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2" r:id="rId3"/>
    <p:sldId id="257" r:id="rId4"/>
    <p:sldId id="264" r:id="rId5"/>
    <p:sldId id="265" r:id="rId6"/>
    <p:sldId id="266" r:id="rId7"/>
    <p:sldId id="267" r:id="rId8"/>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1448" y="48"/>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viewProps.xml" Type="http://schemas.openxmlformats.org/officeDocument/2006/relationships/viewProps"/><Relationship Id="rId11" Target="theme/theme1.xml" Type="http://schemas.openxmlformats.org/officeDocument/2006/relationships/theme"/><Relationship Id="rId12"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presProps.xml" Type="http://schemas.openxmlformats.org/officeDocument/2006/relationships/presProps"/></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55B37F-16CD-4A88-A5C5-E497A0CFED41}"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EC47CD-5269-4E9B-B4B3-1CA70D8700F2}" type="slidenum">
              <a:rPr kumimoji="1" lang="ja-JP" altLang="en-US" smtClean="0"/>
              <a:t>‹#›</a:t>
            </a:fld>
            <a:endParaRPr kumimoji="1" lang="ja-JP" altLang="en-US"/>
          </a:p>
        </p:txBody>
      </p:sp>
    </p:spTree>
    <p:extLst>
      <p:ext uri="{BB962C8B-B14F-4D97-AF65-F5344CB8AC3E}">
        <p14:creationId xmlns:p14="http://schemas.microsoft.com/office/powerpoint/2010/main" val="16262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55B37F-16CD-4A88-A5C5-E497A0CFED41}"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EC47CD-5269-4E9B-B4B3-1CA70D8700F2}" type="slidenum">
              <a:rPr kumimoji="1" lang="ja-JP" altLang="en-US" smtClean="0"/>
              <a:t>‹#›</a:t>
            </a:fld>
            <a:endParaRPr kumimoji="1" lang="ja-JP" altLang="en-US"/>
          </a:p>
        </p:txBody>
      </p:sp>
    </p:spTree>
    <p:extLst>
      <p:ext uri="{BB962C8B-B14F-4D97-AF65-F5344CB8AC3E}">
        <p14:creationId xmlns:p14="http://schemas.microsoft.com/office/powerpoint/2010/main" val="964785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55B37F-16CD-4A88-A5C5-E497A0CFED41}"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EC47CD-5269-4E9B-B4B3-1CA70D8700F2}" type="slidenum">
              <a:rPr kumimoji="1" lang="ja-JP" altLang="en-US" smtClean="0"/>
              <a:t>‹#›</a:t>
            </a:fld>
            <a:endParaRPr kumimoji="1" lang="ja-JP" altLang="en-US"/>
          </a:p>
        </p:txBody>
      </p:sp>
    </p:spTree>
    <p:extLst>
      <p:ext uri="{BB962C8B-B14F-4D97-AF65-F5344CB8AC3E}">
        <p14:creationId xmlns:p14="http://schemas.microsoft.com/office/powerpoint/2010/main" val="365960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55B37F-16CD-4A88-A5C5-E497A0CFED41}"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EC47CD-5269-4E9B-B4B3-1CA70D8700F2}" type="slidenum">
              <a:rPr kumimoji="1" lang="ja-JP" altLang="en-US" smtClean="0"/>
              <a:t>‹#›</a:t>
            </a:fld>
            <a:endParaRPr kumimoji="1" lang="ja-JP" altLang="en-US"/>
          </a:p>
        </p:txBody>
      </p:sp>
    </p:spTree>
    <p:extLst>
      <p:ext uri="{BB962C8B-B14F-4D97-AF65-F5344CB8AC3E}">
        <p14:creationId xmlns:p14="http://schemas.microsoft.com/office/powerpoint/2010/main" val="98637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55B37F-16CD-4A88-A5C5-E497A0CFED41}"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EC47CD-5269-4E9B-B4B3-1CA70D8700F2}" type="slidenum">
              <a:rPr kumimoji="1" lang="ja-JP" altLang="en-US" smtClean="0"/>
              <a:t>‹#›</a:t>
            </a:fld>
            <a:endParaRPr kumimoji="1" lang="ja-JP" altLang="en-US"/>
          </a:p>
        </p:txBody>
      </p:sp>
    </p:spTree>
    <p:extLst>
      <p:ext uri="{BB962C8B-B14F-4D97-AF65-F5344CB8AC3E}">
        <p14:creationId xmlns:p14="http://schemas.microsoft.com/office/powerpoint/2010/main" val="4086707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A55B37F-16CD-4A88-A5C5-E497A0CFED41}"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EC47CD-5269-4E9B-B4B3-1CA70D8700F2}" type="slidenum">
              <a:rPr kumimoji="1" lang="ja-JP" altLang="en-US" smtClean="0"/>
              <a:t>‹#›</a:t>
            </a:fld>
            <a:endParaRPr kumimoji="1" lang="ja-JP" altLang="en-US"/>
          </a:p>
        </p:txBody>
      </p:sp>
    </p:spTree>
    <p:extLst>
      <p:ext uri="{BB962C8B-B14F-4D97-AF65-F5344CB8AC3E}">
        <p14:creationId xmlns:p14="http://schemas.microsoft.com/office/powerpoint/2010/main" val="504527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A55B37F-16CD-4A88-A5C5-E497A0CFED41}" type="datetimeFigureOut">
              <a:rPr kumimoji="1" lang="ja-JP" altLang="en-US" smtClean="0"/>
              <a:t>2025/3/26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EC47CD-5269-4E9B-B4B3-1CA70D8700F2}" type="slidenum">
              <a:rPr kumimoji="1" lang="ja-JP" altLang="en-US" smtClean="0"/>
              <a:t>‹#›</a:t>
            </a:fld>
            <a:endParaRPr kumimoji="1" lang="ja-JP" altLang="en-US"/>
          </a:p>
        </p:txBody>
      </p:sp>
    </p:spTree>
    <p:extLst>
      <p:ext uri="{BB962C8B-B14F-4D97-AF65-F5344CB8AC3E}">
        <p14:creationId xmlns:p14="http://schemas.microsoft.com/office/powerpoint/2010/main" val="3591325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A55B37F-16CD-4A88-A5C5-E497A0CFED41}" type="datetimeFigureOut">
              <a:rPr kumimoji="1" lang="ja-JP" altLang="en-US" smtClean="0"/>
              <a:t>2025/3/26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EC47CD-5269-4E9B-B4B3-1CA70D8700F2}" type="slidenum">
              <a:rPr kumimoji="1" lang="ja-JP" altLang="en-US" smtClean="0"/>
              <a:t>‹#›</a:t>
            </a:fld>
            <a:endParaRPr kumimoji="1" lang="ja-JP" altLang="en-US"/>
          </a:p>
        </p:txBody>
      </p:sp>
    </p:spTree>
    <p:extLst>
      <p:ext uri="{BB962C8B-B14F-4D97-AF65-F5344CB8AC3E}">
        <p14:creationId xmlns:p14="http://schemas.microsoft.com/office/powerpoint/2010/main" val="1665015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5B37F-16CD-4A88-A5C5-E497A0CFED41}" type="datetimeFigureOut">
              <a:rPr kumimoji="1" lang="ja-JP" altLang="en-US" smtClean="0"/>
              <a:t>2025/3/26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EC47CD-5269-4E9B-B4B3-1CA70D8700F2}" type="slidenum">
              <a:rPr kumimoji="1" lang="ja-JP" altLang="en-US" smtClean="0"/>
              <a:t>‹#›</a:t>
            </a:fld>
            <a:endParaRPr kumimoji="1" lang="ja-JP" altLang="en-US"/>
          </a:p>
        </p:txBody>
      </p:sp>
    </p:spTree>
    <p:extLst>
      <p:ext uri="{BB962C8B-B14F-4D97-AF65-F5344CB8AC3E}">
        <p14:creationId xmlns:p14="http://schemas.microsoft.com/office/powerpoint/2010/main" val="75168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55B37F-16CD-4A88-A5C5-E497A0CFED41}"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EC47CD-5269-4E9B-B4B3-1CA70D8700F2}" type="slidenum">
              <a:rPr kumimoji="1" lang="ja-JP" altLang="en-US" smtClean="0"/>
              <a:t>‹#›</a:t>
            </a:fld>
            <a:endParaRPr kumimoji="1" lang="ja-JP" altLang="en-US"/>
          </a:p>
        </p:txBody>
      </p:sp>
    </p:spTree>
    <p:extLst>
      <p:ext uri="{BB962C8B-B14F-4D97-AF65-F5344CB8AC3E}">
        <p14:creationId xmlns:p14="http://schemas.microsoft.com/office/powerpoint/2010/main" val="191242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55B37F-16CD-4A88-A5C5-E497A0CFED41}"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EC47CD-5269-4E9B-B4B3-1CA70D8700F2}" type="slidenum">
              <a:rPr kumimoji="1" lang="ja-JP" altLang="en-US" smtClean="0"/>
              <a:t>‹#›</a:t>
            </a:fld>
            <a:endParaRPr kumimoji="1" lang="ja-JP" altLang="en-US"/>
          </a:p>
        </p:txBody>
      </p:sp>
    </p:spTree>
    <p:extLst>
      <p:ext uri="{BB962C8B-B14F-4D97-AF65-F5344CB8AC3E}">
        <p14:creationId xmlns:p14="http://schemas.microsoft.com/office/powerpoint/2010/main" val="406976069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A55B37F-16CD-4A88-A5C5-E497A0CFED41}" type="datetimeFigureOut">
              <a:rPr kumimoji="1" lang="ja-JP" altLang="en-US" smtClean="0"/>
              <a:t>2025/3/26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CEC47CD-5269-4E9B-B4B3-1CA70D8700F2}" type="slidenum">
              <a:rPr kumimoji="1" lang="ja-JP" altLang="en-US" smtClean="0"/>
              <a:t>‹#›</a:t>
            </a:fld>
            <a:endParaRPr kumimoji="1" lang="ja-JP" altLang="en-US"/>
          </a:p>
        </p:txBody>
      </p:sp>
    </p:spTree>
    <p:extLst>
      <p:ext uri="{BB962C8B-B14F-4D97-AF65-F5344CB8AC3E}">
        <p14:creationId xmlns:p14="http://schemas.microsoft.com/office/powerpoint/2010/main" val="3861245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550A4B2-7451-52B7-FF30-1B863E404949}"/>
              </a:ext>
            </a:extLst>
          </p:cNvPr>
          <p:cNvSpPr/>
          <p:nvPr/>
        </p:nvSpPr>
        <p:spPr>
          <a:xfrm>
            <a:off x="110253" y="521594"/>
            <a:ext cx="8868492" cy="626696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19C6746-3CB9-357E-38C9-07C9471D6153}"/>
              </a:ext>
            </a:extLst>
          </p:cNvPr>
          <p:cNvSpPr txBox="1"/>
          <p:nvPr/>
        </p:nvSpPr>
        <p:spPr>
          <a:xfrm>
            <a:off x="2677046" y="124355"/>
            <a:ext cx="4010193" cy="369332"/>
          </a:xfrm>
          <a:prstGeom prst="rect">
            <a:avLst/>
          </a:prstGeom>
          <a:noFill/>
        </p:spPr>
        <p:txBody>
          <a:bodyPr wrap="square">
            <a:spAutoFit/>
          </a:bodyPr>
          <a:lstStyle/>
          <a:p>
            <a:r>
              <a:rPr lang="ja-JP" altLang="en-US" sz="1800" b="1" dirty="0">
                <a:solidFill>
                  <a:schemeClr val="tx1">
                    <a:lumMod val="50000"/>
                  </a:schemeClr>
                </a:solidFill>
                <a:latin typeface="+mn-ea"/>
                <a:ea typeface="+mn-ea"/>
              </a:rPr>
              <a:t>応募者の概要（社会復帰促進事業）</a:t>
            </a:r>
            <a:endParaRPr lang="ja-JP" altLang="en-US" dirty="0"/>
          </a:p>
        </p:txBody>
      </p:sp>
      <p:sp>
        <p:nvSpPr>
          <p:cNvPr id="10" name="テキスト ボックス 9">
            <a:extLst>
              <a:ext uri="{FF2B5EF4-FFF2-40B4-BE49-F238E27FC236}">
                <a16:creationId xmlns:a16="http://schemas.microsoft.com/office/drawing/2014/main" id="{2428C044-6775-404F-C416-0645B067C592}"/>
              </a:ext>
            </a:extLst>
          </p:cNvPr>
          <p:cNvSpPr txBox="1"/>
          <p:nvPr/>
        </p:nvSpPr>
        <p:spPr>
          <a:xfrm>
            <a:off x="165337" y="550273"/>
            <a:ext cx="9055782" cy="6294031"/>
          </a:xfrm>
          <a:prstGeom prst="rect">
            <a:avLst/>
          </a:prstGeom>
          <a:noFill/>
        </p:spPr>
        <p:txBody>
          <a:bodyPr wrap="square">
            <a:spAutoFit/>
          </a:bodyPr>
          <a:lstStyle/>
          <a:p>
            <a:pPr algn="just" defTabSz="844083" fontAlgn="base">
              <a:spcBef>
                <a:spcPct val="0"/>
              </a:spcBef>
              <a:spcAft>
                <a:spcPct val="0"/>
              </a:spcAft>
              <a:defRPr/>
            </a:pPr>
            <a:r>
              <a:rPr kumimoji="1" lang="ja-JP" altLang="en-US" sz="1300" u="sng" dirty="0">
                <a:solidFill>
                  <a:srgbClr val="000000"/>
                </a:solidFill>
                <a:latin typeface="+mn-ea"/>
              </a:rPr>
              <a:t>１．事業者の概要</a:t>
            </a:r>
            <a:endParaRPr kumimoji="1" lang="en-US" altLang="ja-JP" sz="1300" u="sng" dirty="0">
              <a:solidFill>
                <a:srgbClr val="000000"/>
              </a:solidFill>
              <a:latin typeface="+mn-ea"/>
            </a:endParaRPr>
          </a:p>
          <a:p>
            <a:pPr algn="just" defTabSz="844083" fontAlgn="base">
              <a:spcBef>
                <a:spcPct val="0"/>
              </a:spcBef>
              <a:spcAft>
                <a:spcPct val="0"/>
              </a:spcAft>
              <a:defRPr/>
            </a:pPr>
            <a:r>
              <a:rPr kumimoji="1" lang="ja-JP" altLang="en-US" sz="1300" dirty="0">
                <a:solidFill>
                  <a:srgbClr val="000000"/>
                </a:solidFill>
                <a:latin typeface="+mn-ea"/>
              </a:rPr>
              <a:t>事業者名：</a:t>
            </a:r>
            <a:endParaRPr kumimoji="1" lang="en-US" altLang="ja-JP" sz="1300" dirty="0">
              <a:solidFill>
                <a:srgbClr val="000000"/>
              </a:solidFill>
              <a:latin typeface="+mn-ea"/>
            </a:endParaRPr>
          </a:p>
          <a:p>
            <a:pPr algn="just" defTabSz="844083" fontAlgn="base">
              <a:spcBef>
                <a:spcPct val="0"/>
              </a:spcBef>
              <a:spcAft>
                <a:spcPct val="0"/>
              </a:spcAft>
              <a:defRPr/>
            </a:pPr>
            <a:r>
              <a:rPr kumimoji="1" lang="ja-JP" altLang="en-US" sz="1300" dirty="0">
                <a:solidFill>
                  <a:srgbClr val="000000"/>
                </a:solidFill>
                <a:latin typeface="+mn-ea"/>
              </a:rPr>
              <a:t>事業者所在地：</a:t>
            </a:r>
            <a:endParaRPr kumimoji="1" lang="en-US" altLang="ja-JP" sz="1300" dirty="0">
              <a:solidFill>
                <a:srgbClr val="000000"/>
              </a:solidFill>
              <a:latin typeface="+mn-ea"/>
            </a:endParaRPr>
          </a:p>
          <a:p>
            <a:pPr algn="just" defTabSz="844083" fontAlgn="base">
              <a:spcBef>
                <a:spcPct val="0"/>
              </a:spcBef>
              <a:spcAft>
                <a:spcPct val="0"/>
              </a:spcAft>
              <a:defRPr/>
            </a:pPr>
            <a:r>
              <a:rPr kumimoji="1" lang="ja-JP" altLang="en-US" sz="1300" dirty="0">
                <a:solidFill>
                  <a:srgbClr val="000000"/>
                </a:solidFill>
                <a:latin typeface="+mn-ea"/>
              </a:rPr>
              <a:t>代表者名：</a:t>
            </a:r>
            <a:endParaRPr kumimoji="1" lang="en-US" altLang="ja-JP" sz="1300" dirty="0">
              <a:solidFill>
                <a:srgbClr val="000000"/>
              </a:solidFill>
              <a:latin typeface="+mn-ea"/>
            </a:endParaRPr>
          </a:p>
          <a:p>
            <a:pPr algn="just" defTabSz="844083" fontAlgn="base">
              <a:spcBef>
                <a:spcPct val="0"/>
              </a:spcBef>
              <a:spcAft>
                <a:spcPct val="0"/>
              </a:spcAft>
              <a:defRPr/>
            </a:pPr>
            <a:r>
              <a:rPr kumimoji="1" lang="ja-JP" altLang="en-US" sz="1300" dirty="0">
                <a:solidFill>
                  <a:srgbClr val="000000"/>
                </a:solidFill>
                <a:latin typeface="+mn-ea"/>
              </a:rPr>
              <a:t>事業所（施設）名：</a:t>
            </a:r>
            <a:endParaRPr kumimoji="1" lang="en-US" altLang="ja-JP" sz="1300" dirty="0">
              <a:solidFill>
                <a:srgbClr val="000000"/>
              </a:solidFill>
              <a:latin typeface="+mn-ea"/>
            </a:endParaRPr>
          </a:p>
          <a:p>
            <a:pPr algn="just" defTabSz="844083" fontAlgn="base">
              <a:spcBef>
                <a:spcPct val="0"/>
              </a:spcBef>
              <a:spcAft>
                <a:spcPct val="0"/>
              </a:spcAft>
              <a:defRPr/>
            </a:pPr>
            <a:r>
              <a:rPr kumimoji="1" lang="ja-JP" altLang="en-US" sz="1300" dirty="0">
                <a:solidFill>
                  <a:srgbClr val="000000"/>
                </a:solidFill>
                <a:latin typeface="+mn-ea"/>
              </a:rPr>
              <a:t>事業所（施設）所在地：</a:t>
            </a:r>
            <a:endParaRPr kumimoji="1" lang="en-US" altLang="ja-JP" sz="1300" dirty="0">
              <a:solidFill>
                <a:srgbClr val="000000"/>
              </a:solidFill>
              <a:latin typeface="+mn-ea"/>
            </a:endParaRPr>
          </a:p>
          <a:p>
            <a:pPr algn="just" defTabSz="844083" fontAlgn="base">
              <a:spcBef>
                <a:spcPct val="0"/>
              </a:spcBef>
              <a:spcAft>
                <a:spcPct val="0"/>
              </a:spcAft>
              <a:defRPr/>
            </a:pPr>
            <a:r>
              <a:rPr kumimoji="1" lang="ja-JP" altLang="en-US" sz="1300" dirty="0">
                <a:solidFill>
                  <a:srgbClr val="000000"/>
                </a:solidFill>
                <a:latin typeface="+mn-ea"/>
              </a:rPr>
              <a:t>事業の種類：</a:t>
            </a:r>
            <a:endParaRPr kumimoji="1" lang="en-US" altLang="ja-JP" sz="1300" dirty="0">
              <a:solidFill>
                <a:srgbClr val="000000"/>
              </a:solidFill>
              <a:latin typeface="+mn-ea"/>
            </a:endParaRPr>
          </a:p>
          <a:p>
            <a:pPr algn="just" defTabSz="844083" fontAlgn="base">
              <a:spcBef>
                <a:spcPct val="0"/>
              </a:spcBef>
              <a:spcAft>
                <a:spcPct val="0"/>
              </a:spcAft>
              <a:defRPr/>
            </a:pPr>
            <a:r>
              <a:rPr kumimoji="1" lang="ja-JP" altLang="en-US" sz="1300" dirty="0">
                <a:solidFill>
                  <a:srgbClr val="000000"/>
                </a:solidFill>
                <a:latin typeface="+mn-ea"/>
              </a:rPr>
              <a:t>職員数：●名</a:t>
            </a:r>
            <a:endParaRPr kumimoji="1" lang="en-US" altLang="ja-JP" sz="1300" dirty="0">
              <a:solidFill>
                <a:srgbClr val="000000"/>
              </a:solidFill>
              <a:latin typeface="+mn-ea"/>
            </a:endParaRPr>
          </a:p>
          <a:p>
            <a:pPr algn="just" defTabSz="844083" fontAlgn="base">
              <a:spcBef>
                <a:spcPct val="0"/>
              </a:spcBef>
              <a:spcAft>
                <a:spcPct val="0"/>
              </a:spcAft>
              <a:defRPr/>
            </a:pPr>
            <a:r>
              <a:rPr kumimoji="1" lang="ja-JP" altLang="en-US" sz="1300" dirty="0">
                <a:solidFill>
                  <a:srgbClr val="000000"/>
                </a:solidFill>
                <a:latin typeface="+mn-ea"/>
              </a:rPr>
              <a:t>有資格者数：</a:t>
            </a:r>
            <a:endParaRPr kumimoji="1" lang="en-US" altLang="ja-JP" sz="1300" dirty="0">
              <a:solidFill>
                <a:srgbClr val="000000"/>
              </a:solidFill>
              <a:latin typeface="+mn-ea"/>
            </a:endParaRPr>
          </a:p>
          <a:p>
            <a:pPr algn="just" defTabSz="844083" fontAlgn="base">
              <a:spcBef>
                <a:spcPct val="0"/>
              </a:spcBef>
              <a:spcAft>
                <a:spcPct val="0"/>
              </a:spcAft>
              <a:defRPr/>
            </a:pPr>
            <a:r>
              <a:rPr kumimoji="1" lang="ja-JP" altLang="en-US" sz="1300" dirty="0">
                <a:solidFill>
                  <a:srgbClr val="000000"/>
                </a:solidFill>
                <a:latin typeface="+mn-ea"/>
              </a:rPr>
              <a:t>　心理職の資格を有する者　●名、言語聴覚士　●名、理学療法士　●名、作業療法士　●名、</a:t>
            </a:r>
            <a:endParaRPr kumimoji="1" lang="en-US" altLang="ja-JP" sz="1300" dirty="0">
              <a:solidFill>
                <a:srgbClr val="000000"/>
              </a:solidFill>
              <a:latin typeface="+mn-ea"/>
            </a:endParaRPr>
          </a:p>
          <a:p>
            <a:pPr algn="just" defTabSz="844083" fontAlgn="base">
              <a:spcBef>
                <a:spcPct val="0"/>
              </a:spcBef>
              <a:spcAft>
                <a:spcPct val="0"/>
              </a:spcAft>
              <a:defRPr/>
            </a:pPr>
            <a:r>
              <a:rPr kumimoji="1" lang="ja-JP" altLang="en-US" sz="1300" dirty="0">
                <a:solidFill>
                  <a:srgbClr val="000000"/>
                </a:solidFill>
                <a:latin typeface="+mn-ea"/>
              </a:rPr>
              <a:t>　その他　●名（資格名：●●●）</a:t>
            </a:r>
            <a:endParaRPr kumimoji="1" lang="en-US" altLang="ja-JP" sz="1300" dirty="0">
              <a:solidFill>
                <a:srgbClr val="000000"/>
              </a:solidFill>
              <a:latin typeface="+mn-ea"/>
            </a:endParaRPr>
          </a:p>
          <a:p>
            <a:pPr algn="just" defTabSz="844083" fontAlgn="base">
              <a:spcBef>
                <a:spcPct val="0"/>
              </a:spcBef>
              <a:spcAft>
                <a:spcPct val="0"/>
              </a:spcAft>
              <a:defRPr/>
            </a:pPr>
            <a:r>
              <a:rPr kumimoji="1" lang="ja-JP" altLang="en-US" sz="1300" dirty="0">
                <a:solidFill>
                  <a:srgbClr val="000000"/>
                </a:solidFill>
                <a:latin typeface="+mn-ea"/>
              </a:rPr>
              <a:t>連携医療機関：</a:t>
            </a:r>
            <a:endParaRPr kumimoji="1" lang="en-US" altLang="ja-JP" sz="1300" dirty="0">
              <a:solidFill>
                <a:srgbClr val="000000"/>
              </a:solidFill>
              <a:latin typeface="+mn-ea"/>
            </a:endParaRPr>
          </a:p>
          <a:p>
            <a:pPr algn="just" defTabSz="844083" fontAlgn="base">
              <a:spcBef>
                <a:spcPct val="0"/>
              </a:spcBef>
              <a:spcAft>
                <a:spcPct val="0"/>
              </a:spcAft>
              <a:defRPr/>
            </a:pPr>
            <a:r>
              <a:rPr kumimoji="1" lang="ja-JP" altLang="en-US" sz="1300" dirty="0">
                <a:solidFill>
                  <a:srgbClr val="000000"/>
                </a:solidFill>
                <a:latin typeface="+mn-ea"/>
              </a:rPr>
              <a:t>定員数：●名</a:t>
            </a:r>
            <a:endParaRPr kumimoji="1" lang="en-US" altLang="ja-JP" sz="1300" dirty="0">
              <a:solidFill>
                <a:srgbClr val="000000"/>
              </a:solidFill>
              <a:latin typeface="+mn-ea"/>
            </a:endParaRPr>
          </a:p>
          <a:p>
            <a:pPr algn="just" defTabSz="844083" fontAlgn="base">
              <a:spcBef>
                <a:spcPct val="0"/>
              </a:spcBef>
              <a:spcAft>
                <a:spcPct val="0"/>
              </a:spcAft>
              <a:defRPr/>
            </a:pPr>
            <a:r>
              <a:rPr kumimoji="1" lang="ja-JP" altLang="en-US" sz="1300" dirty="0">
                <a:solidFill>
                  <a:srgbClr val="000000"/>
                </a:solidFill>
                <a:latin typeface="+mn-ea"/>
              </a:rPr>
              <a:t>利用者数：●名（うち高次脳機能障害者●名（うち自動車事故被害者名●名）</a:t>
            </a:r>
            <a:endParaRPr kumimoji="1" lang="en-US" altLang="ja-JP" sz="1300" dirty="0">
              <a:solidFill>
                <a:srgbClr val="000000"/>
              </a:solidFill>
              <a:latin typeface="+mn-ea"/>
            </a:endParaRPr>
          </a:p>
          <a:p>
            <a:pPr algn="just" defTabSz="844083" fontAlgn="base">
              <a:spcBef>
                <a:spcPct val="0"/>
              </a:spcBef>
              <a:spcAft>
                <a:spcPct val="0"/>
              </a:spcAft>
              <a:defRPr/>
            </a:pPr>
            <a:r>
              <a:rPr kumimoji="1" lang="ja-JP" altLang="en-US" sz="1300" dirty="0">
                <a:solidFill>
                  <a:srgbClr val="000000"/>
                </a:solidFill>
                <a:latin typeface="+mn-ea"/>
              </a:rPr>
              <a:t>実施予定事業：ネットワーク構築支援、自立訓練提供支援、地域連携支援のうち、少なくとも地域連携を記入</a:t>
            </a:r>
            <a:endParaRPr kumimoji="1" lang="en-US" altLang="ja-JP" sz="1300" dirty="0">
              <a:solidFill>
                <a:srgbClr val="000000"/>
              </a:solidFill>
              <a:latin typeface="+mn-ea"/>
            </a:endParaRPr>
          </a:p>
          <a:p>
            <a:pPr algn="just" defTabSz="844083" fontAlgn="base">
              <a:spcBef>
                <a:spcPct val="0"/>
              </a:spcBef>
              <a:spcAft>
                <a:spcPct val="0"/>
              </a:spcAft>
              <a:defRPr/>
            </a:pPr>
            <a:endParaRPr kumimoji="1" lang="en-US" altLang="ja-JP" sz="1300" dirty="0">
              <a:solidFill>
                <a:srgbClr val="000000"/>
              </a:solidFill>
              <a:latin typeface="+mn-ea"/>
            </a:endParaRPr>
          </a:p>
          <a:p>
            <a:pPr algn="just" defTabSz="844083" fontAlgn="base">
              <a:spcBef>
                <a:spcPct val="0"/>
              </a:spcBef>
              <a:spcAft>
                <a:spcPct val="0"/>
              </a:spcAft>
              <a:defRPr/>
            </a:pPr>
            <a:endParaRPr kumimoji="1" lang="en-US" altLang="ja-JP" sz="1300" dirty="0">
              <a:solidFill>
                <a:srgbClr val="000000"/>
              </a:solidFill>
              <a:latin typeface="+mn-ea"/>
            </a:endParaRPr>
          </a:p>
          <a:p>
            <a:pPr algn="just" defTabSz="844083" fontAlgn="base">
              <a:spcBef>
                <a:spcPct val="0"/>
              </a:spcBef>
              <a:spcAft>
                <a:spcPct val="0"/>
              </a:spcAft>
              <a:defRPr/>
            </a:pPr>
            <a:endParaRPr kumimoji="1" lang="en-US" altLang="ja-JP" sz="1300" dirty="0">
              <a:solidFill>
                <a:srgbClr val="000000"/>
              </a:solidFill>
              <a:latin typeface="+mn-ea"/>
            </a:endParaRPr>
          </a:p>
          <a:p>
            <a:pPr algn="just" defTabSz="844083" fontAlgn="base">
              <a:spcBef>
                <a:spcPct val="0"/>
              </a:spcBef>
              <a:spcAft>
                <a:spcPct val="0"/>
              </a:spcAft>
              <a:defRPr/>
            </a:pPr>
            <a:endParaRPr kumimoji="1" lang="en-US" altLang="ja-JP" sz="1300" dirty="0">
              <a:solidFill>
                <a:srgbClr val="000000"/>
              </a:solidFill>
              <a:latin typeface="+mn-ea"/>
            </a:endParaRPr>
          </a:p>
          <a:p>
            <a:pPr algn="just" defTabSz="844083" fontAlgn="base">
              <a:spcBef>
                <a:spcPct val="0"/>
              </a:spcBef>
              <a:spcAft>
                <a:spcPct val="0"/>
              </a:spcAft>
              <a:defRPr/>
            </a:pPr>
            <a:endParaRPr kumimoji="1" lang="en-US" altLang="ja-JP" sz="1300" u="sng" dirty="0">
              <a:solidFill>
                <a:srgbClr val="000000"/>
              </a:solidFill>
              <a:latin typeface="+mn-ea"/>
            </a:endParaRPr>
          </a:p>
          <a:p>
            <a:pPr algn="just" defTabSz="844083" fontAlgn="base">
              <a:spcBef>
                <a:spcPct val="0"/>
              </a:spcBef>
              <a:spcAft>
                <a:spcPct val="0"/>
              </a:spcAft>
              <a:defRPr/>
            </a:pPr>
            <a:endParaRPr kumimoji="1" lang="en-US" altLang="ja-JP" sz="1300" u="sng" dirty="0">
              <a:solidFill>
                <a:srgbClr val="000000"/>
              </a:solidFill>
              <a:latin typeface="+mn-ea"/>
            </a:endParaRPr>
          </a:p>
          <a:p>
            <a:pPr algn="just" defTabSz="844083" fontAlgn="base">
              <a:spcBef>
                <a:spcPct val="0"/>
              </a:spcBef>
              <a:spcAft>
                <a:spcPct val="0"/>
              </a:spcAft>
              <a:defRPr/>
            </a:pPr>
            <a:endParaRPr kumimoji="1" lang="en-US" altLang="ja-JP" sz="1300" u="sng" dirty="0">
              <a:solidFill>
                <a:srgbClr val="000000"/>
              </a:solidFill>
              <a:latin typeface="+mn-ea"/>
            </a:endParaRPr>
          </a:p>
          <a:p>
            <a:pPr algn="just" defTabSz="844083" fontAlgn="base">
              <a:spcBef>
                <a:spcPct val="0"/>
              </a:spcBef>
              <a:spcAft>
                <a:spcPct val="0"/>
              </a:spcAft>
              <a:defRPr/>
            </a:pPr>
            <a:endParaRPr kumimoji="1" lang="en-US" altLang="ja-JP" sz="1300" u="sng" dirty="0">
              <a:solidFill>
                <a:srgbClr val="000000"/>
              </a:solidFill>
              <a:latin typeface="+mn-ea"/>
            </a:endParaRPr>
          </a:p>
          <a:p>
            <a:pPr algn="just" defTabSz="844083" fontAlgn="base">
              <a:spcBef>
                <a:spcPct val="0"/>
              </a:spcBef>
              <a:spcAft>
                <a:spcPct val="0"/>
              </a:spcAft>
              <a:defRPr/>
            </a:pPr>
            <a:endParaRPr kumimoji="1" lang="en-US" altLang="ja-JP" sz="1300" u="sng" dirty="0">
              <a:solidFill>
                <a:srgbClr val="000000"/>
              </a:solidFill>
              <a:latin typeface="+mn-ea"/>
            </a:endParaRPr>
          </a:p>
          <a:p>
            <a:pPr algn="just" defTabSz="844083" fontAlgn="base">
              <a:spcBef>
                <a:spcPct val="0"/>
              </a:spcBef>
              <a:spcAft>
                <a:spcPct val="0"/>
              </a:spcAft>
              <a:defRPr/>
            </a:pPr>
            <a:endParaRPr kumimoji="1" lang="en-US" altLang="ja-JP" sz="1300" u="sng" dirty="0">
              <a:solidFill>
                <a:srgbClr val="000000"/>
              </a:solidFill>
              <a:latin typeface="+mn-ea"/>
            </a:endParaRPr>
          </a:p>
          <a:p>
            <a:pPr defTabSz="844083" fontAlgn="base">
              <a:spcBef>
                <a:spcPct val="0"/>
              </a:spcBef>
              <a:spcAft>
                <a:spcPct val="0"/>
              </a:spcAft>
              <a:defRPr/>
            </a:pPr>
            <a:endParaRPr kumimoji="1" lang="en-US" altLang="ja-JP" sz="1300" u="sng" dirty="0">
              <a:solidFill>
                <a:srgbClr val="000000"/>
              </a:solidFill>
              <a:latin typeface="+mn-ea"/>
            </a:endParaRPr>
          </a:p>
          <a:p>
            <a:pPr defTabSz="844083" fontAlgn="base">
              <a:spcBef>
                <a:spcPct val="0"/>
              </a:spcBef>
              <a:spcAft>
                <a:spcPct val="0"/>
              </a:spcAft>
              <a:defRPr/>
            </a:pPr>
            <a:r>
              <a:rPr kumimoji="1" lang="ja-JP" altLang="en-US" sz="1300" u="sng" dirty="0">
                <a:solidFill>
                  <a:srgbClr val="000000"/>
                </a:solidFill>
                <a:latin typeface="+mn-ea"/>
              </a:rPr>
              <a:t>２．申請に係る担当者名</a:t>
            </a:r>
            <a:endParaRPr kumimoji="1" lang="en-US" altLang="ja-JP" sz="1300" u="sng" dirty="0">
              <a:solidFill>
                <a:srgbClr val="000000"/>
              </a:solidFill>
              <a:latin typeface="+mn-ea"/>
            </a:endParaRPr>
          </a:p>
          <a:p>
            <a:pPr defTabSz="844083" fontAlgn="base">
              <a:spcBef>
                <a:spcPct val="0"/>
              </a:spcBef>
              <a:spcAft>
                <a:spcPct val="0"/>
              </a:spcAft>
              <a:defRPr/>
            </a:pPr>
            <a:r>
              <a:rPr kumimoji="1" lang="ja-JP" altLang="en-US" sz="1300" dirty="0">
                <a:solidFill>
                  <a:srgbClr val="000000"/>
                </a:solidFill>
                <a:latin typeface="+mn-ea"/>
              </a:rPr>
              <a:t>所属部署：</a:t>
            </a:r>
            <a:endParaRPr kumimoji="1" lang="en-US" altLang="ja-JP" sz="1300" dirty="0">
              <a:solidFill>
                <a:srgbClr val="000000"/>
              </a:solidFill>
              <a:latin typeface="+mn-ea"/>
            </a:endParaRPr>
          </a:p>
          <a:p>
            <a:pPr defTabSz="844083" fontAlgn="base">
              <a:spcBef>
                <a:spcPct val="0"/>
              </a:spcBef>
              <a:spcAft>
                <a:spcPct val="0"/>
              </a:spcAft>
              <a:defRPr/>
            </a:pPr>
            <a:r>
              <a:rPr kumimoji="1" lang="ja-JP" altLang="en-US" sz="1300" dirty="0">
                <a:solidFill>
                  <a:srgbClr val="000000"/>
                </a:solidFill>
                <a:latin typeface="+mn-ea"/>
              </a:rPr>
              <a:t>氏名：</a:t>
            </a:r>
            <a:endParaRPr kumimoji="1" lang="en-US" altLang="ja-JP" sz="1300" dirty="0">
              <a:solidFill>
                <a:srgbClr val="000000"/>
              </a:solidFill>
              <a:latin typeface="+mn-ea"/>
            </a:endParaRPr>
          </a:p>
          <a:p>
            <a:pPr defTabSz="844083" fontAlgn="base">
              <a:spcBef>
                <a:spcPct val="0"/>
              </a:spcBef>
              <a:spcAft>
                <a:spcPct val="0"/>
              </a:spcAft>
              <a:defRPr/>
            </a:pPr>
            <a:r>
              <a:rPr kumimoji="1" lang="ja-JP" altLang="en-US" sz="1300" dirty="0">
                <a:solidFill>
                  <a:srgbClr val="000000"/>
                </a:solidFill>
                <a:latin typeface="+mn-ea"/>
              </a:rPr>
              <a:t>電話番号：</a:t>
            </a:r>
            <a:endParaRPr kumimoji="1" lang="en-US" altLang="ja-JP" sz="1300" dirty="0">
              <a:solidFill>
                <a:srgbClr val="000000"/>
              </a:solidFill>
              <a:latin typeface="+mn-ea"/>
            </a:endParaRPr>
          </a:p>
          <a:p>
            <a:pPr defTabSz="844083" fontAlgn="base">
              <a:spcBef>
                <a:spcPct val="0"/>
              </a:spcBef>
              <a:spcAft>
                <a:spcPct val="0"/>
              </a:spcAft>
              <a:defRPr/>
            </a:pPr>
            <a:r>
              <a:rPr kumimoji="1" lang="ja-JP" altLang="en-US" sz="1300" dirty="0">
                <a:solidFill>
                  <a:srgbClr val="000000"/>
                </a:solidFill>
                <a:latin typeface="+mn-ea"/>
              </a:rPr>
              <a:t>メールアドレス：</a:t>
            </a:r>
            <a:endParaRPr kumimoji="1" lang="en-US" altLang="ja-JP" sz="1300" dirty="0">
              <a:solidFill>
                <a:srgbClr val="000000"/>
              </a:solidFill>
              <a:latin typeface="+mn-ea"/>
            </a:endParaRPr>
          </a:p>
        </p:txBody>
      </p:sp>
      <p:sp>
        <p:nvSpPr>
          <p:cNvPr id="2" name="テキスト ボックス 1">
            <a:extLst>
              <a:ext uri="{FF2B5EF4-FFF2-40B4-BE49-F238E27FC236}">
                <a16:creationId xmlns:a16="http://schemas.microsoft.com/office/drawing/2014/main" id="{199DD1AA-140C-7F0D-32EB-B8AC4EAB4B31}"/>
              </a:ext>
            </a:extLst>
          </p:cNvPr>
          <p:cNvSpPr txBox="1"/>
          <p:nvPr/>
        </p:nvSpPr>
        <p:spPr>
          <a:xfrm>
            <a:off x="8020282" y="62625"/>
            <a:ext cx="1288973" cy="338554"/>
          </a:xfrm>
          <a:prstGeom prst="rect">
            <a:avLst/>
          </a:prstGeom>
          <a:noFill/>
        </p:spPr>
        <p:txBody>
          <a:bodyPr wrap="square">
            <a:spAutoFit/>
          </a:bodyPr>
          <a:lstStyle/>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様式１</a:t>
            </a:r>
            <a:r>
              <a:rPr kumimoji="1" lang="en-US" altLang="ja-JP" sz="1600" dirty="0">
                <a:solidFill>
                  <a:srgbClr val="000000"/>
                </a:solidFill>
                <a:latin typeface="+mn-ea"/>
              </a:rPr>
              <a:t>】</a:t>
            </a:r>
          </a:p>
        </p:txBody>
      </p:sp>
      <p:graphicFrame>
        <p:nvGraphicFramePr>
          <p:cNvPr id="5" name="表 4">
            <a:extLst>
              <a:ext uri="{FF2B5EF4-FFF2-40B4-BE49-F238E27FC236}">
                <a16:creationId xmlns:a16="http://schemas.microsoft.com/office/drawing/2014/main" id="{5E50A25E-C5F6-2C0A-3C2B-72E234AE709D}"/>
              </a:ext>
            </a:extLst>
          </p:cNvPr>
          <p:cNvGraphicFramePr>
            <a:graphicFrameLocks noGrp="1"/>
          </p:cNvGraphicFramePr>
          <p:nvPr>
            <p:extLst>
              <p:ext uri="{D42A27DB-BD31-4B8C-83A1-F6EECF244321}">
                <p14:modId xmlns:p14="http://schemas.microsoft.com/office/powerpoint/2010/main" val="1236575644"/>
              </p:ext>
            </p:extLst>
          </p:nvPr>
        </p:nvGraphicFramePr>
        <p:xfrm>
          <a:off x="306000" y="3697288"/>
          <a:ext cx="8531999" cy="1872480"/>
        </p:xfrm>
        <a:graphic>
          <a:graphicData uri="http://schemas.openxmlformats.org/drawingml/2006/table">
            <a:tbl>
              <a:tblPr firstRow="1" bandRow="1">
                <a:tableStyleId>{073A0DAA-6AF3-43AB-8588-CEC1D06C72B9}</a:tableStyleId>
              </a:tblPr>
              <a:tblGrid>
                <a:gridCol w="990003">
                  <a:extLst>
                    <a:ext uri="{9D8B030D-6E8A-4147-A177-3AD203B41FA5}">
                      <a16:colId xmlns:a16="http://schemas.microsoft.com/office/drawing/2014/main" val="3283283856"/>
                    </a:ext>
                  </a:extLst>
                </a:gridCol>
                <a:gridCol w="696266">
                  <a:extLst>
                    <a:ext uri="{9D8B030D-6E8A-4147-A177-3AD203B41FA5}">
                      <a16:colId xmlns:a16="http://schemas.microsoft.com/office/drawing/2014/main" val="3876937289"/>
                    </a:ext>
                  </a:extLst>
                </a:gridCol>
                <a:gridCol w="618729">
                  <a:extLst>
                    <a:ext uri="{9D8B030D-6E8A-4147-A177-3AD203B41FA5}">
                      <a16:colId xmlns:a16="http://schemas.microsoft.com/office/drawing/2014/main" val="486429334"/>
                    </a:ext>
                  </a:extLst>
                </a:gridCol>
                <a:gridCol w="641887">
                  <a:extLst>
                    <a:ext uri="{9D8B030D-6E8A-4147-A177-3AD203B41FA5}">
                      <a16:colId xmlns:a16="http://schemas.microsoft.com/office/drawing/2014/main" val="1046110416"/>
                    </a:ext>
                  </a:extLst>
                </a:gridCol>
                <a:gridCol w="558736">
                  <a:extLst>
                    <a:ext uri="{9D8B030D-6E8A-4147-A177-3AD203B41FA5}">
                      <a16:colId xmlns:a16="http://schemas.microsoft.com/office/drawing/2014/main" val="2199982504"/>
                    </a:ext>
                  </a:extLst>
                </a:gridCol>
                <a:gridCol w="441583">
                  <a:extLst>
                    <a:ext uri="{9D8B030D-6E8A-4147-A177-3AD203B41FA5}">
                      <a16:colId xmlns:a16="http://schemas.microsoft.com/office/drawing/2014/main" val="1257275000"/>
                    </a:ext>
                  </a:extLst>
                </a:gridCol>
                <a:gridCol w="423560">
                  <a:extLst>
                    <a:ext uri="{9D8B030D-6E8A-4147-A177-3AD203B41FA5}">
                      <a16:colId xmlns:a16="http://schemas.microsoft.com/office/drawing/2014/main" val="3805467069"/>
                    </a:ext>
                  </a:extLst>
                </a:gridCol>
                <a:gridCol w="479616">
                  <a:extLst>
                    <a:ext uri="{9D8B030D-6E8A-4147-A177-3AD203B41FA5}">
                      <a16:colId xmlns:a16="http://schemas.microsoft.com/office/drawing/2014/main" val="833121396"/>
                    </a:ext>
                  </a:extLst>
                </a:gridCol>
                <a:gridCol w="414547">
                  <a:extLst>
                    <a:ext uri="{9D8B030D-6E8A-4147-A177-3AD203B41FA5}">
                      <a16:colId xmlns:a16="http://schemas.microsoft.com/office/drawing/2014/main" val="1212538136"/>
                    </a:ext>
                  </a:extLst>
                </a:gridCol>
                <a:gridCol w="442657">
                  <a:extLst>
                    <a:ext uri="{9D8B030D-6E8A-4147-A177-3AD203B41FA5}">
                      <a16:colId xmlns:a16="http://schemas.microsoft.com/office/drawing/2014/main" val="1098870683"/>
                    </a:ext>
                  </a:extLst>
                </a:gridCol>
                <a:gridCol w="449467">
                  <a:extLst>
                    <a:ext uri="{9D8B030D-6E8A-4147-A177-3AD203B41FA5}">
                      <a16:colId xmlns:a16="http://schemas.microsoft.com/office/drawing/2014/main" val="1965452503"/>
                    </a:ext>
                  </a:extLst>
                </a:gridCol>
                <a:gridCol w="449467">
                  <a:extLst>
                    <a:ext uri="{9D8B030D-6E8A-4147-A177-3AD203B41FA5}">
                      <a16:colId xmlns:a16="http://schemas.microsoft.com/office/drawing/2014/main" val="182600012"/>
                    </a:ext>
                  </a:extLst>
                </a:gridCol>
                <a:gridCol w="449467">
                  <a:extLst>
                    <a:ext uri="{9D8B030D-6E8A-4147-A177-3AD203B41FA5}">
                      <a16:colId xmlns:a16="http://schemas.microsoft.com/office/drawing/2014/main" val="3169835460"/>
                    </a:ext>
                  </a:extLst>
                </a:gridCol>
                <a:gridCol w="1476014">
                  <a:extLst>
                    <a:ext uri="{9D8B030D-6E8A-4147-A177-3AD203B41FA5}">
                      <a16:colId xmlns:a16="http://schemas.microsoft.com/office/drawing/2014/main" val="847288674"/>
                    </a:ext>
                  </a:extLst>
                </a:gridCol>
              </a:tblGrid>
              <a:tr h="270000">
                <a:tc rowSpan="3">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000" b="0" dirty="0">
                          <a:solidFill>
                            <a:schemeClr val="tx1"/>
                          </a:solidFill>
                        </a:rPr>
                        <a:t>訪問件数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r>
                        <a:rPr kumimoji="1" lang="ja-JP" altLang="en-US" sz="1000" b="0" dirty="0">
                          <a:solidFill>
                            <a:schemeClr val="tx1"/>
                          </a:solidFill>
                        </a:rPr>
                        <a:t>研修、勉強会等開催・参加件数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b="0" dirty="0">
                          <a:solidFill>
                            <a:schemeClr val="tx1"/>
                          </a:solidFill>
                        </a:rPr>
                        <a:t>１週間あたりの</a:t>
                      </a:r>
                      <a:endParaRPr kumimoji="1" lang="en-US" altLang="ja-JP" sz="1000" b="0" dirty="0">
                        <a:solidFill>
                          <a:schemeClr val="tx1"/>
                        </a:solidFill>
                      </a:endParaRPr>
                    </a:p>
                    <a:p>
                      <a:r>
                        <a:rPr kumimoji="1" lang="ja-JP" altLang="en-US" sz="1000" b="0" dirty="0">
                          <a:solidFill>
                            <a:schemeClr val="tx1"/>
                          </a:solidFill>
                        </a:rPr>
                        <a:t>地域連携支援</a:t>
                      </a:r>
                      <a:endParaRPr kumimoji="1" lang="en-US" altLang="ja-JP" sz="1000" b="0" dirty="0">
                        <a:solidFill>
                          <a:schemeClr val="tx1"/>
                        </a:solidFill>
                      </a:endParaRPr>
                    </a:p>
                    <a:p>
                      <a:r>
                        <a:rPr kumimoji="1" lang="ja-JP" altLang="en-US" sz="1000" b="0" dirty="0">
                          <a:solidFill>
                            <a:schemeClr val="tx1"/>
                          </a:solidFill>
                        </a:rPr>
                        <a:t>実施予定時間数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5061647"/>
                  </a:ext>
                </a:extLst>
              </a:tr>
              <a:tr h="270000">
                <a:tc vMerge="1">
                  <a:txBody>
                    <a:bodyPr/>
                    <a:lstStyle/>
                    <a:p>
                      <a:endParaRPr kumimoji="1" lang="en-US" altLang="ja-JP" dirty="0"/>
                    </a:p>
                  </a:txBody>
                  <a:tcPr/>
                </a:tc>
                <a:tc rowSpan="2">
                  <a:txBody>
                    <a:bodyPr/>
                    <a:lstStyle/>
                    <a:p>
                      <a:r>
                        <a:rPr kumimoji="1" lang="en-US" altLang="ja-JP" sz="900" b="0" dirty="0">
                          <a:solidFill>
                            <a:schemeClr val="tx1"/>
                          </a:solidFill>
                        </a:rPr>
                        <a:t>R7</a:t>
                      </a:r>
                      <a:r>
                        <a:rPr kumimoji="1" lang="ja-JP" altLang="en-US" sz="900" b="0" dirty="0">
                          <a:solidFill>
                            <a:schemeClr val="tx1"/>
                          </a:solidFill>
                        </a:rPr>
                        <a:t>年度</a:t>
                      </a:r>
                      <a:endParaRPr kumimoji="1" lang="en-US" altLang="ja-JP" sz="900" b="0" dirty="0">
                        <a:solidFill>
                          <a:schemeClr val="tx1"/>
                        </a:solidFill>
                      </a:endParaRPr>
                    </a:p>
                    <a:p>
                      <a:r>
                        <a:rPr kumimoji="1" lang="ja-JP" altLang="en-US" sz="900" b="0" dirty="0">
                          <a:solidFill>
                            <a:schemeClr val="tx1"/>
                          </a:solidFill>
                        </a:rPr>
                        <a:t>予定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en-US" altLang="ja-JP" sz="900" b="0" dirty="0">
                          <a:solidFill>
                            <a:schemeClr val="tx1"/>
                          </a:solidFill>
                        </a:rPr>
                        <a:t>R6</a:t>
                      </a:r>
                      <a:r>
                        <a:rPr kumimoji="1" lang="ja-JP" altLang="en-US" sz="900" b="0" dirty="0">
                          <a:solidFill>
                            <a:schemeClr val="tx1"/>
                          </a:solidFill>
                        </a:rPr>
                        <a:t>年度</a:t>
                      </a:r>
                      <a:endParaRPr kumimoji="1" lang="en-US" altLang="ja-JP" sz="900" b="0" dirty="0">
                        <a:solidFill>
                          <a:schemeClr val="tx1"/>
                        </a:solidFill>
                      </a:endParaRPr>
                    </a:p>
                    <a:p>
                      <a:r>
                        <a:rPr kumimoji="1" lang="ja-JP" altLang="en-US" sz="900" b="0" dirty="0">
                          <a:solidFill>
                            <a:schemeClr val="tx1"/>
                          </a:solidFill>
                        </a:rPr>
                        <a:t>実績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en-US" altLang="ja-JP" sz="900" b="0" dirty="0">
                          <a:solidFill>
                            <a:schemeClr val="tx1"/>
                          </a:solidFill>
                        </a:rPr>
                        <a:t>R5</a:t>
                      </a:r>
                      <a:r>
                        <a:rPr kumimoji="1" lang="ja-JP" altLang="en-US" sz="900" b="0" dirty="0">
                          <a:solidFill>
                            <a:schemeClr val="tx1"/>
                          </a:solidFill>
                        </a:rPr>
                        <a:t>年度実績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en-US" altLang="ja-JP" sz="900" b="0" dirty="0">
                          <a:solidFill>
                            <a:schemeClr val="tx1"/>
                          </a:solidFill>
                        </a:rPr>
                        <a:t>R4</a:t>
                      </a:r>
                      <a:r>
                        <a:rPr kumimoji="1" lang="ja-JP" altLang="en-US" sz="900" b="0" dirty="0">
                          <a:solidFill>
                            <a:schemeClr val="tx1"/>
                          </a:solidFill>
                        </a:rPr>
                        <a:t>年度実績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900" b="0" dirty="0">
                          <a:solidFill>
                            <a:schemeClr val="tx1"/>
                          </a:solidFill>
                        </a:rPr>
                        <a:t>R7</a:t>
                      </a:r>
                      <a:r>
                        <a:rPr kumimoji="1" lang="ja-JP" altLang="en-US" sz="900" b="0" dirty="0">
                          <a:solidFill>
                            <a:schemeClr val="tx1"/>
                          </a:solidFill>
                        </a:rPr>
                        <a:t>年度予定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gridSpan="2">
                  <a:txBody>
                    <a:bodyPr/>
                    <a:lstStyle/>
                    <a:p>
                      <a:r>
                        <a:rPr kumimoji="1" lang="en-US" altLang="ja-JP" sz="900" b="0" dirty="0">
                          <a:solidFill>
                            <a:schemeClr val="tx1"/>
                          </a:solidFill>
                        </a:rPr>
                        <a:t>R6</a:t>
                      </a:r>
                      <a:r>
                        <a:rPr kumimoji="1" lang="ja-JP" altLang="en-US" sz="900" b="0" dirty="0">
                          <a:solidFill>
                            <a:schemeClr val="tx1"/>
                          </a:solidFill>
                        </a:rPr>
                        <a:t>年度実績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gridSpan="2">
                  <a:txBody>
                    <a:bodyPr/>
                    <a:lstStyle/>
                    <a:p>
                      <a:r>
                        <a:rPr kumimoji="1" lang="en-US" altLang="ja-JP" sz="900" b="0" dirty="0">
                          <a:solidFill>
                            <a:schemeClr val="tx1"/>
                          </a:solidFill>
                        </a:rPr>
                        <a:t>R5</a:t>
                      </a:r>
                      <a:r>
                        <a:rPr kumimoji="1" lang="ja-JP" altLang="en-US" sz="900" b="0" dirty="0">
                          <a:solidFill>
                            <a:schemeClr val="tx1"/>
                          </a:solidFill>
                        </a:rPr>
                        <a:t>年度実績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gridSpan="2">
                  <a:txBody>
                    <a:bodyPr/>
                    <a:lstStyle/>
                    <a:p>
                      <a:r>
                        <a:rPr kumimoji="1" lang="en-US" altLang="ja-JP" sz="900" b="0" dirty="0">
                          <a:solidFill>
                            <a:schemeClr val="tx1"/>
                          </a:solidFill>
                        </a:rPr>
                        <a:t>R4</a:t>
                      </a:r>
                      <a:r>
                        <a:rPr kumimoji="1" lang="ja-JP" altLang="en-US" sz="900" b="0" dirty="0">
                          <a:solidFill>
                            <a:schemeClr val="tx1"/>
                          </a:solidFill>
                        </a:rPr>
                        <a:t>年度実績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200" dirty="0"/>
                    </a:p>
                  </a:txBody>
                  <a:tcPr/>
                </a:tc>
                <a:extLst>
                  <a:ext uri="{0D108BD9-81ED-4DB2-BD59-A6C34878D82A}">
                    <a16:rowId xmlns:a16="http://schemas.microsoft.com/office/drawing/2014/main" val="905889330"/>
                  </a:ext>
                </a:extLst>
              </a:tr>
              <a:tr h="270000">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sz="1200" dirty="0"/>
                    </a:p>
                  </a:txBody>
                  <a:tcPr/>
                </a:tc>
                <a:tc vMerge="1">
                  <a:txBody>
                    <a:bodyPr/>
                    <a:lstStyle/>
                    <a:p>
                      <a:endParaRPr kumimoji="1" lang="ja-JP" altLang="en-US" sz="1200" dirty="0"/>
                    </a:p>
                  </a:txBody>
                  <a:tcPr/>
                </a:tc>
                <a:tc vMerge="1">
                  <a:txBody>
                    <a:bodyPr/>
                    <a:lstStyle/>
                    <a:p>
                      <a:endParaRPr kumimoji="1" lang="ja-JP" altLang="en-US"/>
                    </a:p>
                  </a:txBody>
                  <a:tcPr/>
                </a:tc>
                <a:tc>
                  <a:txBody>
                    <a:bodyPr/>
                    <a:lstStyle/>
                    <a:p>
                      <a:r>
                        <a:rPr kumimoji="1" lang="ja-JP" altLang="en-US" sz="900" b="0" dirty="0">
                          <a:solidFill>
                            <a:schemeClr val="tx1"/>
                          </a:solidFill>
                        </a:rPr>
                        <a:t>開催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900" b="0" dirty="0">
                          <a:solidFill>
                            <a:schemeClr val="tx1"/>
                          </a:solidFill>
                        </a:rPr>
                        <a:t>参加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900" b="0" dirty="0">
                          <a:solidFill>
                            <a:schemeClr val="tx1"/>
                          </a:solidFill>
                        </a:rPr>
                        <a:t>開催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900" b="0" dirty="0">
                          <a:solidFill>
                            <a:schemeClr val="tx1"/>
                          </a:solidFill>
                        </a:rPr>
                        <a:t>参加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900" b="0" dirty="0">
                          <a:solidFill>
                            <a:schemeClr val="tx1"/>
                          </a:solidFill>
                        </a:rPr>
                        <a:t>開催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900" b="0" dirty="0">
                          <a:solidFill>
                            <a:schemeClr val="tx1"/>
                          </a:solidFill>
                        </a:rPr>
                        <a:t>参加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900" b="0" dirty="0">
                          <a:solidFill>
                            <a:schemeClr val="tx1"/>
                          </a:solidFill>
                        </a:rPr>
                        <a:t>開催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900" b="0" dirty="0">
                          <a:solidFill>
                            <a:schemeClr val="tx1"/>
                          </a:solidFill>
                        </a:rPr>
                        <a:t>参加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200" dirty="0"/>
                    </a:p>
                  </a:txBody>
                  <a:tcPr/>
                </a:tc>
                <a:extLst>
                  <a:ext uri="{0D108BD9-81ED-4DB2-BD59-A6C34878D82A}">
                    <a16:rowId xmlns:a16="http://schemas.microsoft.com/office/drawing/2014/main" val="3885404573"/>
                  </a:ext>
                </a:extLst>
              </a:tr>
              <a:tr h="127085">
                <a:tc>
                  <a:txBody>
                    <a:bodyPr/>
                    <a:lstStyle/>
                    <a:p>
                      <a:r>
                        <a:rPr kumimoji="1" lang="ja-JP" altLang="en-US" sz="1000" dirty="0">
                          <a:solidFill>
                            <a:schemeClr val="tx1"/>
                          </a:solidFill>
                        </a:rPr>
                        <a:t>ネットワーク</a:t>
                      </a:r>
                      <a:endParaRPr kumimoji="1" lang="en-US" altLang="ja-JP" sz="1000" dirty="0">
                        <a:solidFill>
                          <a:schemeClr val="tx1"/>
                        </a:solidFill>
                      </a:endParaRPr>
                    </a:p>
                    <a:p>
                      <a:r>
                        <a:rPr kumimoji="1" lang="ja-JP" altLang="en-US" sz="1000" dirty="0">
                          <a:solidFill>
                            <a:schemeClr val="tx1"/>
                          </a:solidFill>
                        </a:rPr>
                        <a:t>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rPr>
                        <a:t>ー</a:t>
                      </a:r>
                      <a:endParaRPr kumimoji="1" lang="en-US" altLang="ja-JP"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8196941"/>
                  </a:ext>
                </a:extLst>
              </a:tr>
              <a:tr h="270000">
                <a:tc>
                  <a:txBody>
                    <a:bodyPr/>
                    <a:lstStyle/>
                    <a:p>
                      <a:r>
                        <a:rPr kumimoji="1" lang="ja-JP" altLang="en-US" sz="1000" dirty="0">
                          <a:solidFill>
                            <a:schemeClr val="tx1"/>
                          </a:solidFill>
                        </a:rPr>
                        <a:t>自立訓練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rPr>
                        <a:t>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2944669"/>
                  </a:ext>
                </a:extLst>
              </a:tr>
              <a:tr h="331036">
                <a:tc>
                  <a:txBody>
                    <a:bodyPr/>
                    <a:lstStyle/>
                    <a:p>
                      <a:r>
                        <a:rPr kumimoji="1" lang="ja-JP" altLang="en-US" sz="1000" dirty="0">
                          <a:solidFill>
                            <a:schemeClr val="tx1"/>
                          </a:solidFill>
                        </a:rPr>
                        <a:t>地域連携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a:solidFill>
                            <a:schemeClr val="tx1"/>
                          </a:solidFill>
                        </a:rPr>
                        <a:t>15</a:t>
                      </a:r>
                      <a:r>
                        <a:rPr kumimoji="1" lang="ja-JP" altLang="en-US" sz="1000" b="0" dirty="0">
                          <a:solidFill>
                            <a:schemeClr val="tx1"/>
                          </a:solidFill>
                        </a:rPr>
                        <a:t>時間以上</a:t>
                      </a:r>
                      <a:r>
                        <a:rPr kumimoji="1" lang="en-US" altLang="ja-JP" sz="1000" b="0" dirty="0">
                          <a:solidFill>
                            <a:schemeClr val="tx1"/>
                          </a:solidFill>
                        </a:rPr>
                        <a:t>30</a:t>
                      </a:r>
                      <a:r>
                        <a:rPr kumimoji="1" lang="ja-JP" altLang="en-US" sz="1000" b="0" dirty="0">
                          <a:solidFill>
                            <a:schemeClr val="tx1"/>
                          </a:solidFill>
                        </a:rPr>
                        <a:t>時間未満、</a:t>
                      </a:r>
                      <a:endParaRPr kumimoji="1" lang="en-US" altLang="ja-JP" sz="1000" b="0" dirty="0">
                        <a:solidFill>
                          <a:schemeClr val="tx1"/>
                        </a:solidFill>
                      </a:endParaRPr>
                    </a:p>
                    <a:p>
                      <a:r>
                        <a:rPr kumimoji="1" lang="ja-JP" altLang="en-US" sz="1000" b="0" dirty="0">
                          <a:solidFill>
                            <a:schemeClr val="tx1"/>
                          </a:solidFill>
                        </a:rPr>
                        <a:t>又は</a:t>
                      </a:r>
                      <a:r>
                        <a:rPr kumimoji="1" lang="en-US" altLang="ja-JP" sz="1000" b="0" dirty="0">
                          <a:solidFill>
                            <a:schemeClr val="tx1"/>
                          </a:solidFill>
                        </a:rPr>
                        <a:t>30</a:t>
                      </a:r>
                      <a:r>
                        <a:rPr kumimoji="1" lang="ja-JP" altLang="en-US" sz="1000" b="0" dirty="0">
                          <a:solidFill>
                            <a:schemeClr val="tx1"/>
                          </a:solidFill>
                        </a:rPr>
                        <a:t>時間以上を記載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4790606"/>
                  </a:ext>
                </a:extLst>
              </a:tr>
            </a:tbl>
          </a:graphicData>
        </a:graphic>
      </p:graphicFrame>
    </p:spTree>
    <p:extLst>
      <p:ext uri="{BB962C8B-B14F-4D97-AF65-F5344CB8AC3E}">
        <p14:creationId xmlns:p14="http://schemas.microsoft.com/office/powerpoint/2010/main" val="3786248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19C6746-3CB9-357E-38C9-07C9471D6153}"/>
              </a:ext>
            </a:extLst>
          </p:cNvPr>
          <p:cNvSpPr txBox="1"/>
          <p:nvPr/>
        </p:nvSpPr>
        <p:spPr>
          <a:xfrm>
            <a:off x="0" y="558437"/>
            <a:ext cx="5767411" cy="338554"/>
          </a:xfrm>
          <a:prstGeom prst="rect">
            <a:avLst/>
          </a:prstGeom>
          <a:noFill/>
        </p:spPr>
        <p:txBody>
          <a:bodyPr wrap="square">
            <a:spAutoFit/>
          </a:bodyPr>
          <a:lstStyle/>
          <a:p>
            <a:r>
              <a:rPr lang="ja-JP" altLang="en-US" sz="1600" b="1" dirty="0">
                <a:solidFill>
                  <a:schemeClr val="tx1">
                    <a:lumMod val="50000"/>
                  </a:schemeClr>
                </a:solidFill>
                <a:latin typeface="+mn-ea"/>
                <a:ea typeface="+mn-ea"/>
              </a:rPr>
              <a:t>１．令和６年度に実施したネットワーク構築の取組</a:t>
            </a:r>
            <a:endParaRPr lang="ja-JP" altLang="en-US" sz="1600" dirty="0"/>
          </a:p>
        </p:txBody>
      </p:sp>
      <p:sp>
        <p:nvSpPr>
          <p:cNvPr id="10" name="テキスト ボックス 9">
            <a:extLst>
              <a:ext uri="{FF2B5EF4-FFF2-40B4-BE49-F238E27FC236}">
                <a16:creationId xmlns:a16="http://schemas.microsoft.com/office/drawing/2014/main" id="{2428C044-6775-404F-C416-0645B067C592}"/>
              </a:ext>
            </a:extLst>
          </p:cNvPr>
          <p:cNvSpPr txBox="1"/>
          <p:nvPr/>
        </p:nvSpPr>
        <p:spPr>
          <a:xfrm>
            <a:off x="341693" y="1080378"/>
            <a:ext cx="8449769" cy="5016758"/>
          </a:xfrm>
          <a:prstGeom prst="rect">
            <a:avLst/>
          </a:prstGeom>
          <a:noFill/>
        </p:spPr>
        <p:txBody>
          <a:bodyPr wrap="square">
            <a:spAutoFit/>
          </a:bodyPr>
          <a:lstStyle/>
          <a:p>
            <a:pPr algn="just" defTabSz="844083" fontAlgn="base">
              <a:spcBef>
                <a:spcPct val="0"/>
              </a:spcBef>
              <a:spcAft>
                <a:spcPct val="0"/>
              </a:spcAft>
              <a:defRPr/>
            </a:pPr>
            <a:r>
              <a:rPr kumimoji="1" lang="ja-JP" altLang="en-US" sz="1600" dirty="0">
                <a:solidFill>
                  <a:srgbClr val="000000"/>
                </a:solidFill>
                <a:latin typeface="+mn-ea"/>
              </a:rPr>
              <a:t>●取組の背景・概要</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ja-JP" altLang="en-US" sz="1600" dirty="0">
                <a:solidFill>
                  <a:srgbClr val="000000"/>
                </a:solidFill>
                <a:latin typeface="+mn-ea"/>
              </a:rPr>
              <a:t>　　</a:t>
            </a:r>
            <a:endParaRPr kumimoji="1" lang="en-US" altLang="ja-JP" sz="1600" dirty="0">
              <a:solidFill>
                <a:srgbClr val="000000"/>
              </a:solidFill>
              <a:latin typeface="+mn-ea"/>
            </a:endParaRPr>
          </a:p>
          <a:p>
            <a:pPr algn="just" defTabSz="844083" fontAlgn="base">
              <a:spcBef>
                <a:spcPct val="0"/>
              </a:spcBef>
              <a:spcAft>
                <a:spcPct val="0"/>
              </a:spcAft>
              <a:defRPr/>
            </a:pPr>
            <a:r>
              <a:rPr kumimoji="1" lang="ja-JP" altLang="en-US" sz="1600" dirty="0">
                <a:solidFill>
                  <a:srgbClr val="000000"/>
                </a:solidFill>
                <a:latin typeface="+mn-ea"/>
              </a:rPr>
              <a:t>●令和６年度の取組の効果・前年度からの課題への対応状況等</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chemeClr val="tx1"/>
              </a:solidFill>
              <a:latin typeface="+mn-ea"/>
            </a:endParaRPr>
          </a:p>
          <a:p>
            <a:pPr algn="just" defTabSz="844083" fontAlgn="base">
              <a:spcBef>
                <a:spcPct val="0"/>
              </a:spcBef>
              <a:spcAft>
                <a:spcPct val="0"/>
              </a:spcAft>
              <a:defRPr/>
            </a:pPr>
            <a:endParaRPr kumimoji="1" lang="en-US" altLang="ja-JP" sz="1600" dirty="0">
              <a:latin typeface="+mn-ea"/>
            </a:endParaRPr>
          </a:p>
          <a:p>
            <a:pPr algn="just" defTabSz="844083" fontAlgn="base">
              <a:spcBef>
                <a:spcPct val="0"/>
              </a:spcBef>
              <a:spcAft>
                <a:spcPct val="0"/>
              </a:spcAft>
              <a:defRPr/>
            </a:pPr>
            <a:endParaRPr kumimoji="1" lang="en-US" altLang="ja-JP" sz="1600" dirty="0">
              <a:solidFill>
                <a:schemeClr val="tx1"/>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ja-JP" altLang="en-US" sz="1600" dirty="0">
                <a:solidFill>
                  <a:srgbClr val="000000"/>
                </a:solidFill>
                <a:latin typeface="+mn-ea"/>
              </a:rPr>
              <a:t>●課題・令和７年度以降に向けた改善点</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令和６年度のモデル事業者については、令和７年２月の報告会での報告内容を元に記載してください。また、報告会以降の状況変化の有無が分かるように記載してください。</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新規のモデル事業者については、令和６年度までに実施された取組内容を記載してください。</a:t>
            </a:r>
            <a:endParaRPr kumimoji="1" lang="en-US" altLang="ja-JP" sz="1600" dirty="0">
              <a:solidFill>
                <a:srgbClr val="000000"/>
              </a:solidFill>
              <a:latin typeface="+mn-ea"/>
            </a:endParaRPr>
          </a:p>
        </p:txBody>
      </p:sp>
      <p:sp>
        <p:nvSpPr>
          <p:cNvPr id="2" name="テキスト ボックス 1">
            <a:extLst>
              <a:ext uri="{FF2B5EF4-FFF2-40B4-BE49-F238E27FC236}">
                <a16:creationId xmlns:a16="http://schemas.microsoft.com/office/drawing/2014/main" id="{4FE56713-3291-7F9E-A5B9-0585DBF4A283}"/>
              </a:ext>
            </a:extLst>
          </p:cNvPr>
          <p:cNvSpPr txBox="1"/>
          <p:nvPr/>
        </p:nvSpPr>
        <p:spPr>
          <a:xfrm>
            <a:off x="8020282" y="62625"/>
            <a:ext cx="1288973" cy="338554"/>
          </a:xfrm>
          <a:prstGeom prst="rect">
            <a:avLst/>
          </a:prstGeom>
          <a:noFill/>
        </p:spPr>
        <p:txBody>
          <a:bodyPr wrap="square">
            <a:spAutoFit/>
          </a:bodyPr>
          <a:lstStyle/>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様式２</a:t>
            </a:r>
            <a:r>
              <a:rPr kumimoji="1" lang="en-US" altLang="ja-JP" sz="1600" dirty="0">
                <a:solidFill>
                  <a:srgbClr val="000000"/>
                </a:solidFill>
                <a:latin typeface="+mn-ea"/>
              </a:rPr>
              <a:t>】</a:t>
            </a:r>
          </a:p>
        </p:txBody>
      </p:sp>
      <p:sp>
        <p:nvSpPr>
          <p:cNvPr id="3" name="テキスト ボックス 2">
            <a:extLst>
              <a:ext uri="{FF2B5EF4-FFF2-40B4-BE49-F238E27FC236}">
                <a16:creationId xmlns:a16="http://schemas.microsoft.com/office/drawing/2014/main" id="{C06BB5B4-A743-87C8-4C07-C72A6018EDE1}"/>
              </a:ext>
            </a:extLst>
          </p:cNvPr>
          <p:cNvSpPr txBox="1"/>
          <p:nvPr/>
        </p:nvSpPr>
        <p:spPr>
          <a:xfrm>
            <a:off x="2677046" y="124355"/>
            <a:ext cx="4010193" cy="369332"/>
          </a:xfrm>
          <a:prstGeom prst="rect">
            <a:avLst/>
          </a:prstGeom>
          <a:noFill/>
        </p:spPr>
        <p:txBody>
          <a:bodyPr wrap="square">
            <a:spAutoFit/>
          </a:bodyPr>
          <a:lstStyle/>
          <a:p>
            <a:r>
              <a:rPr lang="ja-JP" altLang="en-US" sz="1800" b="1" dirty="0">
                <a:solidFill>
                  <a:schemeClr val="tx1">
                    <a:lumMod val="50000"/>
                  </a:schemeClr>
                </a:solidFill>
                <a:latin typeface="+mn-ea"/>
                <a:ea typeface="+mn-ea"/>
              </a:rPr>
              <a:t>企画提案書（社会復帰促進事業）</a:t>
            </a:r>
            <a:endParaRPr lang="ja-JP" altLang="en-US" dirty="0"/>
          </a:p>
        </p:txBody>
      </p:sp>
      <p:sp>
        <p:nvSpPr>
          <p:cNvPr id="5" name="正方形/長方形 4">
            <a:extLst>
              <a:ext uri="{FF2B5EF4-FFF2-40B4-BE49-F238E27FC236}">
                <a16:creationId xmlns:a16="http://schemas.microsoft.com/office/drawing/2014/main" id="{B0DE974C-122E-0B08-0685-170939FE6637}"/>
              </a:ext>
            </a:extLst>
          </p:cNvPr>
          <p:cNvSpPr/>
          <p:nvPr/>
        </p:nvSpPr>
        <p:spPr>
          <a:xfrm>
            <a:off x="209484" y="943802"/>
            <a:ext cx="8714176" cy="563326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09366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550A4B2-7451-52B7-FF30-1B863E404949}"/>
              </a:ext>
            </a:extLst>
          </p:cNvPr>
          <p:cNvSpPr/>
          <p:nvPr/>
        </p:nvSpPr>
        <p:spPr>
          <a:xfrm>
            <a:off x="165250" y="936431"/>
            <a:ext cx="8846546" cy="567165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A4C7523D-B6B6-E40E-E43F-D0BA16E76C7C}"/>
              </a:ext>
            </a:extLst>
          </p:cNvPr>
          <p:cNvSpPr txBox="1"/>
          <p:nvPr/>
        </p:nvSpPr>
        <p:spPr>
          <a:xfrm>
            <a:off x="0" y="542150"/>
            <a:ext cx="6114194" cy="338554"/>
          </a:xfrm>
          <a:prstGeom prst="rect">
            <a:avLst/>
          </a:prstGeom>
          <a:noFill/>
        </p:spPr>
        <p:txBody>
          <a:bodyPr wrap="square">
            <a:spAutoFit/>
          </a:bodyPr>
          <a:lstStyle/>
          <a:p>
            <a:r>
              <a:rPr lang="ja-JP" altLang="en-US" sz="1600" b="1" dirty="0">
                <a:solidFill>
                  <a:schemeClr val="tx1">
                    <a:lumMod val="50000"/>
                  </a:schemeClr>
                </a:solidFill>
                <a:latin typeface="+mn-ea"/>
                <a:ea typeface="+mn-ea"/>
              </a:rPr>
              <a:t>２．令和７年度に実施予定のネットワーク構築の取組</a:t>
            </a:r>
            <a:endParaRPr lang="ja-JP" altLang="en-US" sz="1600" dirty="0"/>
          </a:p>
        </p:txBody>
      </p:sp>
      <p:sp>
        <p:nvSpPr>
          <p:cNvPr id="3" name="テキスト ボックス 2">
            <a:extLst>
              <a:ext uri="{FF2B5EF4-FFF2-40B4-BE49-F238E27FC236}">
                <a16:creationId xmlns:a16="http://schemas.microsoft.com/office/drawing/2014/main" id="{67F1BB95-B80D-CCF8-CBBF-B3B8392F7F1A}"/>
              </a:ext>
            </a:extLst>
          </p:cNvPr>
          <p:cNvSpPr txBox="1"/>
          <p:nvPr/>
        </p:nvSpPr>
        <p:spPr>
          <a:xfrm>
            <a:off x="330504" y="1101685"/>
            <a:ext cx="8516039" cy="3293209"/>
          </a:xfrm>
          <a:prstGeom prst="rect">
            <a:avLst/>
          </a:prstGeom>
          <a:noFill/>
        </p:spPr>
        <p:txBody>
          <a:bodyPr wrap="square">
            <a:spAutoFit/>
          </a:bodyPr>
          <a:lstStyle/>
          <a:p>
            <a:pPr algn="just" defTabSz="844083" fontAlgn="base">
              <a:spcBef>
                <a:spcPct val="0"/>
              </a:spcBef>
              <a:spcAft>
                <a:spcPct val="0"/>
              </a:spcAft>
              <a:defRPr/>
            </a:pPr>
            <a:r>
              <a:rPr kumimoji="1" lang="ja-JP" altLang="en-US" sz="1600" dirty="0">
                <a:solidFill>
                  <a:srgbClr val="000000"/>
                </a:solidFill>
                <a:latin typeface="+mn-ea"/>
              </a:rPr>
              <a:t>●取組の背景・概要</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令和６年度のモデル事業者については、以下のとおり記載してください。</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r>
              <a:rPr kumimoji="1" lang="ja-JP" altLang="en-US" sz="1600" dirty="0">
                <a:solidFill>
                  <a:srgbClr val="000000"/>
                </a:solidFill>
                <a:latin typeface="+mn-ea"/>
              </a:rPr>
              <a:t>取組の背景は記載不要です。</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r>
              <a:rPr kumimoji="1" lang="ja-JP" altLang="en-US" sz="1600" dirty="0">
                <a:solidFill>
                  <a:srgbClr val="000000"/>
                </a:solidFill>
                <a:latin typeface="+mn-ea"/>
              </a:rPr>
              <a:t>概要は、令和７年２月に実施した報告会にて報告いただいた課題・令和７年度に向けた改善点とのつながりが分かるように記載してください。</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r>
              <a:rPr kumimoji="1" lang="ja-JP" altLang="en-US" sz="1600" dirty="0">
                <a:solidFill>
                  <a:srgbClr val="000000"/>
                </a:solidFill>
                <a:latin typeface="+mn-ea"/>
              </a:rPr>
              <a:t>令和７年度新たに実施する取組や実施を中止する取組がある場合は、令和６年度の取組（Ｐ１）と比較できるように記載してください。</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r>
              <a:rPr kumimoji="1" lang="ja-JP" altLang="en-US" sz="1600" dirty="0">
                <a:solidFill>
                  <a:srgbClr val="000000"/>
                </a:solidFill>
                <a:latin typeface="+mn-ea"/>
              </a:rPr>
              <a:t>令和６年度の取組を継続して実施される場合は、「令和６年度の取組を継続実施」と記載してください。</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新規のモデル事業者については、補助事業にて実施予定の取組内容・背景を具体的に記載してください。</a:t>
            </a:r>
            <a:endParaRPr kumimoji="1" lang="en-US" altLang="ja-JP" sz="1600" dirty="0">
              <a:solidFill>
                <a:srgbClr val="000000"/>
              </a:solidFill>
              <a:latin typeface="+mn-ea"/>
            </a:endParaRPr>
          </a:p>
        </p:txBody>
      </p:sp>
      <p:sp>
        <p:nvSpPr>
          <p:cNvPr id="5" name="テキスト ボックス 4">
            <a:extLst>
              <a:ext uri="{FF2B5EF4-FFF2-40B4-BE49-F238E27FC236}">
                <a16:creationId xmlns:a16="http://schemas.microsoft.com/office/drawing/2014/main" id="{43410C3F-6AC4-4564-0CB3-68092BC20BAF}"/>
              </a:ext>
            </a:extLst>
          </p:cNvPr>
          <p:cNvSpPr txBox="1"/>
          <p:nvPr/>
        </p:nvSpPr>
        <p:spPr>
          <a:xfrm>
            <a:off x="2677046" y="91304"/>
            <a:ext cx="4010193" cy="369332"/>
          </a:xfrm>
          <a:prstGeom prst="rect">
            <a:avLst/>
          </a:prstGeom>
          <a:noFill/>
        </p:spPr>
        <p:txBody>
          <a:bodyPr wrap="square">
            <a:spAutoFit/>
          </a:bodyPr>
          <a:lstStyle/>
          <a:p>
            <a:r>
              <a:rPr lang="ja-JP" altLang="en-US" sz="1800" b="1" dirty="0">
                <a:solidFill>
                  <a:schemeClr val="tx1">
                    <a:lumMod val="50000"/>
                  </a:schemeClr>
                </a:solidFill>
                <a:latin typeface="+mn-ea"/>
                <a:ea typeface="+mn-ea"/>
              </a:rPr>
              <a:t>企画提案書（社会復帰促進事業）</a:t>
            </a:r>
            <a:endParaRPr lang="ja-JP" altLang="en-US" dirty="0"/>
          </a:p>
        </p:txBody>
      </p:sp>
      <p:sp>
        <p:nvSpPr>
          <p:cNvPr id="6" name="テキスト ボックス 5">
            <a:extLst>
              <a:ext uri="{FF2B5EF4-FFF2-40B4-BE49-F238E27FC236}">
                <a16:creationId xmlns:a16="http://schemas.microsoft.com/office/drawing/2014/main" id="{90B05544-7184-6CCC-7256-26F6C4CA0456}"/>
              </a:ext>
            </a:extLst>
          </p:cNvPr>
          <p:cNvSpPr txBox="1"/>
          <p:nvPr/>
        </p:nvSpPr>
        <p:spPr>
          <a:xfrm>
            <a:off x="8020282" y="62625"/>
            <a:ext cx="1288973" cy="338554"/>
          </a:xfrm>
          <a:prstGeom prst="rect">
            <a:avLst/>
          </a:prstGeom>
          <a:noFill/>
        </p:spPr>
        <p:txBody>
          <a:bodyPr wrap="square">
            <a:spAutoFit/>
          </a:bodyPr>
          <a:lstStyle/>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様式２</a:t>
            </a:r>
            <a:r>
              <a:rPr kumimoji="1" lang="en-US" altLang="ja-JP" sz="1600" dirty="0">
                <a:solidFill>
                  <a:srgbClr val="000000"/>
                </a:solidFill>
                <a:latin typeface="+mn-ea"/>
              </a:rPr>
              <a:t>】</a:t>
            </a:r>
          </a:p>
        </p:txBody>
      </p:sp>
    </p:spTree>
    <p:extLst>
      <p:ext uri="{BB962C8B-B14F-4D97-AF65-F5344CB8AC3E}">
        <p14:creationId xmlns:p14="http://schemas.microsoft.com/office/powerpoint/2010/main" val="2345331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19C6746-3CB9-357E-38C9-07C9471D6153}"/>
              </a:ext>
            </a:extLst>
          </p:cNvPr>
          <p:cNvSpPr txBox="1"/>
          <p:nvPr/>
        </p:nvSpPr>
        <p:spPr>
          <a:xfrm>
            <a:off x="0" y="558437"/>
            <a:ext cx="5767411" cy="338554"/>
          </a:xfrm>
          <a:prstGeom prst="rect">
            <a:avLst/>
          </a:prstGeom>
          <a:noFill/>
        </p:spPr>
        <p:txBody>
          <a:bodyPr wrap="square">
            <a:spAutoFit/>
          </a:bodyPr>
          <a:lstStyle/>
          <a:p>
            <a:r>
              <a:rPr lang="ja-JP" altLang="en-US" sz="1600" b="1" dirty="0">
                <a:solidFill>
                  <a:schemeClr val="tx1">
                    <a:lumMod val="50000"/>
                  </a:schemeClr>
                </a:solidFill>
                <a:latin typeface="+mn-ea"/>
                <a:ea typeface="+mn-ea"/>
              </a:rPr>
              <a:t>３．令和６年度に実施した自立訓練提供の取組</a:t>
            </a:r>
            <a:endParaRPr lang="ja-JP" altLang="en-US" sz="1600" dirty="0"/>
          </a:p>
        </p:txBody>
      </p:sp>
      <p:sp>
        <p:nvSpPr>
          <p:cNvPr id="10" name="テキスト ボックス 9">
            <a:extLst>
              <a:ext uri="{FF2B5EF4-FFF2-40B4-BE49-F238E27FC236}">
                <a16:creationId xmlns:a16="http://schemas.microsoft.com/office/drawing/2014/main" id="{2428C044-6775-404F-C416-0645B067C592}"/>
              </a:ext>
            </a:extLst>
          </p:cNvPr>
          <p:cNvSpPr txBox="1"/>
          <p:nvPr/>
        </p:nvSpPr>
        <p:spPr>
          <a:xfrm>
            <a:off x="341693" y="1080378"/>
            <a:ext cx="8449769" cy="5016758"/>
          </a:xfrm>
          <a:prstGeom prst="rect">
            <a:avLst/>
          </a:prstGeom>
          <a:noFill/>
        </p:spPr>
        <p:txBody>
          <a:bodyPr wrap="square">
            <a:spAutoFit/>
          </a:bodyPr>
          <a:lstStyle/>
          <a:p>
            <a:pPr algn="just" defTabSz="844083" fontAlgn="base">
              <a:spcBef>
                <a:spcPct val="0"/>
              </a:spcBef>
              <a:spcAft>
                <a:spcPct val="0"/>
              </a:spcAft>
              <a:defRPr/>
            </a:pPr>
            <a:r>
              <a:rPr kumimoji="1" lang="ja-JP" altLang="en-US" sz="1600" dirty="0">
                <a:solidFill>
                  <a:srgbClr val="000000"/>
                </a:solidFill>
                <a:latin typeface="+mn-ea"/>
              </a:rPr>
              <a:t>●取組の背景・概要</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ja-JP" altLang="en-US" sz="1600" dirty="0">
                <a:solidFill>
                  <a:srgbClr val="000000"/>
                </a:solidFill>
                <a:latin typeface="+mn-ea"/>
              </a:rPr>
              <a:t>　　</a:t>
            </a:r>
            <a:endParaRPr kumimoji="1" lang="en-US" altLang="ja-JP" sz="1600" dirty="0">
              <a:solidFill>
                <a:srgbClr val="000000"/>
              </a:solidFill>
              <a:latin typeface="+mn-ea"/>
            </a:endParaRPr>
          </a:p>
          <a:p>
            <a:pPr algn="just" defTabSz="844083" fontAlgn="base">
              <a:spcBef>
                <a:spcPct val="0"/>
              </a:spcBef>
              <a:spcAft>
                <a:spcPct val="0"/>
              </a:spcAft>
              <a:defRPr/>
            </a:pPr>
            <a:r>
              <a:rPr kumimoji="1" lang="ja-JP" altLang="en-US" sz="1600" dirty="0">
                <a:solidFill>
                  <a:srgbClr val="000000"/>
                </a:solidFill>
                <a:latin typeface="+mn-ea"/>
              </a:rPr>
              <a:t>●令和６年度の取組の効果・前年度からの課題への対応状況等</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chemeClr val="tx1"/>
              </a:solidFill>
              <a:latin typeface="+mn-ea"/>
            </a:endParaRPr>
          </a:p>
          <a:p>
            <a:pPr algn="just" defTabSz="844083" fontAlgn="base">
              <a:spcBef>
                <a:spcPct val="0"/>
              </a:spcBef>
              <a:spcAft>
                <a:spcPct val="0"/>
              </a:spcAft>
              <a:defRPr/>
            </a:pPr>
            <a:endParaRPr kumimoji="1" lang="en-US" altLang="ja-JP" sz="1600" dirty="0">
              <a:latin typeface="+mn-ea"/>
            </a:endParaRPr>
          </a:p>
          <a:p>
            <a:pPr algn="just" defTabSz="844083" fontAlgn="base">
              <a:spcBef>
                <a:spcPct val="0"/>
              </a:spcBef>
              <a:spcAft>
                <a:spcPct val="0"/>
              </a:spcAft>
              <a:defRPr/>
            </a:pPr>
            <a:endParaRPr kumimoji="1" lang="en-US" altLang="ja-JP" sz="1600" dirty="0">
              <a:solidFill>
                <a:schemeClr val="tx1"/>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ja-JP" altLang="en-US" sz="1600" dirty="0">
                <a:solidFill>
                  <a:srgbClr val="000000"/>
                </a:solidFill>
                <a:latin typeface="+mn-ea"/>
              </a:rPr>
              <a:t>●課題・令和７年度以降に向けた改善点</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令和６年度のモデル事業者については、令和７年２月の報告会での報告内容を元に記載してください。また、報告会以降の状況変化の有無が分かるように記載してください。</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新規のモデル事業者については、令和６年度までに実施された取組内容を記載してください。</a:t>
            </a:r>
            <a:endParaRPr kumimoji="1" lang="en-US" altLang="ja-JP" sz="1600" dirty="0">
              <a:solidFill>
                <a:srgbClr val="000000"/>
              </a:solidFill>
              <a:latin typeface="+mn-ea"/>
            </a:endParaRPr>
          </a:p>
        </p:txBody>
      </p:sp>
      <p:sp>
        <p:nvSpPr>
          <p:cNvPr id="2" name="テキスト ボックス 1">
            <a:extLst>
              <a:ext uri="{FF2B5EF4-FFF2-40B4-BE49-F238E27FC236}">
                <a16:creationId xmlns:a16="http://schemas.microsoft.com/office/drawing/2014/main" id="{4FE56713-3291-7F9E-A5B9-0585DBF4A283}"/>
              </a:ext>
            </a:extLst>
          </p:cNvPr>
          <p:cNvSpPr txBox="1"/>
          <p:nvPr/>
        </p:nvSpPr>
        <p:spPr>
          <a:xfrm>
            <a:off x="8020282" y="62625"/>
            <a:ext cx="1288973" cy="338554"/>
          </a:xfrm>
          <a:prstGeom prst="rect">
            <a:avLst/>
          </a:prstGeom>
          <a:noFill/>
        </p:spPr>
        <p:txBody>
          <a:bodyPr wrap="square">
            <a:spAutoFit/>
          </a:bodyPr>
          <a:lstStyle/>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様式２</a:t>
            </a:r>
            <a:r>
              <a:rPr kumimoji="1" lang="en-US" altLang="ja-JP" sz="1600" dirty="0">
                <a:solidFill>
                  <a:srgbClr val="000000"/>
                </a:solidFill>
                <a:latin typeface="+mn-ea"/>
              </a:rPr>
              <a:t>】</a:t>
            </a:r>
          </a:p>
        </p:txBody>
      </p:sp>
      <p:sp>
        <p:nvSpPr>
          <p:cNvPr id="3" name="テキスト ボックス 2">
            <a:extLst>
              <a:ext uri="{FF2B5EF4-FFF2-40B4-BE49-F238E27FC236}">
                <a16:creationId xmlns:a16="http://schemas.microsoft.com/office/drawing/2014/main" id="{C06BB5B4-A743-87C8-4C07-C72A6018EDE1}"/>
              </a:ext>
            </a:extLst>
          </p:cNvPr>
          <p:cNvSpPr txBox="1"/>
          <p:nvPr/>
        </p:nvSpPr>
        <p:spPr>
          <a:xfrm>
            <a:off x="2677046" y="124355"/>
            <a:ext cx="4010193" cy="369332"/>
          </a:xfrm>
          <a:prstGeom prst="rect">
            <a:avLst/>
          </a:prstGeom>
          <a:noFill/>
        </p:spPr>
        <p:txBody>
          <a:bodyPr wrap="square">
            <a:spAutoFit/>
          </a:bodyPr>
          <a:lstStyle/>
          <a:p>
            <a:r>
              <a:rPr lang="ja-JP" altLang="en-US" sz="1800" b="1" dirty="0">
                <a:solidFill>
                  <a:schemeClr val="tx1">
                    <a:lumMod val="50000"/>
                  </a:schemeClr>
                </a:solidFill>
                <a:latin typeface="+mn-ea"/>
                <a:ea typeface="+mn-ea"/>
              </a:rPr>
              <a:t>企画提案書（社会復帰促進事業）</a:t>
            </a:r>
            <a:endParaRPr lang="ja-JP" altLang="en-US" dirty="0"/>
          </a:p>
        </p:txBody>
      </p:sp>
      <p:sp>
        <p:nvSpPr>
          <p:cNvPr id="5" name="正方形/長方形 4">
            <a:extLst>
              <a:ext uri="{FF2B5EF4-FFF2-40B4-BE49-F238E27FC236}">
                <a16:creationId xmlns:a16="http://schemas.microsoft.com/office/drawing/2014/main" id="{B0DE974C-122E-0B08-0685-170939FE6637}"/>
              </a:ext>
            </a:extLst>
          </p:cNvPr>
          <p:cNvSpPr/>
          <p:nvPr/>
        </p:nvSpPr>
        <p:spPr>
          <a:xfrm>
            <a:off x="209484" y="943802"/>
            <a:ext cx="8714176" cy="563326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7408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550A4B2-7451-52B7-FF30-1B863E404949}"/>
              </a:ext>
            </a:extLst>
          </p:cNvPr>
          <p:cNvSpPr/>
          <p:nvPr/>
        </p:nvSpPr>
        <p:spPr>
          <a:xfrm>
            <a:off x="165250" y="936431"/>
            <a:ext cx="8846546" cy="567165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A4C7523D-B6B6-E40E-E43F-D0BA16E76C7C}"/>
              </a:ext>
            </a:extLst>
          </p:cNvPr>
          <p:cNvSpPr txBox="1"/>
          <p:nvPr/>
        </p:nvSpPr>
        <p:spPr>
          <a:xfrm>
            <a:off x="0" y="542150"/>
            <a:ext cx="6114194" cy="338554"/>
          </a:xfrm>
          <a:prstGeom prst="rect">
            <a:avLst/>
          </a:prstGeom>
          <a:noFill/>
        </p:spPr>
        <p:txBody>
          <a:bodyPr wrap="square">
            <a:spAutoFit/>
          </a:bodyPr>
          <a:lstStyle/>
          <a:p>
            <a:r>
              <a:rPr lang="ja-JP" altLang="en-US" sz="1600" b="1" dirty="0">
                <a:solidFill>
                  <a:schemeClr val="tx1">
                    <a:lumMod val="50000"/>
                  </a:schemeClr>
                </a:solidFill>
                <a:latin typeface="+mn-ea"/>
                <a:ea typeface="+mn-ea"/>
              </a:rPr>
              <a:t>４．令和７年度に実施予定の自立訓練提供の取組</a:t>
            </a:r>
            <a:endParaRPr lang="ja-JP" altLang="en-US" sz="1600" dirty="0"/>
          </a:p>
        </p:txBody>
      </p:sp>
      <p:sp>
        <p:nvSpPr>
          <p:cNvPr id="3" name="テキスト ボックス 2">
            <a:extLst>
              <a:ext uri="{FF2B5EF4-FFF2-40B4-BE49-F238E27FC236}">
                <a16:creationId xmlns:a16="http://schemas.microsoft.com/office/drawing/2014/main" id="{67F1BB95-B80D-CCF8-CBBF-B3B8392F7F1A}"/>
              </a:ext>
            </a:extLst>
          </p:cNvPr>
          <p:cNvSpPr txBox="1"/>
          <p:nvPr/>
        </p:nvSpPr>
        <p:spPr>
          <a:xfrm>
            <a:off x="330504" y="1101685"/>
            <a:ext cx="8516039" cy="3293209"/>
          </a:xfrm>
          <a:prstGeom prst="rect">
            <a:avLst/>
          </a:prstGeom>
          <a:noFill/>
        </p:spPr>
        <p:txBody>
          <a:bodyPr wrap="square">
            <a:spAutoFit/>
          </a:bodyPr>
          <a:lstStyle/>
          <a:p>
            <a:pPr algn="just" defTabSz="844083" fontAlgn="base">
              <a:spcBef>
                <a:spcPct val="0"/>
              </a:spcBef>
              <a:spcAft>
                <a:spcPct val="0"/>
              </a:spcAft>
              <a:defRPr/>
            </a:pPr>
            <a:r>
              <a:rPr kumimoji="1" lang="ja-JP" altLang="en-US" sz="1600" dirty="0">
                <a:solidFill>
                  <a:srgbClr val="000000"/>
                </a:solidFill>
                <a:latin typeface="+mn-ea"/>
              </a:rPr>
              <a:t>●取組の背景・概要</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令和６年度のモデル事業者については、以下のとおり記載してください。</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r>
              <a:rPr kumimoji="1" lang="ja-JP" altLang="en-US" sz="1600" dirty="0">
                <a:solidFill>
                  <a:srgbClr val="000000"/>
                </a:solidFill>
                <a:latin typeface="+mn-ea"/>
              </a:rPr>
              <a:t>取組の背景は記載不要です。</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r>
              <a:rPr kumimoji="1" lang="ja-JP" altLang="en-US" sz="1600" dirty="0">
                <a:solidFill>
                  <a:srgbClr val="000000"/>
                </a:solidFill>
                <a:latin typeface="+mn-ea"/>
              </a:rPr>
              <a:t>概要は、令和７年２月に実施した報告会にて報告いただいた課題・令和７年度に向けた改善点とのつながりが分かるように記載してください。</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r>
              <a:rPr kumimoji="1" lang="ja-JP" altLang="en-US" sz="1600" dirty="0">
                <a:solidFill>
                  <a:srgbClr val="000000"/>
                </a:solidFill>
                <a:latin typeface="+mn-ea"/>
              </a:rPr>
              <a:t>令和７年度新たに実施する取組や実施を中止する取組がある場合は、令和６年度の取組（Ｐ１）と比較できるように記載してください。</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r>
              <a:rPr kumimoji="1" lang="ja-JP" altLang="en-US" sz="1600" dirty="0">
                <a:solidFill>
                  <a:srgbClr val="000000"/>
                </a:solidFill>
                <a:latin typeface="+mn-ea"/>
              </a:rPr>
              <a:t>令和６年度の取組を継続して実施される場合は、「令和６年度の取組を継続実施」と記載してください。</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新規のモデル事業者については、補助事業にて実施予定の取組内容・背景を具体的に記載してください。</a:t>
            </a:r>
            <a:endParaRPr kumimoji="1" lang="en-US" altLang="ja-JP" sz="1600" dirty="0">
              <a:solidFill>
                <a:srgbClr val="000000"/>
              </a:solidFill>
              <a:latin typeface="+mn-ea"/>
            </a:endParaRPr>
          </a:p>
        </p:txBody>
      </p:sp>
      <p:sp>
        <p:nvSpPr>
          <p:cNvPr id="5" name="テキスト ボックス 4">
            <a:extLst>
              <a:ext uri="{FF2B5EF4-FFF2-40B4-BE49-F238E27FC236}">
                <a16:creationId xmlns:a16="http://schemas.microsoft.com/office/drawing/2014/main" id="{43410C3F-6AC4-4564-0CB3-68092BC20BAF}"/>
              </a:ext>
            </a:extLst>
          </p:cNvPr>
          <p:cNvSpPr txBox="1"/>
          <p:nvPr/>
        </p:nvSpPr>
        <p:spPr>
          <a:xfrm>
            <a:off x="2677046" y="91304"/>
            <a:ext cx="4010193" cy="369332"/>
          </a:xfrm>
          <a:prstGeom prst="rect">
            <a:avLst/>
          </a:prstGeom>
          <a:noFill/>
        </p:spPr>
        <p:txBody>
          <a:bodyPr wrap="square">
            <a:spAutoFit/>
          </a:bodyPr>
          <a:lstStyle/>
          <a:p>
            <a:r>
              <a:rPr lang="ja-JP" altLang="en-US" sz="1800" b="1" dirty="0">
                <a:solidFill>
                  <a:schemeClr val="tx1">
                    <a:lumMod val="50000"/>
                  </a:schemeClr>
                </a:solidFill>
                <a:latin typeface="+mn-ea"/>
                <a:ea typeface="+mn-ea"/>
              </a:rPr>
              <a:t>企画提案書（社会復帰促進事業）</a:t>
            </a:r>
            <a:endParaRPr lang="ja-JP" altLang="en-US" dirty="0"/>
          </a:p>
        </p:txBody>
      </p:sp>
      <p:sp>
        <p:nvSpPr>
          <p:cNvPr id="6" name="テキスト ボックス 5">
            <a:extLst>
              <a:ext uri="{FF2B5EF4-FFF2-40B4-BE49-F238E27FC236}">
                <a16:creationId xmlns:a16="http://schemas.microsoft.com/office/drawing/2014/main" id="{90B05544-7184-6CCC-7256-26F6C4CA0456}"/>
              </a:ext>
            </a:extLst>
          </p:cNvPr>
          <p:cNvSpPr txBox="1"/>
          <p:nvPr/>
        </p:nvSpPr>
        <p:spPr>
          <a:xfrm>
            <a:off x="8020282" y="62625"/>
            <a:ext cx="1288973" cy="338554"/>
          </a:xfrm>
          <a:prstGeom prst="rect">
            <a:avLst/>
          </a:prstGeom>
          <a:noFill/>
        </p:spPr>
        <p:txBody>
          <a:bodyPr wrap="square">
            <a:spAutoFit/>
          </a:bodyPr>
          <a:lstStyle/>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様式２</a:t>
            </a:r>
            <a:r>
              <a:rPr kumimoji="1" lang="en-US" altLang="ja-JP" sz="1600" dirty="0">
                <a:solidFill>
                  <a:srgbClr val="000000"/>
                </a:solidFill>
                <a:latin typeface="+mn-ea"/>
              </a:rPr>
              <a:t>】</a:t>
            </a:r>
          </a:p>
        </p:txBody>
      </p:sp>
    </p:spTree>
    <p:extLst>
      <p:ext uri="{BB962C8B-B14F-4D97-AF65-F5344CB8AC3E}">
        <p14:creationId xmlns:p14="http://schemas.microsoft.com/office/powerpoint/2010/main" val="747352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819C6746-3CB9-357E-38C9-07C9471D6153}"/>
              </a:ext>
            </a:extLst>
          </p:cNvPr>
          <p:cNvSpPr txBox="1"/>
          <p:nvPr/>
        </p:nvSpPr>
        <p:spPr>
          <a:xfrm>
            <a:off x="0" y="558437"/>
            <a:ext cx="5767411" cy="338554"/>
          </a:xfrm>
          <a:prstGeom prst="rect">
            <a:avLst/>
          </a:prstGeom>
          <a:noFill/>
        </p:spPr>
        <p:txBody>
          <a:bodyPr wrap="square">
            <a:spAutoFit/>
          </a:bodyPr>
          <a:lstStyle/>
          <a:p>
            <a:r>
              <a:rPr lang="ja-JP" altLang="en-US" sz="1600" b="1" dirty="0">
                <a:solidFill>
                  <a:schemeClr val="tx1">
                    <a:lumMod val="50000"/>
                  </a:schemeClr>
                </a:solidFill>
                <a:latin typeface="+mn-ea"/>
                <a:ea typeface="+mn-ea"/>
              </a:rPr>
              <a:t>５．令和６年度に実施した地域連携の取組</a:t>
            </a:r>
            <a:endParaRPr lang="ja-JP" altLang="en-US" sz="1600" dirty="0"/>
          </a:p>
        </p:txBody>
      </p:sp>
      <p:sp>
        <p:nvSpPr>
          <p:cNvPr id="10" name="テキスト ボックス 9">
            <a:extLst>
              <a:ext uri="{FF2B5EF4-FFF2-40B4-BE49-F238E27FC236}">
                <a16:creationId xmlns:a16="http://schemas.microsoft.com/office/drawing/2014/main" id="{2428C044-6775-404F-C416-0645B067C592}"/>
              </a:ext>
            </a:extLst>
          </p:cNvPr>
          <p:cNvSpPr txBox="1"/>
          <p:nvPr/>
        </p:nvSpPr>
        <p:spPr>
          <a:xfrm>
            <a:off x="341693" y="1080378"/>
            <a:ext cx="8449769" cy="5016758"/>
          </a:xfrm>
          <a:prstGeom prst="rect">
            <a:avLst/>
          </a:prstGeom>
          <a:noFill/>
        </p:spPr>
        <p:txBody>
          <a:bodyPr wrap="square">
            <a:spAutoFit/>
          </a:bodyPr>
          <a:lstStyle/>
          <a:p>
            <a:pPr algn="just" defTabSz="844083" fontAlgn="base">
              <a:spcBef>
                <a:spcPct val="0"/>
              </a:spcBef>
              <a:spcAft>
                <a:spcPct val="0"/>
              </a:spcAft>
              <a:defRPr/>
            </a:pPr>
            <a:r>
              <a:rPr kumimoji="1" lang="ja-JP" altLang="en-US" sz="1600" dirty="0">
                <a:solidFill>
                  <a:srgbClr val="000000"/>
                </a:solidFill>
                <a:latin typeface="+mn-ea"/>
              </a:rPr>
              <a:t>●取組の背景・概要</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ja-JP" altLang="en-US" sz="1600" dirty="0">
                <a:solidFill>
                  <a:srgbClr val="000000"/>
                </a:solidFill>
                <a:latin typeface="+mn-ea"/>
              </a:rPr>
              <a:t>　　</a:t>
            </a:r>
            <a:endParaRPr kumimoji="1" lang="en-US" altLang="ja-JP" sz="1600" dirty="0">
              <a:solidFill>
                <a:srgbClr val="000000"/>
              </a:solidFill>
              <a:latin typeface="+mn-ea"/>
            </a:endParaRPr>
          </a:p>
          <a:p>
            <a:pPr algn="just" defTabSz="844083" fontAlgn="base">
              <a:spcBef>
                <a:spcPct val="0"/>
              </a:spcBef>
              <a:spcAft>
                <a:spcPct val="0"/>
              </a:spcAft>
              <a:defRPr/>
            </a:pPr>
            <a:r>
              <a:rPr kumimoji="1" lang="ja-JP" altLang="en-US" sz="1600" dirty="0">
                <a:solidFill>
                  <a:srgbClr val="000000"/>
                </a:solidFill>
                <a:latin typeface="+mn-ea"/>
              </a:rPr>
              <a:t>●令和６年度の取組の効果・前年度からの課題への対応状況等</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chemeClr val="tx1"/>
              </a:solidFill>
              <a:latin typeface="+mn-ea"/>
            </a:endParaRPr>
          </a:p>
          <a:p>
            <a:pPr algn="just" defTabSz="844083" fontAlgn="base">
              <a:spcBef>
                <a:spcPct val="0"/>
              </a:spcBef>
              <a:spcAft>
                <a:spcPct val="0"/>
              </a:spcAft>
              <a:defRPr/>
            </a:pPr>
            <a:endParaRPr kumimoji="1" lang="en-US" altLang="ja-JP" sz="1600" dirty="0">
              <a:latin typeface="+mn-ea"/>
            </a:endParaRPr>
          </a:p>
          <a:p>
            <a:pPr algn="just" defTabSz="844083" fontAlgn="base">
              <a:spcBef>
                <a:spcPct val="0"/>
              </a:spcBef>
              <a:spcAft>
                <a:spcPct val="0"/>
              </a:spcAft>
              <a:defRPr/>
            </a:pPr>
            <a:endParaRPr kumimoji="1" lang="en-US" altLang="ja-JP" sz="1600" dirty="0">
              <a:solidFill>
                <a:schemeClr val="tx1"/>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ja-JP" altLang="en-US" sz="1600" dirty="0">
                <a:solidFill>
                  <a:srgbClr val="000000"/>
                </a:solidFill>
                <a:latin typeface="+mn-ea"/>
              </a:rPr>
              <a:t>●課題・令和７年度以降に向けた改善点</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令和６年度のモデル事業者については、令和７年２月の報告会での報告内容を元に記載してください。また、報告会以降の状況変化の有無が分かるように記載してください。</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新規のモデル事業者については、令和６年度までに実施された取組内容を記載してください。</a:t>
            </a:r>
            <a:endParaRPr kumimoji="1" lang="en-US" altLang="ja-JP" sz="1600" dirty="0">
              <a:solidFill>
                <a:srgbClr val="000000"/>
              </a:solidFill>
              <a:latin typeface="+mn-ea"/>
            </a:endParaRPr>
          </a:p>
        </p:txBody>
      </p:sp>
      <p:sp>
        <p:nvSpPr>
          <p:cNvPr id="2" name="テキスト ボックス 1">
            <a:extLst>
              <a:ext uri="{FF2B5EF4-FFF2-40B4-BE49-F238E27FC236}">
                <a16:creationId xmlns:a16="http://schemas.microsoft.com/office/drawing/2014/main" id="{4FE56713-3291-7F9E-A5B9-0585DBF4A283}"/>
              </a:ext>
            </a:extLst>
          </p:cNvPr>
          <p:cNvSpPr txBox="1"/>
          <p:nvPr/>
        </p:nvSpPr>
        <p:spPr>
          <a:xfrm>
            <a:off x="8020282" y="62625"/>
            <a:ext cx="1288973" cy="338554"/>
          </a:xfrm>
          <a:prstGeom prst="rect">
            <a:avLst/>
          </a:prstGeom>
          <a:noFill/>
        </p:spPr>
        <p:txBody>
          <a:bodyPr wrap="square">
            <a:spAutoFit/>
          </a:bodyPr>
          <a:lstStyle/>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様式２</a:t>
            </a:r>
            <a:r>
              <a:rPr kumimoji="1" lang="en-US" altLang="ja-JP" sz="1600" dirty="0">
                <a:solidFill>
                  <a:srgbClr val="000000"/>
                </a:solidFill>
                <a:latin typeface="+mn-ea"/>
              </a:rPr>
              <a:t>】</a:t>
            </a:r>
          </a:p>
        </p:txBody>
      </p:sp>
      <p:sp>
        <p:nvSpPr>
          <p:cNvPr id="3" name="テキスト ボックス 2">
            <a:extLst>
              <a:ext uri="{FF2B5EF4-FFF2-40B4-BE49-F238E27FC236}">
                <a16:creationId xmlns:a16="http://schemas.microsoft.com/office/drawing/2014/main" id="{C06BB5B4-A743-87C8-4C07-C72A6018EDE1}"/>
              </a:ext>
            </a:extLst>
          </p:cNvPr>
          <p:cNvSpPr txBox="1"/>
          <p:nvPr/>
        </p:nvSpPr>
        <p:spPr>
          <a:xfrm>
            <a:off x="2677046" y="124355"/>
            <a:ext cx="4010193" cy="369332"/>
          </a:xfrm>
          <a:prstGeom prst="rect">
            <a:avLst/>
          </a:prstGeom>
          <a:noFill/>
        </p:spPr>
        <p:txBody>
          <a:bodyPr wrap="square">
            <a:spAutoFit/>
          </a:bodyPr>
          <a:lstStyle/>
          <a:p>
            <a:r>
              <a:rPr lang="ja-JP" altLang="en-US" sz="1800" b="1" dirty="0">
                <a:solidFill>
                  <a:schemeClr val="tx1">
                    <a:lumMod val="50000"/>
                  </a:schemeClr>
                </a:solidFill>
                <a:latin typeface="+mn-ea"/>
                <a:ea typeface="+mn-ea"/>
              </a:rPr>
              <a:t>企画提案書（社会復帰促進事業）</a:t>
            </a:r>
            <a:endParaRPr lang="ja-JP" altLang="en-US" dirty="0"/>
          </a:p>
        </p:txBody>
      </p:sp>
      <p:sp>
        <p:nvSpPr>
          <p:cNvPr id="5" name="正方形/長方形 4">
            <a:extLst>
              <a:ext uri="{FF2B5EF4-FFF2-40B4-BE49-F238E27FC236}">
                <a16:creationId xmlns:a16="http://schemas.microsoft.com/office/drawing/2014/main" id="{B0DE974C-122E-0B08-0685-170939FE6637}"/>
              </a:ext>
            </a:extLst>
          </p:cNvPr>
          <p:cNvSpPr/>
          <p:nvPr/>
        </p:nvSpPr>
        <p:spPr>
          <a:xfrm>
            <a:off x="209484" y="943802"/>
            <a:ext cx="8714176" cy="563326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70137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550A4B2-7451-52B7-FF30-1B863E404949}"/>
              </a:ext>
            </a:extLst>
          </p:cNvPr>
          <p:cNvSpPr/>
          <p:nvPr/>
        </p:nvSpPr>
        <p:spPr>
          <a:xfrm>
            <a:off x="165250" y="936431"/>
            <a:ext cx="8846546" cy="567165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A4C7523D-B6B6-E40E-E43F-D0BA16E76C7C}"/>
              </a:ext>
            </a:extLst>
          </p:cNvPr>
          <p:cNvSpPr txBox="1"/>
          <p:nvPr/>
        </p:nvSpPr>
        <p:spPr>
          <a:xfrm>
            <a:off x="0" y="542150"/>
            <a:ext cx="6114194" cy="338554"/>
          </a:xfrm>
          <a:prstGeom prst="rect">
            <a:avLst/>
          </a:prstGeom>
          <a:noFill/>
        </p:spPr>
        <p:txBody>
          <a:bodyPr wrap="square">
            <a:spAutoFit/>
          </a:bodyPr>
          <a:lstStyle/>
          <a:p>
            <a:r>
              <a:rPr lang="ja-JP" altLang="en-US" sz="1600" b="1" dirty="0">
                <a:solidFill>
                  <a:schemeClr val="tx1">
                    <a:lumMod val="50000"/>
                  </a:schemeClr>
                </a:solidFill>
                <a:latin typeface="+mn-ea"/>
                <a:ea typeface="+mn-ea"/>
              </a:rPr>
              <a:t>６．令和７年度に実施予定の地域連携の取組</a:t>
            </a:r>
            <a:endParaRPr lang="ja-JP" altLang="en-US" sz="1600" dirty="0"/>
          </a:p>
        </p:txBody>
      </p:sp>
      <p:sp>
        <p:nvSpPr>
          <p:cNvPr id="3" name="テキスト ボックス 2">
            <a:extLst>
              <a:ext uri="{FF2B5EF4-FFF2-40B4-BE49-F238E27FC236}">
                <a16:creationId xmlns:a16="http://schemas.microsoft.com/office/drawing/2014/main" id="{67F1BB95-B80D-CCF8-CBBF-B3B8392F7F1A}"/>
              </a:ext>
            </a:extLst>
          </p:cNvPr>
          <p:cNvSpPr txBox="1"/>
          <p:nvPr/>
        </p:nvSpPr>
        <p:spPr>
          <a:xfrm>
            <a:off x="330504" y="1101685"/>
            <a:ext cx="8516039" cy="3293209"/>
          </a:xfrm>
          <a:prstGeom prst="rect">
            <a:avLst/>
          </a:prstGeom>
          <a:noFill/>
        </p:spPr>
        <p:txBody>
          <a:bodyPr wrap="square">
            <a:spAutoFit/>
          </a:bodyPr>
          <a:lstStyle/>
          <a:p>
            <a:pPr algn="just" defTabSz="844083" fontAlgn="base">
              <a:spcBef>
                <a:spcPct val="0"/>
              </a:spcBef>
              <a:spcAft>
                <a:spcPct val="0"/>
              </a:spcAft>
              <a:defRPr/>
            </a:pPr>
            <a:r>
              <a:rPr kumimoji="1" lang="ja-JP" altLang="en-US" sz="1600" dirty="0">
                <a:solidFill>
                  <a:srgbClr val="000000"/>
                </a:solidFill>
                <a:latin typeface="+mn-ea"/>
              </a:rPr>
              <a:t>●取組の背景・概要</a:t>
            </a:r>
            <a:endParaRPr kumimoji="1" lang="en-US" altLang="ja-JP" sz="1600" dirty="0">
              <a:solidFill>
                <a:srgbClr val="000000"/>
              </a:solidFill>
              <a:latin typeface="+mn-ea"/>
            </a:endParaRPr>
          </a:p>
          <a:p>
            <a:pPr algn="just" defTabSz="844083" fontAlgn="base">
              <a:spcBef>
                <a:spcPct val="0"/>
              </a:spcBef>
              <a:spcAft>
                <a:spcPct val="0"/>
              </a:spcAft>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令和６年度のモデル事業者については、以下のとおり記載してください。</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r>
              <a:rPr kumimoji="1" lang="ja-JP" altLang="en-US" sz="1600" dirty="0">
                <a:solidFill>
                  <a:srgbClr val="000000"/>
                </a:solidFill>
                <a:latin typeface="+mn-ea"/>
              </a:rPr>
              <a:t>取組の背景は記載不要です。</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r>
              <a:rPr kumimoji="1" lang="ja-JP" altLang="en-US" sz="1600" dirty="0">
                <a:solidFill>
                  <a:srgbClr val="000000"/>
                </a:solidFill>
                <a:latin typeface="+mn-ea"/>
              </a:rPr>
              <a:t>概要は、令和７年２月に実施した報告会にて報告いただいた課題・令和７年度に向けた改善点とのつながりが分かるように記載してください。</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r>
              <a:rPr kumimoji="1" lang="ja-JP" altLang="en-US" sz="1600" dirty="0">
                <a:solidFill>
                  <a:srgbClr val="000000"/>
                </a:solidFill>
                <a:latin typeface="+mn-ea"/>
              </a:rPr>
              <a:t>令和７年度新たに実施する取組や実施を中止する取組がある場合は、令和６年度の取組（Ｐ１）と比較できるように記載してください。</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r>
              <a:rPr kumimoji="1" lang="ja-JP" altLang="en-US" sz="1600" dirty="0">
                <a:solidFill>
                  <a:srgbClr val="000000"/>
                </a:solidFill>
                <a:latin typeface="+mn-ea"/>
              </a:rPr>
              <a:t>令和６年度の取組を継続して実施される場合は、「令和６年度の取組を継続実施」と記載してください。</a:t>
            </a:r>
            <a:endParaRPr kumimoji="1" lang="en-US" altLang="ja-JP" sz="1600" dirty="0">
              <a:solidFill>
                <a:srgbClr val="000000"/>
              </a:solidFill>
              <a:latin typeface="+mn-ea"/>
            </a:endParaRPr>
          </a:p>
          <a:p>
            <a:pPr marL="285750" indent="-285750" algn="just" defTabSz="844083" fontAlgn="base">
              <a:spcBef>
                <a:spcPct val="0"/>
              </a:spcBef>
              <a:spcAft>
                <a:spcPct val="0"/>
              </a:spcAft>
              <a:buFont typeface="Arial" panose="020B0604020202020204" pitchFamily="34" charset="0"/>
              <a:buChar char="•"/>
              <a:defRPr/>
            </a:pPr>
            <a:endParaRPr kumimoji="1" lang="en-US" altLang="ja-JP" sz="1600" dirty="0">
              <a:solidFill>
                <a:srgbClr val="000000"/>
              </a:solidFill>
              <a:latin typeface="+mn-ea"/>
            </a:endParaRPr>
          </a:p>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新規のモデル事業者については、補助事業にて実施予定の取組内容・背景を具体的に記載してください。</a:t>
            </a:r>
            <a:endParaRPr kumimoji="1" lang="en-US" altLang="ja-JP" sz="1600" dirty="0">
              <a:solidFill>
                <a:srgbClr val="000000"/>
              </a:solidFill>
              <a:latin typeface="+mn-ea"/>
            </a:endParaRPr>
          </a:p>
        </p:txBody>
      </p:sp>
      <p:sp>
        <p:nvSpPr>
          <p:cNvPr id="5" name="テキスト ボックス 4">
            <a:extLst>
              <a:ext uri="{FF2B5EF4-FFF2-40B4-BE49-F238E27FC236}">
                <a16:creationId xmlns:a16="http://schemas.microsoft.com/office/drawing/2014/main" id="{43410C3F-6AC4-4564-0CB3-68092BC20BAF}"/>
              </a:ext>
            </a:extLst>
          </p:cNvPr>
          <p:cNvSpPr txBox="1"/>
          <p:nvPr/>
        </p:nvSpPr>
        <p:spPr>
          <a:xfrm>
            <a:off x="2677046" y="91304"/>
            <a:ext cx="4010193" cy="369332"/>
          </a:xfrm>
          <a:prstGeom prst="rect">
            <a:avLst/>
          </a:prstGeom>
          <a:noFill/>
        </p:spPr>
        <p:txBody>
          <a:bodyPr wrap="square">
            <a:spAutoFit/>
          </a:bodyPr>
          <a:lstStyle/>
          <a:p>
            <a:r>
              <a:rPr lang="ja-JP" altLang="en-US" sz="1800" b="1" dirty="0">
                <a:solidFill>
                  <a:schemeClr val="tx1">
                    <a:lumMod val="50000"/>
                  </a:schemeClr>
                </a:solidFill>
                <a:latin typeface="+mn-ea"/>
                <a:ea typeface="+mn-ea"/>
              </a:rPr>
              <a:t>企画提案書（社会復帰促進事業）</a:t>
            </a:r>
            <a:endParaRPr lang="ja-JP" altLang="en-US" dirty="0"/>
          </a:p>
        </p:txBody>
      </p:sp>
      <p:sp>
        <p:nvSpPr>
          <p:cNvPr id="6" name="テキスト ボックス 5">
            <a:extLst>
              <a:ext uri="{FF2B5EF4-FFF2-40B4-BE49-F238E27FC236}">
                <a16:creationId xmlns:a16="http://schemas.microsoft.com/office/drawing/2014/main" id="{90B05544-7184-6CCC-7256-26F6C4CA0456}"/>
              </a:ext>
            </a:extLst>
          </p:cNvPr>
          <p:cNvSpPr txBox="1"/>
          <p:nvPr/>
        </p:nvSpPr>
        <p:spPr>
          <a:xfrm>
            <a:off x="8020282" y="62625"/>
            <a:ext cx="1288973" cy="338554"/>
          </a:xfrm>
          <a:prstGeom prst="rect">
            <a:avLst/>
          </a:prstGeom>
          <a:noFill/>
        </p:spPr>
        <p:txBody>
          <a:bodyPr wrap="square">
            <a:spAutoFit/>
          </a:bodyPr>
          <a:lstStyle/>
          <a:p>
            <a:pPr algn="just" defTabSz="844083" fontAlgn="base">
              <a:spcBef>
                <a:spcPct val="0"/>
              </a:spcBef>
              <a:spcAft>
                <a:spcPct val="0"/>
              </a:spcAft>
              <a:defRPr/>
            </a:pPr>
            <a:r>
              <a:rPr kumimoji="1" lang="en-US" altLang="ja-JP" sz="1600" dirty="0">
                <a:solidFill>
                  <a:srgbClr val="000000"/>
                </a:solidFill>
                <a:latin typeface="+mn-ea"/>
              </a:rPr>
              <a:t>【</a:t>
            </a:r>
            <a:r>
              <a:rPr kumimoji="1" lang="ja-JP" altLang="en-US" sz="1600" dirty="0">
                <a:solidFill>
                  <a:srgbClr val="000000"/>
                </a:solidFill>
                <a:latin typeface="+mn-ea"/>
              </a:rPr>
              <a:t>様式２</a:t>
            </a:r>
            <a:r>
              <a:rPr kumimoji="1" lang="en-US" altLang="ja-JP" sz="1600" dirty="0">
                <a:solidFill>
                  <a:srgbClr val="000000"/>
                </a:solidFill>
                <a:latin typeface="+mn-ea"/>
              </a:rPr>
              <a:t>】</a:t>
            </a:r>
          </a:p>
        </p:txBody>
      </p:sp>
    </p:spTree>
    <p:extLst>
      <p:ext uri="{BB962C8B-B14F-4D97-AF65-F5344CB8AC3E}">
        <p14:creationId xmlns:p14="http://schemas.microsoft.com/office/powerpoint/2010/main" val="36127793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Words>1111</Words>
  <PresentationFormat>画面に合わせる (4:3)</PresentationFormat>
  <Paragraphs>163</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Aptos</vt:lpstr>
      <vt:lpstr>Aptos Display</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