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2" r:id="rId2"/>
    <p:sldId id="263" r:id="rId3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1554" y="-327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031" cy="492780"/>
          </a:xfrm>
          <a:prstGeom prst="rect">
            <a:avLst/>
          </a:prstGeom>
        </p:spPr>
        <p:txBody>
          <a:bodyPr vert="horz" lIns="87572" tIns="43786" rIns="87572" bIns="43786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227" y="0"/>
            <a:ext cx="2919031" cy="492780"/>
          </a:xfrm>
          <a:prstGeom prst="rect">
            <a:avLst/>
          </a:prstGeom>
        </p:spPr>
        <p:txBody>
          <a:bodyPr vert="horz" lIns="87572" tIns="43786" rIns="87572" bIns="43786" rtlCol="0"/>
          <a:lstStyle>
            <a:lvl1pPr algn="r">
              <a:defRPr sz="1100"/>
            </a:lvl1pPr>
          </a:lstStyle>
          <a:p>
            <a:fld id="{298BDE50-B5AF-4095-ABCC-C3E949B83F5B}" type="datetimeFigureOut">
              <a:rPr kumimoji="1" lang="ja-JP" altLang="en-US" smtClean="0"/>
              <a:pPr/>
              <a:t>2024/5/21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981200" y="741363"/>
            <a:ext cx="2773363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572" tIns="43786" rIns="87572" bIns="43786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276" y="4686001"/>
            <a:ext cx="5389213" cy="4439612"/>
          </a:xfrm>
          <a:prstGeom prst="rect">
            <a:avLst/>
          </a:prstGeom>
        </p:spPr>
        <p:txBody>
          <a:bodyPr vert="horz" lIns="87572" tIns="43786" rIns="87572" bIns="43786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372003"/>
            <a:ext cx="2919031" cy="492780"/>
          </a:xfrm>
          <a:prstGeom prst="rect">
            <a:avLst/>
          </a:prstGeom>
        </p:spPr>
        <p:txBody>
          <a:bodyPr vert="horz" lIns="87572" tIns="43786" rIns="87572" bIns="43786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227" y="9372003"/>
            <a:ext cx="2919031" cy="492780"/>
          </a:xfrm>
          <a:prstGeom prst="rect">
            <a:avLst/>
          </a:prstGeom>
        </p:spPr>
        <p:txBody>
          <a:bodyPr vert="horz" lIns="87572" tIns="43786" rIns="87572" bIns="43786" rtlCol="0" anchor="b"/>
          <a:lstStyle>
            <a:lvl1pPr algn="r">
              <a:defRPr sz="1100"/>
            </a:lvl1pPr>
          </a:lstStyle>
          <a:p>
            <a:fld id="{3CAB3089-A994-4BBB-A281-4D95E6D8294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1194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83A1B-7A3A-44D9-B2BA-D3CAF4AA3714}" type="datetimeFigureOut">
              <a:rPr kumimoji="1" lang="ja-JP" altLang="en-US" smtClean="0"/>
              <a:pPr/>
              <a:t>2024/5/21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F14F-EC88-4EAA-BBF1-D5587DB48B0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83A1B-7A3A-44D9-B2BA-D3CAF4AA3714}" type="datetimeFigureOut">
              <a:rPr kumimoji="1" lang="ja-JP" altLang="en-US" smtClean="0"/>
              <a:pPr/>
              <a:t>2024/5/21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F14F-EC88-4EAA-BBF1-D5587DB48B0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83A1B-7A3A-44D9-B2BA-D3CAF4AA3714}" type="datetimeFigureOut">
              <a:rPr kumimoji="1" lang="ja-JP" altLang="en-US" smtClean="0"/>
              <a:pPr/>
              <a:t>2024/5/21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F14F-EC88-4EAA-BBF1-D5587DB48B0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83A1B-7A3A-44D9-B2BA-D3CAF4AA3714}" type="datetimeFigureOut">
              <a:rPr kumimoji="1" lang="ja-JP" altLang="en-US" smtClean="0"/>
              <a:pPr/>
              <a:t>2024/5/21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F14F-EC88-4EAA-BBF1-D5587DB48B0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83A1B-7A3A-44D9-B2BA-D3CAF4AA3714}" type="datetimeFigureOut">
              <a:rPr kumimoji="1" lang="ja-JP" altLang="en-US" smtClean="0"/>
              <a:pPr/>
              <a:t>2024/5/21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F14F-EC88-4EAA-BBF1-D5587DB48B0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83A1B-7A3A-44D9-B2BA-D3CAF4AA3714}" type="datetimeFigureOut">
              <a:rPr kumimoji="1" lang="ja-JP" altLang="en-US" smtClean="0"/>
              <a:pPr/>
              <a:t>2024/5/21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F14F-EC88-4EAA-BBF1-D5587DB48B0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83A1B-7A3A-44D9-B2BA-D3CAF4AA3714}" type="datetimeFigureOut">
              <a:rPr kumimoji="1" lang="ja-JP" altLang="en-US" smtClean="0"/>
              <a:pPr/>
              <a:t>2024/5/21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F14F-EC88-4EAA-BBF1-D5587DB48B0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83A1B-7A3A-44D9-B2BA-D3CAF4AA3714}" type="datetimeFigureOut">
              <a:rPr kumimoji="1" lang="ja-JP" altLang="en-US" smtClean="0"/>
              <a:pPr/>
              <a:t>2024/5/21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F14F-EC88-4EAA-BBF1-D5587DB48B0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83A1B-7A3A-44D9-B2BA-D3CAF4AA3714}" type="datetimeFigureOut">
              <a:rPr kumimoji="1" lang="ja-JP" altLang="en-US" smtClean="0"/>
              <a:pPr/>
              <a:t>2024/5/21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F14F-EC88-4EAA-BBF1-D5587DB48B0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83A1B-7A3A-44D9-B2BA-D3CAF4AA3714}" type="datetimeFigureOut">
              <a:rPr kumimoji="1" lang="ja-JP" altLang="en-US" smtClean="0"/>
              <a:pPr/>
              <a:t>2024/5/21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F14F-EC88-4EAA-BBF1-D5587DB48B0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83A1B-7A3A-44D9-B2BA-D3CAF4AA3714}" type="datetimeFigureOut">
              <a:rPr kumimoji="1" lang="ja-JP" altLang="en-US" smtClean="0"/>
              <a:pPr/>
              <a:t>2024/5/21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F14F-EC88-4EAA-BBF1-D5587DB48B0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83A1B-7A3A-44D9-B2BA-D3CAF4AA3714}" type="datetimeFigureOut">
              <a:rPr kumimoji="1" lang="ja-JP" altLang="en-US" smtClean="0"/>
              <a:pPr/>
              <a:t>2024/5/21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2F14F-EC88-4EAA-BBF1-D5587DB48B0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144000" y="986695"/>
            <a:ext cx="4293096" cy="30777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1400" b="1" i="0" strike="noStrike" cap="none" normalizeH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itchFamily="18" charset="0"/>
              </a:rPr>
              <a:t>一級建築士、二級建築士、木造建築士</a:t>
            </a:r>
            <a:r>
              <a:rPr kumimoji="1" lang="ja-JP" sz="1400" b="1" i="0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itchFamily="18" charset="0"/>
              </a:rPr>
              <a:t>の定期講習</a:t>
            </a:r>
            <a:endParaRPr kumimoji="1" lang="ja-JP" sz="1400" b="1" i="0" strike="noStrike" cap="none" normalizeH="0" baseline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0" y="0"/>
            <a:ext cx="6858000" cy="971600"/>
          </a:xfrm>
          <a:prstGeom prst="rect">
            <a:avLst/>
          </a:prstGeom>
        </p:spPr>
        <p:txBody>
          <a:bodyPr wrap="square" anchor="ctr">
            <a:noAutofit/>
          </a:bodyPr>
          <a:lstStyle/>
          <a:p>
            <a:pPr algn="ctr"/>
            <a:r>
              <a:rPr lang="ja-JP" altLang="ja-JP" sz="3600" dirty="0">
                <a:latin typeface="HGSｺﾞｼｯｸM" pitchFamily="50" charset="-128"/>
                <a:ea typeface="ＤＨＰ特太ゴシック体" pitchFamily="2" charset="-128"/>
              </a:rPr>
              <a:t>定期講習の受講</a:t>
            </a:r>
            <a:r>
              <a:rPr lang="ja-JP" altLang="en-US" sz="3600" dirty="0">
                <a:latin typeface="HGSｺﾞｼｯｸM" pitchFamily="50" charset="-128"/>
                <a:ea typeface="ＤＨＰ特太ゴシック体" pitchFamily="2" charset="-128"/>
              </a:rPr>
              <a:t>のお願い</a:t>
            </a:r>
            <a:endParaRPr lang="en-US" altLang="ja-JP" sz="3600" dirty="0">
              <a:latin typeface="HGSｺﾞｼｯｸM" pitchFamily="50" charset="-128"/>
              <a:ea typeface="ＤＨＰ特太ゴシック体" pitchFamily="2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03623" y="7479102"/>
            <a:ext cx="604800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152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itchFamily="18" charset="0"/>
              </a:rPr>
              <a:t>・これらの定期講習は、</a:t>
            </a:r>
            <a:r>
              <a:rPr lang="en-US" altLang="ja-JP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itchFamily="18" charset="0"/>
              </a:rPr>
              <a:t>｢</a:t>
            </a:r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itchFamily="18" charset="0"/>
              </a:rPr>
              <a:t>一級建築士定期講習</a:t>
            </a:r>
            <a:r>
              <a:rPr lang="en-US" altLang="ja-JP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itchFamily="18" charset="0"/>
              </a:rPr>
              <a:t>｣</a:t>
            </a:r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itchFamily="18" charset="0"/>
              </a:rPr>
              <a:t>と異なり、</a:t>
            </a:r>
            <a:r>
              <a:rPr lang="ja-JP" altLang="en-US" sz="1000" u="sng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itchFamily="18" charset="0"/>
              </a:rPr>
              <a:t>建築士事務所に所属しているか否かに関</a:t>
            </a:r>
            <a:endParaRPr lang="en-US" altLang="ja-JP" sz="1000" u="sng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itchFamily="18" charset="0"/>
            </a:endParaRPr>
          </a:p>
          <a:p>
            <a:pPr lvl="0" indent="152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itchFamily="18" charset="0"/>
              </a:rPr>
              <a:t>　</a:t>
            </a:r>
            <a:r>
              <a:rPr lang="ja-JP" altLang="en-US" sz="1000" u="sng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itchFamily="18" charset="0"/>
              </a:rPr>
              <a:t>わらず、全ての構造</a:t>
            </a:r>
            <a:r>
              <a:rPr lang="en-US" altLang="ja-JP" sz="1000" u="sng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itchFamily="18" charset="0"/>
              </a:rPr>
              <a:t>/</a:t>
            </a:r>
            <a:r>
              <a:rPr lang="ja-JP" altLang="en-US" sz="1000" u="sng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itchFamily="18" charset="0"/>
              </a:rPr>
              <a:t>設備設計一級建築士に受講義務</a:t>
            </a:r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itchFamily="18" charset="0"/>
              </a:rPr>
              <a:t>があります。</a:t>
            </a:r>
            <a:endParaRPr lang="en-US" altLang="ja-JP" sz="10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itchFamily="18" charset="0"/>
            </a:endParaRPr>
          </a:p>
          <a:p>
            <a:pPr lvl="0" indent="152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itchFamily="18" charset="0"/>
              </a:rPr>
              <a:t>・受講期限は、構造</a:t>
            </a:r>
            <a:r>
              <a:rPr lang="en-US" altLang="ja-JP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itchFamily="18" charset="0"/>
              </a:rPr>
              <a:t>/</a:t>
            </a:r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itchFamily="18" charset="0"/>
              </a:rPr>
              <a:t>設備設計一級建築士証の交付を申請するにあたり受講した構造</a:t>
            </a:r>
            <a:r>
              <a:rPr lang="en-US" altLang="ja-JP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itchFamily="18" charset="0"/>
              </a:rPr>
              <a:t>/</a:t>
            </a:r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itchFamily="18" charset="0"/>
              </a:rPr>
              <a:t>設備設計一級</a:t>
            </a:r>
            <a:endParaRPr lang="en-US" altLang="ja-JP" sz="10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itchFamily="18" charset="0"/>
            </a:endParaRPr>
          </a:p>
          <a:p>
            <a:pPr lvl="0" indent="152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itchFamily="18" charset="0"/>
              </a:rPr>
              <a:t>　建築士講習又は構造</a:t>
            </a:r>
            <a:r>
              <a:rPr lang="en-US" altLang="ja-JP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itchFamily="18" charset="0"/>
              </a:rPr>
              <a:t>/</a:t>
            </a:r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itchFamily="18" charset="0"/>
              </a:rPr>
              <a:t>設備設計一級建築士</a:t>
            </a:r>
            <a:r>
              <a:rPr lang="ja-JP" altLang="en-US" sz="1000" u="sng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itchFamily="18" charset="0"/>
              </a:rPr>
              <a:t>定期</a:t>
            </a:r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itchFamily="18" charset="0"/>
              </a:rPr>
              <a:t>講習を修了した年度の翌年度の開始日（</a:t>
            </a:r>
            <a:r>
              <a:rPr lang="en-US" altLang="ja-JP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itchFamily="18" charset="0"/>
              </a:rPr>
              <a:t>4</a:t>
            </a:r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itchFamily="18" charset="0"/>
              </a:rPr>
              <a:t>月</a:t>
            </a:r>
            <a:r>
              <a:rPr lang="en-US" altLang="ja-JP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itchFamily="18" charset="0"/>
              </a:rPr>
              <a:t>1</a:t>
            </a:r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itchFamily="18" charset="0"/>
              </a:rPr>
              <a:t>日）</a:t>
            </a:r>
            <a:endParaRPr lang="en-US" altLang="ja-JP" sz="10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itchFamily="18" charset="0"/>
            </a:endParaRPr>
          </a:p>
          <a:p>
            <a:pPr lvl="0" indent="152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itchFamily="18" charset="0"/>
              </a:rPr>
              <a:t>　から起算して、</a:t>
            </a:r>
            <a:r>
              <a:rPr lang="en-US" altLang="ja-JP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itchFamily="18" charset="0"/>
              </a:rPr>
              <a:t>3</a:t>
            </a:r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itchFamily="18" charset="0"/>
              </a:rPr>
              <a:t>年後の</a:t>
            </a:r>
            <a:r>
              <a:rPr lang="en-US" altLang="ja-JP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itchFamily="18" charset="0"/>
              </a:rPr>
              <a:t>3</a:t>
            </a:r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itchFamily="18" charset="0"/>
              </a:rPr>
              <a:t>月</a:t>
            </a:r>
            <a:r>
              <a:rPr lang="en-US" altLang="ja-JP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itchFamily="18" charset="0"/>
              </a:rPr>
              <a:t>31</a:t>
            </a:r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itchFamily="18" charset="0"/>
              </a:rPr>
              <a:t>日までが受講期限。</a:t>
            </a:r>
            <a:endParaRPr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44000" y="5364088"/>
            <a:ext cx="4653136" cy="307777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itchFamily="18" charset="0"/>
              </a:rPr>
              <a:t>構造設計一級建築士、設備設計一級建築士の定期講習</a:t>
            </a:r>
            <a:endParaRPr lang="ja-JP" alt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04663" y="2771800"/>
            <a:ext cx="6046959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152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＜受講期限について＞</a:t>
            </a:r>
            <a:endParaRPr lang="en-US" altLang="ja-JP" sz="10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itchFamily="50" charset="-128"/>
            </a:endParaRPr>
          </a:p>
          <a:p>
            <a:pPr lvl="0" indent="152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①受講経験がある場合</a:t>
            </a:r>
            <a:endParaRPr lang="en-US" altLang="ja-JP" sz="10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itchFamily="50" charset="-128"/>
            </a:endParaRPr>
          </a:p>
          <a:p>
            <a:pPr lvl="0" indent="152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　・前回受講した年度の翌年度の開始日（</a:t>
            </a:r>
            <a:r>
              <a:rPr lang="en-US" altLang="ja-JP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4</a:t>
            </a:r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月</a:t>
            </a:r>
            <a:r>
              <a:rPr lang="en-US" altLang="ja-JP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1</a:t>
            </a:r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日）から起算し、</a:t>
            </a:r>
            <a:r>
              <a:rPr lang="en-US" altLang="ja-JP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3</a:t>
            </a:r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年後の</a:t>
            </a:r>
            <a:r>
              <a:rPr lang="en-US" altLang="ja-JP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3</a:t>
            </a:r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月</a:t>
            </a:r>
            <a:r>
              <a:rPr lang="en-US" altLang="ja-JP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31</a:t>
            </a:r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日までが受講期限。</a:t>
            </a:r>
            <a:endParaRPr lang="en-US" altLang="ja-JP" sz="10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itchFamily="50" charset="-128"/>
            </a:endParaRPr>
          </a:p>
          <a:p>
            <a:pPr lvl="0" indent="152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　・前回受講後に所属建築士でなくなり、前回受講してから</a:t>
            </a:r>
            <a:r>
              <a:rPr lang="en-US" altLang="ja-JP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3</a:t>
            </a:r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年を超えた日以降に、再び所属建築</a:t>
            </a:r>
            <a:endParaRPr lang="en-US" altLang="ja-JP" sz="10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itchFamily="50" charset="-128"/>
            </a:endParaRPr>
          </a:p>
          <a:p>
            <a:pPr lvl="0" indent="152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　　士になった場合は、遅滞なく定期講習を受けなければいけません。</a:t>
            </a:r>
            <a:endParaRPr lang="en-US" altLang="ja-JP" sz="10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itchFamily="50" charset="-128"/>
            </a:endParaRPr>
          </a:p>
          <a:p>
            <a:pPr lvl="0" indent="152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②受講経験がない場合</a:t>
            </a:r>
            <a:endParaRPr lang="en-US" altLang="ja-JP" sz="10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itchFamily="50" charset="-128"/>
            </a:endParaRPr>
          </a:p>
          <a:p>
            <a:pPr lvl="0" indent="152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　・建築士試験に合格した年度の翌年度の開始日（</a:t>
            </a:r>
            <a:r>
              <a:rPr lang="en-US" altLang="ja-JP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4</a:t>
            </a:r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月</a:t>
            </a:r>
            <a:r>
              <a:rPr lang="en-US" altLang="ja-JP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1</a:t>
            </a:r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日）から起算し、</a:t>
            </a:r>
            <a:r>
              <a:rPr lang="en-US" altLang="ja-JP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3</a:t>
            </a:r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年後の</a:t>
            </a:r>
            <a:r>
              <a:rPr lang="en-US" altLang="ja-JP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3</a:t>
            </a:r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月</a:t>
            </a:r>
            <a:r>
              <a:rPr lang="en-US" altLang="ja-JP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31</a:t>
            </a:r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日まで</a:t>
            </a:r>
            <a:endParaRPr lang="en-US" altLang="ja-JP" sz="10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itchFamily="50" charset="-128"/>
            </a:endParaRPr>
          </a:p>
          <a:p>
            <a:pPr lvl="0" indent="152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　　が受講期限。</a:t>
            </a:r>
            <a:endParaRPr lang="en-US" altLang="ja-JP" sz="10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itchFamily="50" charset="-128"/>
            </a:endParaRPr>
          </a:p>
          <a:p>
            <a:pPr lvl="0" indent="152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　・建築士試験に合格した年度の翌年度の開始日（</a:t>
            </a:r>
            <a:r>
              <a:rPr lang="en-US" altLang="ja-JP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4</a:t>
            </a:r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月</a:t>
            </a:r>
            <a:r>
              <a:rPr lang="en-US" altLang="ja-JP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1</a:t>
            </a:r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日）から起算し、</a:t>
            </a:r>
            <a:r>
              <a:rPr lang="en-US" altLang="ja-JP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3</a:t>
            </a:r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年を超えた日以降</a:t>
            </a:r>
            <a:endParaRPr lang="en-US" altLang="ja-JP" sz="10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itchFamily="50" charset="-128"/>
            </a:endParaRPr>
          </a:p>
          <a:p>
            <a:pPr lvl="0" indent="152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　　に所属建築士になった場合は、遅滞なく定期講習を受けなければいけません。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225424" y="1294472"/>
            <a:ext cx="663257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ja-JP" sz="1500" dirty="0">
                <a:latin typeface="+mn-ea"/>
                <a:cs typeface="Times New Roman" pitchFamily="18" charset="0"/>
              </a:rPr>
              <a:t>建築士法の規定により、</a:t>
            </a:r>
            <a:r>
              <a:rPr lang="ja-JP" altLang="ja-JP" sz="1500" u="sng" dirty="0">
                <a:solidFill>
                  <a:srgbClr val="FF0000"/>
                </a:solidFill>
                <a:latin typeface="+mn-ea"/>
                <a:cs typeface="Times New Roman" pitchFamily="18" charset="0"/>
              </a:rPr>
              <a:t>建築士事務所に所属するすべての建築士</a:t>
            </a:r>
            <a:r>
              <a:rPr lang="ja-JP" altLang="ja-JP" sz="1500" dirty="0">
                <a:latin typeface="+mn-ea"/>
                <a:cs typeface="Times New Roman" pitchFamily="18" charset="0"/>
              </a:rPr>
              <a:t>は、</a:t>
            </a:r>
            <a:endParaRPr lang="en-US" altLang="ja-JP" sz="1500" dirty="0">
              <a:latin typeface="+mn-ea"/>
              <a:cs typeface="Times New Roman" pitchFamily="18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ja-JP" sz="1500" dirty="0">
                <a:latin typeface="+mn-ea"/>
                <a:cs typeface="Times New Roman" pitchFamily="18" charset="0"/>
              </a:rPr>
              <a:t>登録講習機関が行う定期講習を３年以内ごとに受講しなければなりません</a:t>
            </a:r>
            <a:r>
              <a:rPr lang="ja-JP" altLang="en-US" sz="1500" dirty="0">
                <a:latin typeface="+mn-ea"/>
                <a:cs typeface="Times New Roman" pitchFamily="18" charset="0"/>
              </a:rPr>
              <a:t>。</a:t>
            </a:r>
            <a:endParaRPr lang="en-US" altLang="ja-JP" sz="1500" dirty="0">
              <a:latin typeface="+mn-ea"/>
              <a:cs typeface="Times New Roman" pitchFamily="18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500" dirty="0">
                <a:latin typeface="+mn-ea"/>
                <a:cs typeface="Times New Roman" pitchFamily="18" charset="0"/>
              </a:rPr>
              <a:t>受講期限内に受講しない場合は、建築士法第</a:t>
            </a:r>
            <a:r>
              <a:rPr lang="en-US" altLang="ja-JP" sz="1500" dirty="0">
                <a:latin typeface="+mn-ea"/>
                <a:cs typeface="Times New Roman" pitchFamily="18" charset="0"/>
              </a:rPr>
              <a:t>10</a:t>
            </a:r>
            <a:r>
              <a:rPr lang="ja-JP" altLang="en-US" sz="1500" dirty="0">
                <a:latin typeface="+mn-ea"/>
                <a:cs typeface="Times New Roman" pitchFamily="18" charset="0"/>
              </a:rPr>
              <a:t>条の規定に基づき</a:t>
            </a:r>
            <a:endParaRPr lang="en-US" altLang="ja-JP" sz="1500" dirty="0">
              <a:latin typeface="+mn-ea"/>
              <a:cs typeface="Times New Roman" pitchFamily="18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500" u="sng" dirty="0">
                <a:solidFill>
                  <a:srgbClr val="0070C0"/>
                </a:solidFill>
                <a:latin typeface="+mn-ea"/>
                <a:cs typeface="Times New Roman" pitchFamily="18" charset="0"/>
              </a:rPr>
              <a:t>戒告または２ヶ月間の業務停止処分等</a:t>
            </a:r>
            <a:r>
              <a:rPr lang="ja-JP" altLang="en-US" sz="1500" dirty="0">
                <a:latin typeface="+mn-ea"/>
                <a:cs typeface="Times New Roman" pitchFamily="18" charset="0"/>
              </a:rPr>
              <a:t>の対象となります。</a:t>
            </a:r>
            <a:endParaRPr lang="ja-JP" altLang="ja-JP" sz="1500" dirty="0">
              <a:latin typeface="+mn-ea"/>
              <a:cs typeface="ＭＳ Ｐゴシック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25424" y="5678175"/>
            <a:ext cx="6632576" cy="1823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500" dirty="0">
                <a:latin typeface="+mn-ea"/>
                <a:cs typeface="Times New Roman" pitchFamily="18" charset="0"/>
              </a:rPr>
              <a:t>建築士法の規定により、</a:t>
            </a:r>
            <a:r>
              <a:rPr lang="ja-JP" altLang="en-US" sz="1500" u="sng" dirty="0">
                <a:solidFill>
                  <a:srgbClr val="FF0000"/>
                </a:solidFill>
                <a:latin typeface="+mn-ea"/>
                <a:cs typeface="Times New Roman" pitchFamily="18" charset="0"/>
              </a:rPr>
              <a:t>構造設計一級建築士又は設備設計一級建築士</a:t>
            </a:r>
            <a:r>
              <a:rPr lang="ja-JP" altLang="en-US" sz="1500" dirty="0">
                <a:latin typeface="+mn-ea"/>
                <a:cs typeface="Times New Roman" pitchFamily="18" charset="0"/>
              </a:rPr>
              <a:t>は、</a:t>
            </a:r>
            <a:endParaRPr lang="en-US" altLang="ja-JP" sz="1500" dirty="0">
              <a:latin typeface="+mn-ea"/>
              <a:cs typeface="Times New Roman" pitchFamily="18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500" dirty="0">
                <a:latin typeface="+mn-ea"/>
                <a:cs typeface="Times New Roman" pitchFamily="18" charset="0"/>
              </a:rPr>
              <a:t>登録講習機関が行う</a:t>
            </a:r>
            <a:r>
              <a:rPr lang="en-US" altLang="ja-JP" sz="1500" dirty="0">
                <a:latin typeface="+mn-ea"/>
                <a:cs typeface="Times New Roman" pitchFamily="18" charset="0"/>
              </a:rPr>
              <a:t>｢</a:t>
            </a:r>
            <a:r>
              <a:rPr lang="ja-JP" altLang="en-US" sz="1500" dirty="0">
                <a:latin typeface="+mn-ea"/>
                <a:cs typeface="Times New Roman" pitchFamily="18" charset="0"/>
              </a:rPr>
              <a:t>構造設計一級建築士定期講習</a:t>
            </a:r>
            <a:r>
              <a:rPr lang="en-US" altLang="ja-JP" sz="1500" dirty="0">
                <a:latin typeface="+mn-ea"/>
                <a:cs typeface="Times New Roman" pitchFamily="18" charset="0"/>
              </a:rPr>
              <a:t>｣</a:t>
            </a:r>
            <a:r>
              <a:rPr lang="ja-JP" altLang="en-US" sz="1500" dirty="0">
                <a:latin typeface="+mn-ea"/>
                <a:cs typeface="Times New Roman" pitchFamily="18" charset="0"/>
              </a:rPr>
              <a:t>又は</a:t>
            </a:r>
            <a:r>
              <a:rPr lang="en-US" altLang="ja-JP" sz="1500" dirty="0">
                <a:latin typeface="+mn-ea"/>
                <a:cs typeface="Times New Roman" pitchFamily="18" charset="0"/>
              </a:rPr>
              <a:t>｢</a:t>
            </a:r>
            <a:r>
              <a:rPr lang="ja-JP" altLang="en-US" sz="1500" dirty="0">
                <a:latin typeface="+mn-ea"/>
                <a:cs typeface="Times New Roman" pitchFamily="18" charset="0"/>
              </a:rPr>
              <a:t>設備設計一級建築士定期講習</a:t>
            </a:r>
            <a:r>
              <a:rPr lang="en-US" altLang="ja-JP" sz="1500" dirty="0">
                <a:latin typeface="+mn-ea"/>
                <a:cs typeface="Times New Roman" pitchFamily="18" charset="0"/>
              </a:rPr>
              <a:t>｣</a:t>
            </a:r>
            <a:r>
              <a:rPr lang="ja-JP" altLang="en-US" sz="1500" dirty="0">
                <a:latin typeface="+mn-ea"/>
                <a:cs typeface="Times New Roman" pitchFamily="18" charset="0"/>
              </a:rPr>
              <a:t>を３年ごとに受講しなければなりません。</a:t>
            </a:r>
            <a:endParaRPr lang="en-US" altLang="ja-JP" sz="1500" dirty="0">
              <a:latin typeface="+mn-ea"/>
              <a:cs typeface="Times New Roman" pitchFamily="18" charset="0"/>
            </a:endParaRP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500" dirty="0">
                <a:latin typeface="+mn-ea"/>
                <a:cs typeface="Times New Roman" pitchFamily="18" charset="0"/>
              </a:rPr>
              <a:t>受講期限内に受講しない場合は、建築士法第</a:t>
            </a:r>
            <a:r>
              <a:rPr lang="en-US" altLang="ja-JP" sz="1500" dirty="0">
                <a:latin typeface="+mn-ea"/>
                <a:cs typeface="Times New Roman" pitchFamily="18" charset="0"/>
              </a:rPr>
              <a:t>10</a:t>
            </a:r>
            <a:r>
              <a:rPr lang="ja-JP" altLang="en-US" sz="1500" dirty="0">
                <a:latin typeface="+mn-ea"/>
                <a:cs typeface="Times New Roman" pitchFamily="18" charset="0"/>
              </a:rPr>
              <a:t>条の規定に基づき</a:t>
            </a:r>
            <a:endParaRPr lang="en-US" altLang="ja-JP" sz="1500" dirty="0">
              <a:latin typeface="+mn-ea"/>
              <a:cs typeface="Times New Roman" pitchFamily="18" charset="0"/>
            </a:endParaRP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500" u="sng" dirty="0">
                <a:solidFill>
                  <a:srgbClr val="0070C0"/>
                </a:solidFill>
                <a:latin typeface="+mn-ea"/>
                <a:cs typeface="Times New Roman" pitchFamily="18" charset="0"/>
              </a:rPr>
              <a:t>戒告または２ヶ月間の業務停止処分等</a:t>
            </a:r>
            <a:r>
              <a:rPr lang="ja-JP" altLang="en-US" sz="1500" dirty="0">
                <a:latin typeface="+mn-ea"/>
                <a:cs typeface="Times New Roman" pitchFamily="18" charset="0"/>
              </a:rPr>
              <a:t>の対象となります。</a:t>
            </a:r>
            <a:endParaRPr lang="ja-JP" altLang="en-US" sz="1500" dirty="0">
              <a:latin typeface="+mn-ea"/>
              <a:cs typeface="ＭＳ Ｐゴシック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noFill/>
          <a:ln w="38100">
            <a:solidFill>
              <a:schemeClr val="tx1">
                <a:alpha val="7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12" name="角丸四角形 11"/>
          <p:cNvSpPr/>
          <p:nvPr/>
        </p:nvSpPr>
        <p:spPr>
          <a:xfrm>
            <a:off x="404664" y="2796193"/>
            <a:ext cx="6048672" cy="2376264"/>
          </a:xfrm>
          <a:prstGeom prst="roundRect">
            <a:avLst>
              <a:gd name="adj" fmla="val 6426"/>
            </a:avLst>
          </a:prstGeom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 anchor="ctr"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15" name="角丸四角形 14"/>
          <p:cNvSpPr/>
          <p:nvPr/>
        </p:nvSpPr>
        <p:spPr>
          <a:xfrm>
            <a:off x="403623" y="7501751"/>
            <a:ext cx="6048000" cy="1152056"/>
          </a:xfrm>
          <a:prstGeom prst="roundRect">
            <a:avLst>
              <a:gd name="adj" fmla="val 6426"/>
            </a:avLst>
          </a:prstGeom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 anchor="ctr"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03623" y="8708539"/>
            <a:ext cx="5688632" cy="24622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ja-JP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 </a:t>
            </a:r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申し込み・講習に関する問い合わせについては、各登録講習機関へ直接ご連絡ください。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6000" y="5292080"/>
            <a:ext cx="1700808" cy="307777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ja-JP" altLang="ja-JP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明朝" pitchFamily="17" charset="-128"/>
                <a:ea typeface="ＭＳ 明朝" pitchFamily="17" charset="-128"/>
              </a:rPr>
              <a:t>登録講習機関一覧</a:t>
            </a:r>
            <a:endParaRPr lang="ja-JP" alt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明朝" pitchFamily="17" charset="-128"/>
              <a:ea typeface="ＭＳ 明朝" pitchFamily="17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3734223"/>
              </p:ext>
            </p:extLst>
          </p:nvPr>
        </p:nvGraphicFramePr>
        <p:xfrm>
          <a:off x="258731" y="5683925"/>
          <a:ext cx="6340538" cy="3384568"/>
        </p:xfrm>
        <a:graphic>
          <a:graphicData uri="http://schemas.openxmlformats.org/drawingml/2006/table">
            <a:tbl>
              <a:tblPr/>
              <a:tblGrid>
                <a:gridCol w="2818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35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89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6789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講習機関名</a:t>
                      </a:r>
                    </a:p>
                  </a:txBody>
                  <a:tcPr marL="51227" marR="51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実施している講習</a:t>
                      </a:r>
                    </a:p>
                  </a:txBody>
                  <a:tcPr marL="51227" marR="51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ホームページ</a:t>
                      </a:r>
                    </a:p>
                  </a:txBody>
                  <a:tcPr marL="51227" marR="51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577"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rgbClr val="000000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(</a:t>
                      </a:r>
                      <a:r>
                        <a:rPr lang="ja-JP" altLang="en-US" sz="1000" kern="100" dirty="0">
                          <a:solidFill>
                            <a:srgbClr val="000000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公</a:t>
                      </a:r>
                      <a:r>
                        <a:rPr lang="ja-JP" sz="1000" kern="100" dirty="0">
                          <a:solidFill>
                            <a:srgbClr val="000000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財</a:t>
                      </a:r>
                      <a:r>
                        <a:rPr lang="en-US" sz="1000" kern="100" dirty="0">
                          <a:solidFill>
                            <a:srgbClr val="000000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)</a:t>
                      </a:r>
                      <a:r>
                        <a:rPr lang="ja-JP" sz="1000" kern="100" dirty="0">
                          <a:solidFill>
                            <a:srgbClr val="000000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建築技術教育普及センター</a:t>
                      </a:r>
                      <a:endParaRPr lang="ja-JP" sz="1000" kern="100" dirty="0">
                        <a:latin typeface="ＭＳ 明朝" pitchFamily="17" charset="-128"/>
                        <a:ea typeface="ＭＳ 明朝" pitchFamily="17" charset="-128"/>
                        <a:cs typeface="Times New Roman"/>
                      </a:endParaRPr>
                    </a:p>
                  </a:txBody>
                  <a:tcPr marL="51227" marR="51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solidFill>
                            <a:srgbClr val="000000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一級、二級、木造、</a:t>
                      </a:r>
                      <a:endParaRPr lang="en-US" altLang="ja-JP" sz="1000" kern="100" dirty="0">
                        <a:solidFill>
                          <a:srgbClr val="000000"/>
                        </a:solidFill>
                        <a:latin typeface="ＭＳ 明朝" pitchFamily="17" charset="-128"/>
                        <a:ea typeface="ＭＳ 明朝" pitchFamily="17" charset="-128"/>
                        <a:cs typeface="Times New Roman"/>
                      </a:endParaRPr>
                    </a:p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solidFill>
                            <a:srgbClr val="000000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構造一級、設備一級</a:t>
                      </a:r>
                      <a:endParaRPr lang="ja-JP" sz="1000" kern="100" dirty="0">
                        <a:latin typeface="ＭＳ 明朝" pitchFamily="17" charset="-128"/>
                        <a:ea typeface="ＭＳ 明朝" pitchFamily="17" charset="-128"/>
                        <a:cs typeface="Times New Roman"/>
                      </a:endParaRPr>
                    </a:p>
                  </a:txBody>
                  <a:tcPr marL="51227" marR="51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000" u="none" kern="100" dirty="0">
                          <a:solidFill>
                            <a:srgbClr val="000000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http://www.jaeic.or.jp/</a:t>
                      </a:r>
                      <a:endParaRPr lang="ja-JP" sz="1000" u="none" kern="100" dirty="0">
                        <a:latin typeface="ＭＳ 明朝" pitchFamily="17" charset="-128"/>
                        <a:ea typeface="ＭＳ 明朝" pitchFamily="17" charset="-128"/>
                        <a:cs typeface="Times New Roman"/>
                      </a:endParaRPr>
                    </a:p>
                  </a:txBody>
                  <a:tcPr marL="51227" marR="51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118"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000" kern="100" dirty="0">
                          <a:solidFill>
                            <a:srgbClr val="000000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(</a:t>
                      </a:r>
                      <a:r>
                        <a:rPr lang="ja-JP" altLang="en-US" sz="1000" kern="100" dirty="0">
                          <a:solidFill>
                            <a:srgbClr val="000000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株</a:t>
                      </a:r>
                      <a:r>
                        <a:rPr lang="en-US" altLang="ja-JP" sz="1000" kern="100" dirty="0">
                          <a:solidFill>
                            <a:srgbClr val="000000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)</a:t>
                      </a:r>
                      <a:r>
                        <a:rPr lang="ja-JP" sz="1000" kern="100" dirty="0">
                          <a:solidFill>
                            <a:srgbClr val="000000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日建学院</a:t>
                      </a:r>
                      <a:endParaRPr lang="ja-JP" sz="1000" kern="100" dirty="0">
                        <a:latin typeface="ＭＳ 明朝" pitchFamily="17" charset="-128"/>
                        <a:ea typeface="ＭＳ 明朝" pitchFamily="17" charset="-128"/>
                        <a:cs typeface="Times New Roman"/>
                      </a:endParaRPr>
                    </a:p>
                  </a:txBody>
                  <a:tcPr marL="51227" marR="51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solidFill>
                            <a:srgbClr val="000000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一級、二級</a:t>
                      </a:r>
                      <a:endParaRPr lang="ja-JP" sz="1000" kern="100" dirty="0">
                        <a:latin typeface="ＭＳ 明朝" pitchFamily="17" charset="-128"/>
                        <a:ea typeface="ＭＳ 明朝" pitchFamily="17" charset="-128"/>
                        <a:cs typeface="Times New Roman"/>
                      </a:endParaRPr>
                    </a:p>
                  </a:txBody>
                  <a:tcPr marL="51227" marR="51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http://www.nik-g.com/</a:t>
                      </a:r>
                      <a:endParaRPr lang="ja-JP" sz="1000" kern="100">
                        <a:latin typeface="ＭＳ 明朝" pitchFamily="17" charset="-128"/>
                        <a:ea typeface="ＭＳ 明朝" pitchFamily="17" charset="-128"/>
                        <a:cs typeface="Times New Roman"/>
                      </a:endParaRPr>
                    </a:p>
                  </a:txBody>
                  <a:tcPr marL="51227" marR="51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742"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solidFill>
                            <a:srgbClr val="000000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特定非営利活動法人 住宅福祉サービス</a:t>
                      </a:r>
                      <a:endParaRPr lang="ja-JP" sz="1000" kern="100" dirty="0">
                        <a:latin typeface="ＭＳ 明朝" pitchFamily="17" charset="-128"/>
                        <a:ea typeface="ＭＳ 明朝" pitchFamily="17" charset="-128"/>
                        <a:cs typeface="Times New Roman"/>
                      </a:endParaRPr>
                    </a:p>
                  </a:txBody>
                  <a:tcPr marL="51227" marR="51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solidFill>
                            <a:srgbClr val="000000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一級、二級、木造</a:t>
                      </a:r>
                      <a:endParaRPr lang="ja-JP" sz="1000" kern="100" dirty="0">
                        <a:latin typeface="ＭＳ 明朝" pitchFamily="17" charset="-128"/>
                        <a:ea typeface="ＭＳ 明朝" pitchFamily="17" charset="-128"/>
                        <a:cs typeface="Times New Roman"/>
                      </a:endParaRPr>
                    </a:p>
                  </a:txBody>
                  <a:tcPr marL="51227" marR="51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000" u="none" kern="100" dirty="0">
                          <a:solidFill>
                            <a:srgbClr val="000000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http://www.jfs2001.com/</a:t>
                      </a:r>
                      <a:endParaRPr lang="ja-JP" sz="1000" u="none" kern="100" dirty="0">
                        <a:latin typeface="ＭＳ 明朝" pitchFamily="17" charset="-128"/>
                        <a:ea typeface="ＭＳ 明朝" pitchFamily="17" charset="-128"/>
                        <a:cs typeface="Times New Roman"/>
                      </a:endParaRPr>
                    </a:p>
                  </a:txBody>
                  <a:tcPr marL="51227" marR="51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742"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000" kern="100" dirty="0">
                          <a:solidFill>
                            <a:srgbClr val="000000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(</a:t>
                      </a:r>
                      <a:r>
                        <a:rPr lang="ja-JP" altLang="en-US" sz="1000" kern="100" dirty="0">
                          <a:solidFill>
                            <a:srgbClr val="000000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株</a:t>
                      </a:r>
                      <a:r>
                        <a:rPr lang="en-US" altLang="ja-JP" sz="1000" kern="100" dirty="0">
                          <a:solidFill>
                            <a:srgbClr val="000000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)</a:t>
                      </a:r>
                      <a:r>
                        <a:rPr lang="ja-JP" sz="1000" kern="100" dirty="0">
                          <a:solidFill>
                            <a:srgbClr val="000000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総合資格学院法定講習センター</a:t>
                      </a:r>
                      <a:endParaRPr lang="ja-JP" sz="1000" kern="100" dirty="0">
                        <a:latin typeface="ＭＳ 明朝" pitchFamily="17" charset="-128"/>
                        <a:ea typeface="ＭＳ 明朝" pitchFamily="17" charset="-128"/>
                        <a:cs typeface="Times New Roman"/>
                      </a:endParaRPr>
                    </a:p>
                  </a:txBody>
                  <a:tcPr marL="51227" marR="51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solidFill>
                            <a:srgbClr val="000000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一級、二級</a:t>
                      </a:r>
                      <a:r>
                        <a:rPr lang="ja-JP" altLang="en-US" sz="1000" kern="100" dirty="0">
                          <a:solidFill>
                            <a:srgbClr val="000000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、木造</a:t>
                      </a:r>
                      <a:endParaRPr lang="ja-JP" sz="1000" kern="100" dirty="0">
                        <a:latin typeface="ＭＳ 明朝" pitchFamily="17" charset="-128"/>
                        <a:ea typeface="ＭＳ 明朝" pitchFamily="17" charset="-128"/>
                        <a:cs typeface="Times New Roman"/>
                      </a:endParaRPr>
                    </a:p>
                  </a:txBody>
                  <a:tcPr marL="51227" marR="51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http://www.shikaku.co.jp/</a:t>
                      </a:r>
                      <a:endParaRPr lang="ja-JP" sz="1000" kern="100" dirty="0">
                        <a:latin typeface="ＭＳ 明朝" pitchFamily="17" charset="-128"/>
                        <a:ea typeface="ＭＳ 明朝" pitchFamily="17" charset="-128"/>
                        <a:cs typeface="Times New Roman"/>
                      </a:endParaRPr>
                    </a:p>
                  </a:txBody>
                  <a:tcPr marL="51227" marR="51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148"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solidFill>
                            <a:srgbClr val="000000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ビューローベリタスジャパン</a:t>
                      </a:r>
                      <a:r>
                        <a:rPr lang="en-US" altLang="ja-JP" sz="1000" kern="100" dirty="0">
                          <a:solidFill>
                            <a:srgbClr val="000000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(</a:t>
                      </a:r>
                      <a:r>
                        <a:rPr lang="ja-JP" altLang="en-US" sz="1000" kern="100" dirty="0">
                          <a:solidFill>
                            <a:srgbClr val="000000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株</a:t>
                      </a:r>
                      <a:r>
                        <a:rPr lang="en-US" altLang="ja-JP" sz="1000" kern="100" dirty="0">
                          <a:solidFill>
                            <a:srgbClr val="000000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)</a:t>
                      </a:r>
                      <a:endParaRPr lang="ja-JP" sz="1000" kern="100" dirty="0">
                        <a:latin typeface="ＭＳ 明朝" pitchFamily="17" charset="-128"/>
                        <a:ea typeface="ＭＳ 明朝" pitchFamily="17" charset="-128"/>
                        <a:cs typeface="Times New Roman"/>
                      </a:endParaRPr>
                    </a:p>
                  </a:txBody>
                  <a:tcPr marL="51227" marR="51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solidFill>
                            <a:srgbClr val="000000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一級、二級</a:t>
                      </a:r>
                      <a:endParaRPr lang="ja-JP" sz="1000" kern="100" dirty="0">
                        <a:latin typeface="ＭＳ 明朝" pitchFamily="17" charset="-128"/>
                        <a:ea typeface="ＭＳ 明朝" pitchFamily="17" charset="-128"/>
                        <a:cs typeface="Times New Roman"/>
                      </a:endParaRPr>
                    </a:p>
                  </a:txBody>
                  <a:tcPr marL="51227" marR="51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http://www.bvjc.com/</a:t>
                      </a:r>
                      <a:endParaRPr lang="ja-JP" sz="1000" kern="100">
                        <a:latin typeface="ＭＳ 明朝" pitchFamily="17" charset="-128"/>
                        <a:ea typeface="ＭＳ 明朝" pitchFamily="17" charset="-128"/>
                        <a:cs typeface="Times New Roman"/>
                      </a:endParaRPr>
                    </a:p>
                  </a:txBody>
                  <a:tcPr marL="51227" marR="51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1788"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solidFill>
                            <a:srgbClr val="000000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特定非営利活動法人</a:t>
                      </a:r>
                      <a:r>
                        <a:rPr lang="en-US" altLang="ja-JP" sz="1000" kern="100" baseline="0" dirty="0">
                          <a:solidFill>
                            <a:srgbClr val="000000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 </a:t>
                      </a:r>
                      <a:r>
                        <a:rPr lang="ja-JP" sz="1000" kern="100" dirty="0">
                          <a:solidFill>
                            <a:srgbClr val="000000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東京土建</a:t>
                      </a:r>
                      <a:r>
                        <a:rPr lang="en-US" sz="1000" kern="100" dirty="0">
                          <a:solidFill>
                            <a:srgbClr val="000000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ATEC</a:t>
                      </a:r>
                      <a:endParaRPr lang="ja-JP" sz="1000" kern="100" dirty="0">
                        <a:latin typeface="ＭＳ 明朝" pitchFamily="17" charset="-128"/>
                        <a:ea typeface="ＭＳ 明朝" pitchFamily="17" charset="-128"/>
                        <a:cs typeface="Times New Roman"/>
                      </a:endParaRPr>
                    </a:p>
                  </a:txBody>
                  <a:tcPr marL="51227" marR="51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solidFill>
                            <a:srgbClr val="000000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一級、二級、木造</a:t>
                      </a:r>
                      <a:endParaRPr lang="ja-JP" sz="1000" kern="100" dirty="0">
                        <a:latin typeface="ＭＳ 明朝" pitchFamily="17" charset="-128"/>
                        <a:ea typeface="ＭＳ 明朝" pitchFamily="17" charset="-128"/>
                        <a:cs typeface="Times New Roman"/>
                      </a:endParaRPr>
                    </a:p>
                  </a:txBody>
                  <a:tcPr marL="51227" marR="51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http://www.doken-atec.jp/</a:t>
                      </a:r>
                      <a:endParaRPr lang="ja-JP" sz="1000" kern="100" dirty="0">
                        <a:latin typeface="ＭＳ 明朝" pitchFamily="17" charset="-128"/>
                        <a:ea typeface="ＭＳ 明朝" pitchFamily="17" charset="-128"/>
                        <a:cs typeface="Times New Roman"/>
                      </a:endParaRPr>
                    </a:p>
                  </a:txBody>
                  <a:tcPr marL="51227" marR="51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6974"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solidFill>
                            <a:srgbClr val="000000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特定非営利活動法人</a:t>
                      </a:r>
                      <a:r>
                        <a:rPr lang="en-US" altLang="ja-JP" sz="1000" kern="100" baseline="0" dirty="0">
                          <a:solidFill>
                            <a:srgbClr val="000000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 </a:t>
                      </a:r>
                      <a:r>
                        <a:rPr lang="ja-JP" sz="1000" kern="100" dirty="0">
                          <a:solidFill>
                            <a:srgbClr val="000000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埼玉土建建築支援センター</a:t>
                      </a:r>
                      <a:endParaRPr lang="ja-JP" sz="1000" kern="100" dirty="0">
                        <a:latin typeface="ＭＳ 明朝" pitchFamily="17" charset="-128"/>
                        <a:ea typeface="ＭＳ 明朝" pitchFamily="17" charset="-128"/>
                        <a:cs typeface="Times New Roman"/>
                      </a:endParaRPr>
                    </a:p>
                  </a:txBody>
                  <a:tcPr marL="51227" marR="51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solidFill>
                            <a:srgbClr val="000000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一級、二級、木造</a:t>
                      </a:r>
                      <a:endParaRPr lang="ja-JP" sz="1000" kern="100" dirty="0">
                        <a:latin typeface="ＭＳ 明朝" pitchFamily="17" charset="-128"/>
                        <a:ea typeface="ＭＳ 明朝" pitchFamily="17" charset="-128"/>
                        <a:cs typeface="Times New Roman"/>
                      </a:endParaRPr>
                    </a:p>
                  </a:txBody>
                  <a:tcPr marL="51227" marR="51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rgbClr val="000000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http://kenchikushiencenter.jp/</a:t>
                      </a:r>
                      <a:endParaRPr lang="ja-JP" sz="1000" kern="100" dirty="0">
                        <a:latin typeface="ＭＳ 明朝" pitchFamily="17" charset="-128"/>
                        <a:ea typeface="ＭＳ 明朝" pitchFamily="17" charset="-128"/>
                        <a:cs typeface="Times New Roman"/>
                      </a:endParaRPr>
                    </a:p>
                  </a:txBody>
                  <a:tcPr marL="51227" marR="51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0960"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000" kern="100" dirty="0">
                          <a:solidFill>
                            <a:srgbClr val="000000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(</a:t>
                      </a:r>
                      <a:r>
                        <a:rPr lang="ja-JP" altLang="en-US" sz="1000" kern="100" dirty="0">
                          <a:solidFill>
                            <a:srgbClr val="000000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株</a:t>
                      </a:r>
                      <a:r>
                        <a:rPr lang="en-US" altLang="ja-JP" sz="1000" kern="100" dirty="0">
                          <a:solidFill>
                            <a:srgbClr val="000000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)</a:t>
                      </a:r>
                      <a:r>
                        <a:rPr lang="ja-JP" sz="1000" kern="100" dirty="0">
                          <a:solidFill>
                            <a:srgbClr val="000000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ＥＲＩアカデミー</a:t>
                      </a:r>
                      <a:endParaRPr lang="ja-JP" sz="1000" kern="100" dirty="0">
                        <a:latin typeface="ＭＳ 明朝" pitchFamily="17" charset="-128"/>
                        <a:ea typeface="ＭＳ 明朝" pitchFamily="17" charset="-128"/>
                        <a:cs typeface="Times New Roman"/>
                      </a:endParaRPr>
                    </a:p>
                  </a:txBody>
                  <a:tcPr marL="51227" marR="51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solidFill>
                            <a:srgbClr val="000000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一級、二級</a:t>
                      </a:r>
                      <a:r>
                        <a:rPr lang="ja-JP" altLang="en-US" sz="1000" kern="100" dirty="0">
                          <a:solidFill>
                            <a:srgbClr val="000000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、木造</a:t>
                      </a:r>
                      <a:endParaRPr lang="ja-JP" sz="1000" kern="100" dirty="0">
                        <a:latin typeface="ＭＳ 明朝" pitchFamily="17" charset="-128"/>
                        <a:ea typeface="ＭＳ 明朝" pitchFamily="17" charset="-128"/>
                        <a:cs typeface="Times New Roman"/>
                      </a:endParaRPr>
                    </a:p>
                  </a:txBody>
                  <a:tcPr marL="51227" marR="51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rgbClr val="000000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http://www.a-eri.co.jp/</a:t>
                      </a:r>
                      <a:endParaRPr lang="ja-JP" sz="1000" kern="100" dirty="0">
                        <a:latin typeface="ＭＳ 明朝" pitchFamily="17" charset="-128"/>
                        <a:ea typeface="ＭＳ 明朝" pitchFamily="17" charset="-128"/>
                        <a:cs typeface="Times New Roman"/>
                      </a:endParaRPr>
                    </a:p>
                  </a:txBody>
                  <a:tcPr marL="51227" marR="51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3577"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000" kern="100" dirty="0">
                          <a:solidFill>
                            <a:srgbClr val="000000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(</a:t>
                      </a:r>
                      <a:r>
                        <a:rPr lang="ja-JP" altLang="en-US" sz="1000" kern="100" dirty="0">
                          <a:solidFill>
                            <a:srgbClr val="000000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株</a:t>
                      </a:r>
                      <a:r>
                        <a:rPr lang="en-US" altLang="ja-JP" sz="1000" kern="100" dirty="0">
                          <a:solidFill>
                            <a:srgbClr val="000000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)</a:t>
                      </a:r>
                      <a:r>
                        <a:rPr lang="ja-JP" sz="1000" kern="100" dirty="0">
                          <a:solidFill>
                            <a:srgbClr val="000000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確認サービス</a:t>
                      </a:r>
                      <a:endParaRPr lang="ja-JP" sz="1000" kern="100" dirty="0">
                        <a:latin typeface="ＭＳ 明朝" pitchFamily="17" charset="-128"/>
                        <a:ea typeface="ＭＳ 明朝" pitchFamily="17" charset="-128"/>
                        <a:cs typeface="Times New Roman"/>
                      </a:endParaRPr>
                    </a:p>
                  </a:txBody>
                  <a:tcPr marL="51227" marR="51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solidFill>
                            <a:srgbClr val="000000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一級、二級、木造、</a:t>
                      </a:r>
                      <a:endParaRPr lang="en-US" altLang="ja-JP" sz="1000" kern="100" dirty="0">
                        <a:solidFill>
                          <a:srgbClr val="000000"/>
                        </a:solidFill>
                        <a:latin typeface="ＭＳ 明朝" pitchFamily="17" charset="-128"/>
                        <a:ea typeface="ＭＳ 明朝" pitchFamily="17" charset="-128"/>
                        <a:cs typeface="Times New Roman"/>
                      </a:endParaRPr>
                    </a:p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solidFill>
                            <a:srgbClr val="000000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構造一級、設備一級</a:t>
                      </a:r>
                      <a:endParaRPr lang="ja-JP" sz="1000" kern="100" dirty="0">
                        <a:latin typeface="ＭＳ 明朝" pitchFamily="17" charset="-128"/>
                        <a:ea typeface="ＭＳ 明朝" pitchFamily="17" charset="-128"/>
                        <a:cs typeface="Times New Roman"/>
                      </a:endParaRPr>
                    </a:p>
                  </a:txBody>
                  <a:tcPr marL="51227" marR="51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rgbClr val="000000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http://www.kakunin-s.com/</a:t>
                      </a:r>
                      <a:endParaRPr lang="ja-JP" sz="1000" kern="100" dirty="0">
                        <a:latin typeface="ＭＳ 明朝" pitchFamily="17" charset="-128"/>
                        <a:ea typeface="ＭＳ 明朝" pitchFamily="17" charset="-128"/>
                        <a:cs typeface="Times New Roman"/>
                      </a:endParaRPr>
                    </a:p>
                  </a:txBody>
                  <a:tcPr marL="51227" marR="51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3577"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000" kern="100" dirty="0"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TAC(</a:t>
                      </a:r>
                      <a:r>
                        <a:rPr lang="ja-JP" altLang="en-US" sz="1000" kern="100" dirty="0"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株</a:t>
                      </a:r>
                      <a:r>
                        <a:rPr lang="en-US" altLang="ja-JP" sz="1000" kern="100" dirty="0"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)</a:t>
                      </a:r>
                      <a:endParaRPr lang="ja-JP" sz="1000" kern="100" dirty="0">
                        <a:latin typeface="ＭＳ 明朝" pitchFamily="17" charset="-128"/>
                        <a:ea typeface="ＭＳ 明朝" pitchFamily="17" charset="-128"/>
                        <a:cs typeface="Times New Roman"/>
                      </a:endParaRPr>
                    </a:p>
                  </a:txBody>
                  <a:tcPr marL="51227" marR="51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kern="100" dirty="0"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一級、二級</a:t>
                      </a:r>
                      <a:endParaRPr lang="ja-JP" sz="1000" kern="100" dirty="0">
                        <a:latin typeface="ＭＳ 明朝" pitchFamily="17" charset="-128"/>
                        <a:ea typeface="ＭＳ 明朝" pitchFamily="17" charset="-128"/>
                        <a:cs typeface="Times New Roman"/>
                      </a:endParaRPr>
                    </a:p>
                  </a:txBody>
                  <a:tcPr marL="51227" marR="51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000" kern="100"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http://www.tac-school.co.jp/</a:t>
                      </a:r>
                      <a:endParaRPr lang="ja-JP" sz="1000" kern="100" dirty="0">
                        <a:latin typeface="ＭＳ 明朝" pitchFamily="17" charset="-128"/>
                        <a:ea typeface="ＭＳ 明朝" pitchFamily="17" charset="-128"/>
                        <a:cs typeface="Times New Roman"/>
                      </a:endParaRPr>
                    </a:p>
                  </a:txBody>
                  <a:tcPr marL="51227" marR="51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5160131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23300" y="8500"/>
            <a:ext cx="944728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明朝" pitchFamily="17" charset="-128"/>
                <a:ea typeface="ＭＳ 明朝" pitchFamily="17" charset="-128"/>
              </a:rPr>
              <a:t>受講期間</a:t>
            </a:r>
          </a:p>
        </p:txBody>
      </p:sp>
      <p:grpSp>
        <p:nvGrpSpPr>
          <p:cNvPr id="668" name="グループ化 667"/>
          <p:cNvGrpSpPr/>
          <p:nvPr/>
        </p:nvGrpSpPr>
        <p:grpSpPr>
          <a:xfrm>
            <a:off x="92006" y="2716845"/>
            <a:ext cx="6623187" cy="2529245"/>
            <a:chOff x="0" y="20061"/>
            <a:chExt cx="6623187" cy="2975371"/>
          </a:xfrm>
        </p:grpSpPr>
        <p:sp>
          <p:nvSpPr>
            <p:cNvPr id="669" name="正方形/長方形 668"/>
            <p:cNvSpPr/>
            <p:nvPr/>
          </p:nvSpPr>
          <p:spPr>
            <a:xfrm>
              <a:off x="2191392" y="788645"/>
              <a:ext cx="3875336" cy="54097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 anchor="ctr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/>
            </a:p>
          </p:txBody>
        </p:sp>
        <p:sp>
          <p:nvSpPr>
            <p:cNvPr id="670" name="正方形/長方形 669"/>
            <p:cNvSpPr/>
            <p:nvPr/>
          </p:nvSpPr>
          <p:spPr>
            <a:xfrm>
              <a:off x="3645615" y="832503"/>
              <a:ext cx="2433592" cy="6007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txBody>
            <a:bodyPr wrap="square" rtlCol="0" anchor="ctr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/>
            </a:p>
          </p:txBody>
        </p:sp>
        <p:cxnSp>
          <p:nvCxnSpPr>
            <p:cNvPr id="671" name="直線コネクタ 670"/>
            <p:cNvCxnSpPr/>
            <p:nvPr/>
          </p:nvCxnSpPr>
          <p:spPr>
            <a:xfrm flipV="1">
              <a:off x="1479241" y="832676"/>
              <a:ext cx="4588465" cy="10586"/>
            </a:xfrm>
            <a:prstGeom prst="line">
              <a:avLst/>
            </a:prstGeom>
            <a:ln w="1397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2" name="直線コネクタ 671"/>
            <p:cNvCxnSpPr/>
            <p:nvPr/>
          </p:nvCxnSpPr>
          <p:spPr>
            <a:xfrm>
              <a:off x="1811965" y="681685"/>
              <a:ext cx="0" cy="282935"/>
            </a:xfrm>
            <a:prstGeom prst="line">
              <a:avLst/>
            </a:prstGeom>
            <a:ln w="1397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3" name="直線コネクタ 672"/>
            <p:cNvCxnSpPr/>
            <p:nvPr/>
          </p:nvCxnSpPr>
          <p:spPr>
            <a:xfrm>
              <a:off x="2676158" y="692569"/>
              <a:ext cx="0" cy="282935"/>
            </a:xfrm>
            <a:prstGeom prst="line">
              <a:avLst/>
            </a:prstGeom>
            <a:ln w="1397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4" name="直線コネクタ 673"/>
            <p:cNvCxnSpPr/>
            <p:nvPr/>
          </p:nvCxnSpPr>
          <p:spPr>
            <a:xfrm>
              <a:off x="3524046" y="695602"/>
              <a:ext cx="0" cy="282935"/>
            </a:xfrm>
            <a:prstGeom prst="line">
              <a:avLst/>
            </a:prstGeom>
            <a:ln w="1397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5" name="直線コネクタ 674"/>
            <p:cNvCxnSpPr/>
            <p:nvPr/>
          </p:nvCxnSpPr>
          <p:spPr>
            <a:xfrm>
              <a:off x="4361062" y="692569"/>
              <a:ext cx="0" cy="282935"/>
            </a:xfrm>
            <a:prstGeom prst="line">
              <a:avLst/>
            </a:prstGeom>
            <a:ln w="1397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6" name="直線コネクタ 675"/>
            <p:cNvCxnSpPr/>
            <p:nvPr/>
          </p:nvCxnSpPr>
          <p:spPr>
            <a:xfrm>
              <a:off x="5219819" y="697720"/>
              <a:ext cx="0" cy="282935"/>
            </a:xfrm>
            <a:prstGeom prst="line">
              <a:avLst/>
            </a:prstGeom>
            <a:ln w="1397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7" name="直線コネクタ 676"/>
            <p:cNvCxnSpPr/>
            <p:nvPr/>
          </p:nvCxnSpPr>
          <p:spPr>
            <a:xfrm>
              <a:off x="6067706" y="692569"/>
              <a:ext cx="0" cy="282935"/>
            </a:xfrm>
            <a:prstGeom prst="line">
              <a:avLst/>
            </a:prstGeom>
            <a:ln w="1397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78" name="グループ化 677"/>
            <p:cNvGrpSpPr/>
            <p:nvPr/>
          </p:nvGrpSpPr>
          <p:grpSpPr>
            <a:xfrm>
              <a:off x="1469699" y="2118161"/>
              <a:ext cx="4608879" cy="293816"/>
              <a:chOff x="1469699" y="2118113"/>
              <a:chExt cx="4615394" cy="293913"/>
            </a:xfrm>
          </p:grpSpPr>
          <p:cxnSp>
            <p:nvCxnSpPr>
              <p:cNvPr id="716" name="直線コネクタ 715"/>
              <p:cNvCxnSpPr/>
              <p:nvPr/>
            </p:nvCxnSpPr>
            <p:spPr>
              <a:xfrm flipV="1">
                <a:off x="1469699" y="2266643"/>
                <a:ext cx="4615394" cy="6063"/>
              </a:xfrm>
              <a:prstGeom prst="line">
                <a:avLst/>
              </a:prstGeom>
              <a:ln w="1397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17" name="直線コネクタ 716"/>
              <p:cNvCxnSpPr/>
              <p:nvPr/>
            </p:nvCxnSpPr>
            <p:spPr>
              <a:xfrm>
                <a:off x="1823336" y="2118113"/>
                <a:ext cx="0" cy="283026"/>
              </a:xfrm>
              <a:prstGeom prst="line">
                <a:avLst/>
              </a:prstGeom>
              <a:ln w="1397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8" name="直線コネクタ 717"/>
              <p:cNvCxnSpPr/>
              <p:nvPr/>
            </p:nvCxnSpPr>
            <p:spPr>
              <a:xfrm>
                <a:off x="2688750" y="2128999"/>
                <a:ext cx="0" cy="283027"/>
              </a:xfrm>
              <a:prstGeom prst="line">
                <a:avLst/>
              </a:prstGeom>
              <a:ln w="1397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9" name="直線コネクタ 718"/>
              <p:cNvCxnSpPr/>
              <p:nvPr/>
            </p:nvCxnSpPr>
            <p:spPr>
              <a:xfrm>
                <a:off x="3537836" y="2128999"/>
                <a:ext cx="0" cy="283027"/>
              </a:xfrm>
              <a:prstGeom prst="line">
                <a:avLst/>
              </a:prstGeom>
              <a:ln w="1397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0" name="直線コネクタ 719"/>
              <p:cNvCxnSpPr/>
              <p:nvPr/>
            </p:nvCxnSpPr>
            <p:spPr>
              <a:xfrm>
                <a:off x="4376036" y="2128999"/>
                <a:ext cx="0" cy="283027"/>
              </a:xfrm>
              <a:prstGeom prst="line">
                <a:avLst/>
              </a:prstGeom>
              <a:ln w="1397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1" name="直線コネクタ 720"/>
              <p:cNvCxnSpPr/>
              <p:nvPr/>
            </p:nvCxnSpPr>
            <p:spPr>
              <a:xfrm>
                <a:off x="5236007" y="2128999"/>
                <a:ext cx="0" cy="283027"/>
              </a:xfrm>
              <a:prstGeom prst="line">
                <a:avLst/>
              </a:prstGeom>
              <a:ln w="1397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2" name="直線コネクタ 721"/>
              <p:cNvCxnSpPr/>
              <p:nvPr/>
            </p:nvCxnSpPr>
            <p:spPr>
              <a:xfrm>
                <a:off x="6085093" y="2128999"/>
                <a:ext cx="0" cy="283027"/>
              </a:xfrm>
              <a:prstGeom prst="line">
                <a:avLst/>
              </a:prstGeom>
              <a:ln w="1397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79" name="正方形/長方形 678"/>
            <p:cNvSpPr/>
            <p:nvPr/>
          </p:nvSpPr>
          <p:spPr>
            <a:xfrm>
              <a:off x="5401620" y="2272681"/>
              <a:ext cx="675333" cy="4641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txBody>
            <a:bodyPr wrap="square" rtlCol="0" anchor="ctr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/>
            </a:p>
          </p:txBody>
        </p:sp>
        <p:sp>
          <p:nvSpPr>
            <p:cNvPr id="680" name="正方形/長方形 679"/>
            <p:cNvSpPr/>
            <p:nvPr/>
          </p:nvSpPr>
          <p:spPr>
            <a:xfrm>
              <a:off x="2181848" y="2221377"/>
              <a:ext cx="3895984" cy="51326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 anchor="ctr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/>
            </a:p>
          </p:txBody>
        </p:sp>
        <p:sp>
          <p:nvSpPr>
            <p:cNvPr id="681" name="テキスト ボックス 8"/>
            <p:cNvSpPr txBox="1"/>
            <p:nvPr/>
          </p:nvSpPr>
          <p:spPr>
            <a:xfrm>
              <a:off x="0" y="496053"/>
              <a:ext cx="1469699" cy="859296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ja-JP" altLang="en-US" sz="500" dirty="0"/>
                <a:t>建築士法施行規則</a:t>
              </a:r>
              <a:endParaRPr kumimoji="1" lang="en-US" altLang="ja-JP" sz="500" dirty="0"/>
            </a:p>
            <a:p>
              <a:r>
                <a:rPr lang="en-US" altLang="ja-JP" sz="1100" dirty="0"/>
                <a:t>17</a:t>
              </a:r>
              <a:r>
                <a:rPr lang="ja-JP" altLang="en-US" sz="1100" dirty="0"/>
                <a:t>条の</a:t>
              </a:r>
              <a:r>
                <a:rPr lang="en-US" altLang="ja-JP" sz="1100" dirty="0"/>
                <a:t>37 </a:t>
              </a:r>
              <a:r>
                <a:rPr lang="ja-JP" altLang="en-US" sz="1100" dirty="0"/>
                <a:t>イ</a:t>
              </a:r>
              <a:endParaRPr lang="en-US" altLang="ja-JP" sz="1100" dirty="0"/>
            </a:p>
            <a:p>
              <a:r>
                <a:rPr kumimoji="1" lang="ja-JP" altLang="en-US" sz="800" dirty="0"/>
                <a:t>［例外］</a:t>
              </a:r>
              <a:endParaRPr kumimoji="1" lang="en-US" altLang="ja-JP" sz="800" dirty="0"/>
            </a:p>
            <a:p>
              <a:r>
                <a:rPr kumimoji="1" lang="ja-JP" altLang="en-US" sz="800" dirty="0"/>
                <a:t>受講経験無し、合格の翌年度開始日から３年以内に所属</a:t>
              </a:r>
            </a:p>
          </p:txBody>
        </p:sp>
        <p:sp>
          <p:nvSpPr>
            <p:cNvPr id="682" name="テキスト ボックス 9"/>
            <p:cNvSpPr txBox="1"/>
            <p:nvPr/>
          </p:nvSpPr>
          <p:spPr>
            <a:xfrm>
              <a:off x="38173" y="1766692"/>
              <a:ext cx="1431525" cy="85929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ja-JP" altLang="en-US" sz="500"/>
                <a:t>建築士法施行規則</a:t>
              </a:r>
              <a:endParaRPr kumimoji="1" lang="en-US" altLang="ja-JP" sz="500"/>
            </a:p>
            <a:p>
              <a:r>
                <a:rPr lang="en-US" altLang="ja-JP" sz="1100"/>
                <a:t>17</a:t>
              </a:r>
              <a:r>
                <a:rPr lang="ja-JP" altLang="en-US" sz="1100"/>
                <a:t>条の</a:t>
              </a:r>
              <a:r>
                <a:rPr lang="en-US" altLang="ja-JP" sz="1100"/>
                <a:t>37 </a:t>
              </a:r>
              <a:r>
                <a:rPr lang="ja-JP" altLang="en-US" sz="1100"/>
                <a:t>ロ</a:t>
              </a:r>
              <a:endParaRPr lang="en-US" altLang="ja-JP" sz="1100"/>
            </a:p>
            <a:p>
              <a:r>
                <a:rPr kumimoji="1" lang="ja-JP" altLang="en-US" sz="800"/>
                <a:t>［例外］</a:t>
              </a:r>
              <a:endParaRPr kumimoji="1" lang="en-US" altLang="ja-JP" sz="800"/>
            </a:p>
            <a:p>
              <a:r>
                <a:rPr kumimoji="1" lang="ja-JP" altLang="en-US" sz="800"/>
                <a:t>受講経験無し、合格の翌年度開始日から３年経過後に所属</a:t>
              </a:r>
            </a:p>
          </p:txBody>
        </p:sp>
        <p:sp>
          <p:nvSpPr>
            <p:cNvPr id="683" name="テキスト ボックス 120"/>
            <p:cNvSpPr txBox="1"/>
            <p:nvPr/>
          </p:nvSpPr>
          <p:spPr>
            <a:xfrm>
              <a:off x="5041367" y="642858"/>
              <a:ext cx="396769" cy="871518"/>
            </a:xfrm>
            <a:prstGeom prst="rect">
              <a:avLst/>
            </a:prstGeom>
            <a:noFill/>
          </p:spPr>
          <p:txBody>
            <a:bodyPr vert="eaVert" wrap="square" rtlCol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ja-JP" altLang="en-US" sz="1600" dirty="0">
                  <a:solidFill>
                    <a:srgbClr val="FF0000"/>
                  </a:solidFill>
                </a:rPr>
                <a:t>●</a:t>
              </a:r>
              <a:r>
                <a:rPr kumimoji="1" lang="ja-JP" altLang="en-US" sz="1600" dirty="0"/>
                <a:t>　</a:t>
              </a:r>
              <a:r>
                <a:rPr lang="ja-JP" altLang="en-US" sz="800" dirty="0"/>
                <a:t>期限</a:t>
              </a:r>
              <a:endParaRPr kumimoji="1" lang="en-US" altLang="ja-JP" sz="1600" dirty="0"/>
            </a:p>
          </p:txBody>
        </p:sp>
        <p:cxnSp>
          <p:nvCxnSpPr>
            <p:cNvPr id="684" name="直線矢印コネクタ 683"/>
            <p:cNvCxnSpPr/>
            <p:nvPr/>
          </p:nvCxnSpPr>
          <p:spPr>
            <a:xfrm>
              <a:off x="2712832" y="1263550"/>
              <a:ext cx="2402482" cy="1673"/>
            </a:xfrm>
            <a:prstGeom prst="straightConnector1">
              <a:avLst/>
            </a:prstGeom>
            <a:ln w="12700"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5" name="テキスト ボックス 123"/>
            <p:cNvSpPr txBox="1"/>
            <p:nvPr/>
          </p:nvSpPr>
          <p:spPr>
            <a:xfrm>
              <a:off x="3278851" y="1234783"/>
              <a:ext cx="1833306" cy="30175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900" i="1" u="sng"/>
                <a:t>合格</a:t>
              </a:r>
              <a:r>
                <a:rPr kumimoji="1" lang="ja-JP" altLang="en-US" sz="900" i="1" u="sng"/>
                <a:t>の翌年度開始日から３年</a:t>
              </a:r>
            </a:p>
          </p:txBody>
        </p:sp>
        <p:sp>
          <p:nvSpPr>
            <p:cNvPr id="686" name="テキスト ボックス 124"/>
            <p:cNvSpPr txBox="1"/>
            <p:nvPr/>
          </p:nvSpPr>
          <p:spPr>
            <a:xfrm>
              <a:off x="5399871" y="2117732"/>
              <a:ext cx="431724" cy="786047"/>
            </a:xfrm>
            <a:prstGeom prst="rect">
              <a:avLst/>
            </a:prstGeom>
            <a:noFill/>
          </p:spPr>
          <p:txBody>
            <a:bodyPr vert="eaVert" wrap="square" rtlCol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ja-JP" altLang="en-US" sz="1600">
                  <a:solidFill>
                    <a:srgbClr val="FF0000"/>
                  </a:solidFill>
                </a:rPr>
                <a:t>●</a:t>
              </a:r>
              <a:r>
                <a:rPr lang="ja-JP" altLang="en-US" sz="1600"/>
                <a:t> </a:t>
              </a:r>
              <a:r>
                <a:rPr lang="ja-JP" altLang="en-US" sz="800"/>
                <a:t>期限</a:t>
              </a:r>
              <a:endParaRPr kumimoji="1" lang="en-US" altLang="ja-JP" sz="1600"/>
            </a:p>
          </p:txBody>
        </p:sp>
        <p:grpSp>
          <p:nvGrpSpPr>
            <p:cNvPr id="687" name="グループ化 686"/>
            <p:cNvGrpSpPr/>
            <p:nvPr/>
          </p:nvGrpSpPr>
          <p:grpSpPr>
            <a:xfrm>
              <a:off x="1955214" y="2132674"/>
              <a:ext cx="432887" cy="769077"/>
              <a:chOff x="1955214" y="2138561"/>
              <a:chExt cx="435343" cy="737764"/>
            </a:xfrm>
          </p:grpSpPr>
          <p:sp>
            <p:nvSpPr>
              <p:cNvPr id="714" name="テキスト ボックス 88"/>
              <p:cNvSpPr txBox="1"/>
              <p:nvPr/>
            </p:nvSpPr>
            <p:spPr>
              <a:xfrm>
                <a:off x="1955214" y="2138561"/>
                <a:ext cx="435343" cy="239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1000">
                    <a:solidFill>
                      <a:schemeClr val="bg1"/>
                    </a:solidFill>
                  </a:rPr>
                  <a:t>●</a:t>
                </a:r>
              </a:p>
            </p:txBody>
          </p:sp>
          <p:sp>
            <p:nvSpPr>
              <p:cNvPr id="715" name="テキスト ボックス 89"/>
              <p:cNvSpPr txBox="1"/>
              <p:nvPr/>
            </p:nvSpPr>
            <p:spPr>
              <a:xfrm>
                <a:off x="2004982" y="2157807"/>
                <a:ext cx="338554" cy="718518"/>
              </a:xfrm>
              <a:prstGeom prst="rect">
                <a:avLst/>
              </a:prstGeom>
              <a:noFill/>
            </p:spPr>
            <p:txBody>
              <a:bodyPr vert="eaVert" wrap="square" rtlCol="0">
                <a:no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ja-JP" altLang="en-US" sz="1000"/>
                  <a:t>◎</a:t>
                </a:r>
                <a:r>
                  <a:rPr lang="ja-JP" altLang="en-US" sz="800"/>
                  <a:t>　合格</a:t>
                </a:r>
                <a:endParaRPr kumimoji="1" lang="ja-JP" altLang="en-US" sz="800"/>
              </a:p>
            </p:txBody>
          </p:sp>
        </p:grpSp>
        <p:grpSp>
          <p:nvGrpSpPr>
            <p:cNvPr id="688" name="グループ化 687"/>
            <p:cNvGrpSpPr/>
            <p:nvPr/>
          </p:nvGrpSpPr>
          <p:grpSpPr>
            <a:xfrm>
              <a:off x="1950231" y="703033"/>
              <a:ext cx="432887" cy="771613"/>
              <a:chOff x="1950094" y="722927"/>
              <a:chExt cx="435343" cy="612189"/>
            </a:xfrm>
          </p:grpSpPr>
          <p:sp>
            <p:nvSpPr>
              <p:cNvPr id="712" name="テキスト ボックス 91"/>
              <p:cNvSpPr txBox="1"/>
              <p:nvPr/>
            </p:nvSpPr>
            <p:spPr>
              <a:xfrm>
                <a:off x="1950094" y="722927"/>
                <a:ext cx="435343" cy="239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1000" dirty="0">
                    <a:solidFill>
                      <a:schemeClr val="bg1"/>
                    </a:solidFill>
                  </a:rPr>
                  <a:t>●</a:t>
                </a:r>
              </a:p>
            </p:txBody>
          </p:sp>
          <p:sp>
            <p:nvSpPr>
              <p:cNvPr id="713" name="テキスト ボックス 92"/>
              <p:cNvSpPr txBox="1"/>
              <p:nvPr/>
            </p:nvSpPr>
            <p:spPr>
              <a:xfrm>
                <a:off x="2003000" y="733674"/>
                <a:ext cx="338554" cy="601442"/>
              </a:xfrm>
              <a:prstGeom prst="rect">
                <a:avLst/>
              </a:prstGeom>
              <a:noFill/>
            </p:spPr>
            <p:txBody>
              <a:bodyPr vert="eaVert" wrap="square" rtlCol="0">
                <a:no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ja-JP" altLang="en-US" sz="1000" dirty="0"/>
                  <a:t>◎</a:t>
                </a:r>
                <a:r>
                  <a:rPr lang="ja-JP" altLang="en-US" sz="800" dirty="0"/>
                  <a:t>　合格</a:t>
                </a:r>
                <a:endParaRPr kumimoji="1" lang="ja-JP" altLang="en-US" sz="800" dirty="0"/>
              </a:p>
            </p:txBody>
          </p:sp>
        </p:grpSp>
        <p:grpSp>
          <p:nvGrpSpPr>
            <p:cNvPr id="689" name="グループ化 688"/>
            <p:cNvGrpSpPr/>
            <p:nvPr/>
          </p:nvGrpSpPr>
          <p:grpSpPr>
            <a:xfrm>
              <a:off x="5033931" y="2160527"/>
              <a:ext cx="649331" cy="786329"/>
              <a:chOff x="5033931" y="2192242"/>
              <a:chExt cx="653014" cy="610760"/>
            </a:xfrm>
          </p:grpSpPr>
          <p:sp>
            <p:nvSpPr>
              <p:cNvPr id="710" name="テキスト ボックス 97"/>
              <p:cNvSpPr txBox="1"/>
              <p:nvPr/>
            </p:nvSpPr>
            <p:spPr>
              <a:xfrm>
                <a:off x="5033931" y="2192242"/>
                <a:ext cx="653014" cy="239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1000">
                    <a:solidFill>
                      <a:schemeClr val="bg1"/>
                    </a:solidFill>
                  </a:rPr>
                  <a:t>●</a:t>
                </a:r>
              </a:p>
            </p:txBody>
          </p:sp>
          <p:sp>
            <p:nvSpPr>
              <p:cNvPr id="711" name="テキスト ボックス 98"/>
              <p:cNvSpPr txBox="1"/>
              <p:nvPr/>
            </p:nvSpPr>
            <p:spPr>
              <a:xfrm>
                <a:off x="5185387" y="2198353"/>
                <a:ext cx="338554" cy="604649"/>
              </a:xfrm>
              <a:prstGeom prst="rect">
                <a:avLst/>
              </a:prstGeom>
              <a:noFill/>
            </p:spPr>
            <p:txBody>
              <a:bodyPr vert="eaVert" wrap="square" rtlCol="0">
                <a:no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ja-JP" altLang="en-US" sz="1000" dirty="0"/>
                  <a:t>○</a:t>
                </a:r>
                <a:r>
                  <a:rPr kumimoji="1" lang="ja-JP" altLang="en-US" sz="800" dirty="0"/>
                  <a:t>　所属</a:t>
                </a:r>
              </a:p>
            </p:txBody>
          </p:sp>
        </p:grpSp>
        <p:grpSp>
          <p:nvGrpSpPr>
            <p:cNvPr id="690" name="グループ化 689"/>
            <p:cNvGrpSpPr/>
            <p:nvPr/>
          </p:nvGrpSpPr>
          <p:grpSpPr>
            <a:xfrm>
              <a:off x="3305445" y="700386"/>
              <a:ext cx="649330" cy="811893"/>
              <a:chOff x="3305415" y="737288"/>
              <a:chExt cx="653014" cy="456593"/>
            </a:xfrm>
          </p:grpSpPr>
          <p:sp>
            <p:nvSpPr>
              <p:cNvPr id="708" name="テキスト ボックス 80"/>
              <p:cNvSpPr txBox="1"/>
              <p:nvPr/>
            </p:nvSpPr>
            <p:spPr>
              <a:xfrm>
                <a:off x="3305415" y="737288"/>
                <a:ext cx="653014" cy="239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1000" dirty="0">
                    <a:solidFill>
                      <a:schemeClr val="bg1"/>
                    </a:solidFill>
                  </a:rPr>
                  <a:t>●</a:t>
                </a:r>
              </a:p>
            </p:txBody>
          </p:sp>
          <p:sp>
            <p:nvSpPr>
              <p:cNvPr id="709" name="テキスト ボックス 72"/>
              <p:cNvSpPr txBox="1"/>
              <p:nvPr/>
            </p:nvSpPr>
            <p:spPr>
              <a:xfrm>
                <a:off x="3417841" y="741614"/>
                <a:ext cx="378242" cy="452267"/>
              </a:xfrm>
              <a:prstGeom prst="rect">
                <a:avLst/>
              </a:prstGeom>
              <a:noFill/>
            </p:spPr>
            <p:txBody>
              <a:bodyPr vert="eaVert" wrap="square" rtlCol="0">
                <a:no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ja-JP" altLang="en-US" sz="1000" dirty="0"/>
                  <a:t>○</a:t>
                </a:r>
                <a:r>
                  <a:rPr kumimoji="1" lang="ja-JP" altLang="en-US" sz="800" dirty="0"/>
                  <a:t>　所属</a:t>
                </a:r>
              </a:p>
            </p:txBody>
          </p:sp>
        </p:grpSp>
        <p:sp>
          <p:nvSpPr>
            <p:cNvPr id="691" name="テキスト ボックス 117"/>
            <p:cNvSpPr txBox="1"/>
            <p:nvPr/>
          </p:nvSpPr>
          <p:spPr>
            <a:xfrm>
              <a:off x="38173" y="20061"/>
              <a:ext cx="1765547" cy="318776"/>
            </a:xfrm>
            <a:prstGeom prst="rect">
              <a:avLst/>
            </a:prstGeom>
            <a:solidFill>
              <a:schemeClr val="lt1"/>
            </a:solidFill>
            <a:ln w="25400" cmpd="dbl"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050"/>
                <a:t>受講経験がない方の場合</a:t>
              </a:r>
            </a:p>
          </p:txBody>
        </p:sp>
        <p:sp>
          <p:nvSpPr>
            <p:cNvPr id="692" name="テキスト ボックス 27"/>
            <p:cNvSpPr txBox="1"/>
            <p:nvPr/>
          </p:nvSpPr>
          <p:spPr>
            <a:xfrm>
              <a:off x="3378394" y="147314"/>
              <a:ext cx="963895" cy="51252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ja-JP" altLang="en-US" sz="800" dirty="0"/>
                <a:t>合格した年度の</a:t>
              </a:r>
              <a:endParaRPr kumimoji="1" lang="en-US" altLang="ja-JP" sz="800" dirty="0"/>
            </a:p>
            <a:p>
              <a:r>
                <a:rPr kumimoji="1" lang="en-US" altLang="ja-JP" sz="800" dirty="0"/>
                <a:t>2</a:t>
              </a:r>
              <a:r>
                <a:rPr kumimoji="1" lang="ja-JP" altLang="en-US" sz="800" dirty="0"/>
                <a:t>年後に建築士事務所に所属</a:t>
              </a:r>
            </a:p>
          </p:txBody>
        </p:sp>
        <p:sp>
          <p:nvSpPr>
            <p:cNvPr id="693" name="テキスト ボックス 28"/>
            <p:cNvSpPr txBox="1"/>
            <p:nvPr/>
          </p:nvSpPr>
          <p:spPr>
            <a:xfrm>
              <a:off x="4428181" y="137642"/>
              <a:ext cx="2195006" cy="500527"/>
            </a:xfrm>
            <a:prstGeom prst="rect">
              <a:avLst/>
            </a:prstGeom>
            <a:solidFill>
              <a:schemeClr val="lt1"/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ja-JP" altLang="en-US" sz="800" dirty="0"/>
                <a:t>合格した年度の翌年度開始日から</a:t>
              </a:r>
              <a:r>
                <a:rPr kumimoji="1" lang="en-US" altLang="ja-JP" sz="800" dirty="0"/>
                <a:t>3</a:t>
              </a:r>
              <a:r>
                <a:rPr kumimoji="1" lang="ja-JP" altLang="en-US" sz="800" dirty="0"/>
                <a:t>年以内に建築士事務所に所属した場合</a:t>
              </a:r>
              <a:endParaRPr kumimoji="1" lang="en-US" altLang="ja-JP" sz="800" dirty="0"/>
            </a:p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ja-JP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３年後の年度末が受講期限</a:t>
              </a:r>
              <a:endParaRPr kumimoji="1" lang="ja-JP" altLang="en-US" sz="800" dirty="0"/>
            </a:p>
          </p:txBody>
        </p:sp>
        <p:sp>
          <p:nvSpPr>
            <p:cNvPr id="694" name="テキスト ボックス 28"/>
            <p:cNvSpPr txBox="1"/>
            <p:nvPr/>
          </p:nvSpPr>
          <p:spPr>
            <a:xfrm>
              <a:off x="5143943" y="1518464"/>
              <a:ext cx="1441070" cy="500527"/>
            </a:xfrm>
            <a:prstGeom prst="rect">
              <a:avLst/>
            </a:prstGeom>
            <a:solidFill>
              <a:schemeClr val="lt1"/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ja-JP" altLang="en-US" sz="800"/>
                <a:t>合格してから</a:t>
              </a:r>
              <a:r>
                <a:rPr kumimoji="1" lang="en-US" altLang="ja-JP" sz="800"/>
                <a:t>3</a:t>
              </a:r>
              <a:r>
                <a:rPr kumimoji="1" lang="ja-JP" altLang="en-US" sz="800"/>
                <a:t>年以上</a:t>
              </a:r>
              <a:endParaRPr kumimoji="1" lang="en-US" altLang="ja-JP" sz="800"/>
            </a:p>
            <a:p>
              <a:r>
                <a:rPr kumimoji="1" lang="ja-JP" altLang="en-US" sz="800"/>
                <a:t>経過してから</a:t>
              </a:r>
              <a:endParaRPr kumimoji="1" lang="en-US" altLang="ja-JP" sz="800"/>
            </a:p>
            <a:p>
              <a:r>
                <a:rPr kumimoji="1" lang="ja-JP" altLang="en-US" sz="800"/>
                <a:t>建築士事務所に所属</a:t>
              </a:r>
            </a:p>
          </p:txBody>
        </p:sp>
        <p:sp>
          <p:nvSpPr>
            <p:cNvPr id="695" name="テキスト ボックス 128"/>
            <p:cNvSpPr txBox="1"/>
            <p:nvPr/>
          </p:nvSpPr>
          <p:spPr>
            <a:xfrm>
              <a:off x="5630663" y="2454949"/>
              <a:ext cx="805556" cy="340457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200" b="1" i="1" u="sng" dirty="0"/>
                <a:t>遅滞なく受講</a:t>
              </a:r>
            </a:p>
          </p:txBody>
        </p:sp>
        <p:cxnSp>
          <p:nvCxnSpPr>
            <p:cNvPr id="696" name="直線矢印コネクタ 695"/>
            <p:cNvCxnSpPr/>
            <p:nvPr/>
          </p:nvCxnSpPr>
          <p:spPr>
            <a:xfrm>
              <a:off x="2710353" y="2658899"/>
              <a:ext cx="2424049" cy="3122"/>
            </a:xfrm>
            <a:prstGeom prst="straightConnector1">
              <a:avLst/>
            </a:prstGeom>
            <a:ln w="12700"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7" name="テキスト ボックス 123"/>
            <p:cNvSpPr txBox="1"/>
            <p:nvPr/>
          </p:nvSpPr>
          <p:spPr>
            <a:xfrm>
              <a:off x="3241355" y="2625988"/>
              <a:ext cx="1833306" cy="36944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900" i="1" u="sng" dirty="0"/>
                <a:t>合格</a:t>
              </a:r>
              <a:r>
                <a:rPr kumimoji="1" lang="ja-JP" altLang="en-US" sz="900" i="1" u="sng" dirty="0"/>
                <a:t>の翌年度開始日から３年</a:t>
              </a:r>
            </a:p>
          </p:txBody>
        </p:sp>
        <p:sp>
          <p:nvSpPr>
            <p:cNvPr id="698" name="角丸四角形 697"/>
            <p:cNvSpPr/>
            <p:nvPr/>
          </p:nvSpPr>
          <p:spPr>
            <a:xfrm>
              <a:off x="2796244" y="688537"/>
              <a:ext cx="696675" cy="280438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100">
                  <a:solidFill>
                    <a:schemeClr val="tx1"/>
                  </a:solidFill>
                </a:rPr>
                <a:t>１年後</a:t>
              </a:r>
            </a:p>
          </p:txBody>
        </p:sp>
        <p:sp>
          <p:nvSpPr>
            <p:cNvPr id="699" name="角丸四角形 698"/>
            <p:cNvSpPr/>
            <p:nvPr/>
          </p:nvSpPr>
          <p:spPr>
            <a:xfrm>
              <a:off x="3721963" y="688537"/>
              <a:ext cx="610784" cy="280438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000">
                  <a:solidFill>
                    <a:schemeClr val="tx1"/>
                  </a:solidFill>
                </a:rPr>
                <a:t>２年後</a:t>
              </a:r>
            </a:p>
          </p:txBody>
        </p:sp>
        <p:sp>
          <p:nvSpPr>
            <p:cNvPr id="700" name="角丸四角形 699"/>
            <p:cNvSpPr/>
            <p:nvPr/>
          </p:nvSpPr>
          <p:spPr>
            <a:xfrm>
              <a:off x="4415482" y="688537"/>
              <a:ext cx="696675" cy="280438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100" dirty="0">
                  <a:solidFill>
                    <a:schemeClr val="tx1"/>
                  </a:solidFill>
                </a:rPr>
                <a:t>３年後</a:t>
              </a:r>
            </a:p>
          </p:txBody>
        </p:sp>
        <p:sp>
          <p:nvSpPr>
            <p:cNvPr id="701" name="角丸四角形 700"/>
            <p:cNvSpPr/>
            <p:nvPr/>
          </p:nvSpPr>
          <p:spPr>
            <a:xfrm>
              <a:off x="2786701" y="2139827"/>
              <a:ext cx="696675" cy="280438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100">
                  <a:solidFill>
                    <a:schemeClr val="tx1"/>
                  </a:solidFill>
                </a:rPr>
                <a:t>１年後</a:t>
              </a:r>
            </a:p>
          </p:txBody>
        </p:sp>
        <p:sp>
          <p:nvSpPr>
            <p:cNvPr id="702" name="角丸四角形 701"/>
            <p:cNvSpPr/>
            <p:nvPr/>
          </p:nvSpPr>
          <p:spPr>
            <a:xfrm>
              <a:off x="3616985" y="2139827"/>
              <a:ext cx="696675" cy="280438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100">
                  <a:solidFill>
                    <a:schemeClr val="tx1"/>
                  </a:solidFill>
                </a:rPr>
                <a:t>２年後</a:t>
              </a:r>
            </a:p>
          </p:txBody>
        </p:sp>
        <p:sp>
          <p:nvSpPr>
            <p:cNvPr id="703" name="角丸四角形 702"/>
            <p:cNvSpPr/>
            <p:nvPr/>
          </p:nvSpPr>
          <p:spPr>
            <a:xfrm>
              <a:off x="4418639" y="2139827"/>
              <a:ext cx="696675" cy="280438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100">
                  <a:solidFill>
                    <a:schemeClr val="tx1"/>
                  </a:solidFill>
                </a:rPr>
                <a:t>３年後</a:t>
              </a:r>
            </a:p>
          </p:txBody>
        </p:sp>
        <p:sp>
          <p:nvSpPr>
            <p:cNvPr id="704" name="テキスト ボックス 25"/>
            <p:cNvSpPr txBox="1"/>
            <p:nvPr/>
          </p:nvSpPr>
          <p:spPr>
            <a:xfrm>
              <a:off x="1918242" y="485773"/>
              <a:ext cx="705906" cy="24175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800"/>
                <a:t>合格年度</a:t>
              </a:r>
            </a:p>
          </p:txBody>
        </p:sp>
        <p:sp>
          <p:nvSpPr>
            <p:cNvPr id="705" name="テキスト ボックス 25"/>
            <p:cNvSpPr txBox="1"/>
            <p:nvPr/>
          </p:nvSpPr>
          <p:spPr>
            <a:xfrm>
              <a:off x="1870525" y="1940844"/>
              <a:ext cx="705906" cy="24175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800"/>
                <a:t>合格年度</a:t>
              </a:r>
            </a:p>
          </p:txBody>
        </p:sp>
        <p:cxnSp>
          <p:nvCxnSpPr>
            <p:cNvPr id="706" name="直線コネクタ 705"/>
            <p:cNvCxnSpPr/>
            <p:nvPr/>
          </p:nvCxnSpPr>
          <p:spPr>
            <a:xfrm>
              <a:off x="2705375" y="2490670"/>
              <a:ext cx="0" cy="155452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7" name="直線コネクタ 706"/>
            <p:cNvCxnSpPr/>
            <p:nvPr/>
          </p:nvCxnSpPr>
          <p:spPr>
            <a:xfrm>
              <a:off x="2703443" y="1102709"/>
              <a:ext cx="0" cy="155453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3" name="グループ化 722"/>
          <p:cNvGrpSpPr/>
          <p:nvPr/>
        </p:nvGrpSpPr>
        <p:grpSpPr>
          <a:xfrm>
            <a:off x="82172" y="343849"/>
            <a:ext cx="6587188" cy="2519010"/>
            <a:chOff x="0" y="0"/>
            <a:chExt cx="6587188" cy="3074090"/>
          </a:xfrm>
        </p:grpSpPr>
        <p:grpSp>
          <p:nvGrpSpPr>
            <p:cNvPr id="724" name="グループ化 723"/>
            <p:cNvGrpSpPr/>
            <p:nvPr/>
          </p:nvGrpSpPr>
          <p:grpSpPr>
            <a:xfrm>
              <a:off x="1424101" y="560815"/>
              <a:ext cx="4587187" cy="342541"/>
              <a:chOff x="1424101" y="569511"/>
              <a:chExt cx="4593623" cy="322237"/>
            </a:xfrm>
          </p:grpSpPr>
          <p:cxnSp>
            <p:nvCxnSpPr>
              <p:cNvPr id="770" name="直線コネクタ 769"/>
              <p:cNvCxnSpPr/>
              <p:nvPr/>
            </p:nvCxnSpPr>
            <p:spPr>
              <a:xfrm>
                <a:off x="1424101" y="715996"/>
                <a:ext cx="4593623" cy="4555"/>
              </a:xfrm>
              <a:prstGeom prst="line">
                <a:avLst/>
              </a:prstGeom>
              <a:ln w="1397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71" name="直線コネクタ 770"/>
              <p:cNvCxnSpPr/>
              <p:nvPr/>
            </p:nvCxnSpPr>
            <p:spPr>
              <a:xfrm>
                <a:off x="1755967" y="569511"/>
                <a:ext cx="0" cy="283029"/>
              </a:xfrm>
              <a:prstGeom prst="line">
                <a:avLst/>
              </a:prstGeom>
              <a:ln w="1397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2" name="直線コネクタ 771"/>
              <p:cNvCxnSpPr/>
              <p:nvPr/>
            </p:nvCxnSpPr>
            <p:spPr>
              <a:xfrm>
                <a:off x="2621381" y="580399"/>
                <a:ext cx="0" cy="283029"/>
              </a:xfrm>
              <a:prstGeom prst="line">
                <a:avLst/>
              </a:prstGeom>
              <a:ln w="1397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3" name="直線コネクタ 772"/>
              <p:cNvCxnSpPr/>
              <p:nvPr/>
            </p:nvCxnSpPr>
            <p:spPr>
              <a:xfrm>
                <a:off x="3470467" y="580399"/>
                <a:ext cx="0" cy="283029"/>
              </a:xfrm>
              <a:prstGeom prst="line">
                <a:avLst/>
              </a:prstGeom>
              <a:ln w="1397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4" name="直線コネクタ 773"/>
              <p:cNvCxnSpPr/>
              <p:nvPr/>
            </p:nvCxnSpPr>
            <p:spPr>
              <a:xfrm>
                <a:off x="4308667" y="580399"/>
                <a:ext cx="0" cy="283029"/>
              </a:xfrm>
              <a:prstGeom prst="line">
                <a:avLst/>
              </a:prstGeom>
              <a:ln w="1397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5" name="直線コネクタ 774"/>
              <p:cNvCxnSpPr/>
              <p:nvPr/>
            </p:nvCxnSpPr>
            <p:spPr>
              <a:xfrm>
                <a:off x="5187607" y="608719"/>
                <a:ext cx="0" cy="283029"/>
              </a:xfrm>
              <a:prstGeom prst="line">
                <a:avLst/>
              </a:prstGeom>
              <a:ln w="1397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6" name="直線コネクタ 775"/>
              <p:cNvCxnSpPr/>
              <p:nvPr/>
            </p:nvCxnSpPr>
            <p:spPr>
              <a:xfrm>
                <a:off x="6017724" y="580399"/>
                <a:ext cx="0" cy="283029"/>
              </a:xfrm>
              <a:prstGeom prst="line">
                <a:avLst/>
              </a:prstGeom>
              <a:ln w="1397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25" name="グループ化 724"/>
            <p:cNvGrpSpPr/>
            <p:nvPr/>
          </p:nvGrpSpPr>
          <p:grpSpPr>
            <a:xfrm>
              <a:off x="1424099" y="2045470"/>
              <a:ext cx="4598058" cy="304597"/>
              <a:chOff x="1424099" y="2057399"/>
              <a:chExt cx="4604510" cy="286557"/>
            </a:xfrm>
          </p:grpSpPr>
          <p:cxnSp>
            <p:nvCxnSpPr>
              <p:cNvPr id="763" name="直線コネクタ 762"/>
              <p:cNvCxnSpPr/>
              <p:nvPr/>
            </p:nvCxnSpPr>
            <p:spPr>
              <a:xfrm flipV="1">
                <a:off x="1424099" y="2200157"/>
                <a:ext cx="4604510" cy="6035"/>
              </a:xfrm>
              <a:prstGeom prst="line">
                <a:avLst/>
              </a:prstGeom>
              <a:ln w="1397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64" name="直線コネクタ 763"/>
              <p:cNvCxnSpPr/>
              <p:nvPr/>
            </p:nvCxnSpPr>
            <p:spPr>
              <a:xfrm>
                <a:off x="1766852" y="2057399"/>
                <a:ext cx="0" cy="283029"/>
              </a:xfrm>
              <a:prstGeom prst="line">
                <a:avLst/>
              </a:prstGeom>
              <a:ln w="1397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5" name="直線コネクタ 764"/>
              <p:cNvCxnSpPr/>
              <p:nvPr/>
            </p:nvCxnSpPr>
            <p:spPr>
              <a:xfrm>
                <a:off x="2632266" y="2058834"/>
                <a:ext cx="0" cy="283029"/>
              </a:xfrm>
              <a:prstGeom prst="line">
                <a:avLst/>
              </a:prstGeom>
              <a:ln w="1397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6" name="直線コネクタ 765"/>
              <p:cNvCxnSpPr/>
              <p:nvPr/>
            </p:nvCxnSpPr>
            <p:spPr>
              <a:xfrm>
                <a:off x="3481352" y="2060928"/>
                <a:ext cx="0" cy="283028"/>
              </a:xfrm>
              <a:prstGeom prst="line">
                <a:avLst/>
              </a:prstGeom>
              <a:ln w="1397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7" name="直線コネクタ 766"/>
              <p:cNvCxnSpPr/>
              <p:nvPr/>
            </p:nvCxnSpPr>
            <p:spPr>
              <a:xfrm>
                <a:off x="4319552" y="2060927"/>
                <a:ext cx="0" cy="283028"/>
              </a:xfrm>
              <a:prstGeom prst="line">
                <a:avLst/>
              </a:prstGeom>
              <a:ln w="1397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8" name="直線コネクタ 767"/>
              <p:cNvCxnSpPr/>
              <p:nvPr/>
            </p:nvCxnSpPr>
            <p:spPr>
              <a:xfrm>
                <a:off x="5179523" y="2060005"/>
                <a:ext cx="0" cy="283028"/>
              </a:xfrm>
              <a:prstGeom prst="line">
                <a:avLst/>
              </a:prstGeom>
              <a:ln w="1397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9" name="直線コネクタ 768"/>
              <p:cNvCxnSpPr/>
              <p:nvPr/>
            </p:nvCxnSpPr>
            <p:spPr>
              <a:xfrm>
                <a:off x="6028609" y="2060927"/>
                <a:ext cx="0" cy="283028"/>
              </a:xfrm>
              <a:prstGeom prst="line">
                <a:avLst/>
              </a:prstGeom>
              <a:ln w="1397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26" name="正方形/長方形 725"/>
            <p:cNvSpPr/>
            <p:nvPr/>
          </p:nvSpPr>
          <p:spPr>
            <a:xfrm>
              <a:off x="1634060" y="2201794"/>
              <a:ext cx="983951" cy="53273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txBody>
            <a:bodyPr wrap="square" rtlCol="0" anchor="ctr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/>
            </a:p>
          </p:txBody>
        </p:sp>
        <p:sp>
          <p:nvSpPr>
            <p:cNvPr id="727" name="フリーフォーム 726"/>
            <p:cNvSpPr/>
            <p:nvPr/>
          </p:nvSpPr>
          <p:spPr>
            <a:xfrm>
              <a:off x="2532448" y="2202759"/>
              <a:ext cx="155083" cy="43702"/>
            </a:xfrm>
            <a:custGeom>
              <a:avLst/>
              <a:gdLst>
                <a:gd name="connsiteX0" fmla="*/ 0 w 154781"/>
                <a:gd name="connsiteY0" fmla="*/ 0 h 40482"/>
                <a:gd name="connsiteX1" fmla="*/ 154781 w 154781"/>
                <a:gd name="connsiteY1" fmla="*/ 0 h 40482"/>
                <a:gd name="connsiteX2" fmla="*/ 90488 w 154781"/>
                <a:gd name="connsiteY2" fmla="*/ 40482 h 40482"/>
                <a:gd name="connsiteX3" fmla="*/ 0 w 154781"/>
                <a:gd name="connsiteY3" fmla="*/ 0 h 40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781" h="40482">
                  <a:moveTo>
                    <a:pt x="0" y="0"/>
                  </a:moveTo>
                  <a:lnTo>
                    <a:pt x="154781" y="0"/>
                  </a:lnTo>
                  <a:lnTo>
                    <a:pt x="90488" y="404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</p:spPr>
          <p:txBody>
            <a:bodyPr wrap="square" rtlCol="0" anchor="ctr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/>
            </a:p>
          </p:txBody>
        </p:sp>
        <p:sp>
          <p:nvSpPr>
            <p:cNvPr id="728" name="正方形/長方形 727"/>
            <p:cNvSpPr/>
            <p:nvPr/>
          </p:nvSpPr>
          <p:spPr>
            <a:xfrm>
              <a:off x="5373402" y="2202776"/>
              <a:ext cx="649338" cy="38863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txBody>
            <a:bodyPr wrap="square" rtlCol="0" anchor="ctr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/>
            </a:p>
          </p:txBody>
        </p:sp>
        <p:sp>
          <p:nvSpPr>
            <p:cNvPr id="729" name="正方形/長方形 728"/>
            <p:cNvSpPr/>
            <p:nvPr/>
          </p:nvSpPr>
          <p:spPr>
            <a:xfrm>
              <a:off x="1433644" y="2152043"/>
              <a:ext cx="4589096" cy="49355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 anchor="ctr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/>
            </a:p>
          </p:txBody>
        </p:sp>
        <p:sp>
          <p:nvSpPr>
            <p:cNvPr id="730" name="テキスト ボックス 7"/>
            <p:cNvSpPr txBox="1"/>
            <p:nvPr/>
          </p:nvSpPr>
          <p:spPr>
            <a:xfrm>
              <a:off x="9544" y="364780"/>
              <a:ext cx="870572" cy="63128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ja-JP" altLang="en-US" sz="500" dirty="0"/>
                <a:t>建築士法施行規則</a:t>
              </a:r>
              <a:endParaRPr kumimoji="1" lang="en-US" altLang="ja-JP" sz="500" dirty="0"/>
            </a:p>
            <a:p>
              <a:r>
                <a:rPr lang="en-US" altLang="ja-JP" sz="1100" dirty="0"/>
                <a:t>17</a:t>
              </a:r>
              <a:r>
                <a:rPr lang="ja-JP" altLang="en-US" sz="1100" dirty="0"/>
                <a:t>条の</a:t>
              </a:r>
              <a:r>
                <a:rPr lang="en-US" altLang="ja-JP" sz="1100" dirty="0"/>
                <a:t>36</a:t>
              </a:r>
            </a:p>
            <a:p>
              <a:r>
                <a:rPr kumimoji="1" lang="ja-JP" altLang="en-US" sz="800" dirty="0"/>
                <a:t>［原則］</a:t>
              </a:r>
              <a:endParaRPr kumimoji="1" lang="en-US" altLang="ja-JP" sz="800" dirty="0"/>
            </a:p>
            <a:p>
              <a:r>
                <a:rPr lang="ja-JP" altLang="en-US" sz="800" dirty="0"/>
                <a:t>受講経験あり</a:t>
              </a:r>
              <a:endParaRPr kumimoji="1" lang="ja-JP" altLang="en-US" sz="800" dirty="0"/>
            </a:p>
          </p:txBody>
        </p:sp>
        <p:sp>
          <p:nvSpPr>
            <p:cNvPr id="731" name="テキスト ボックス 10"/>
            <p:cNvSpPr txBox="1"/>
            <p:nvPr/>
          </p:nvSpPr>
          <p:spPr>
            <a:xfrm>
              <a:off x="0" y="1789450"/>
              <a:ext cx="1338208" cy="82201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ja-JP" altLang="en-US" sz="500" dirty="0"/>
                <a:t>建築士法施行規則</a:t>
              </a:r>
              <a:endParaRPr kumimoji="1" lang="en-US" altLang="ja-JP" sz="500" dirty="0"/>
            </a:p>
            <a:p>
              <a:r>
                <a:rPr lang="en-US" altLang="ja-JP" sz="1100" dirty="0"/>
                <a:t>17</a:t>
              </a:r>
              <a:r>
                <a:rPr lang="ja-JP" altLang="en-US" sz="1100" dirty="0"/>
                <a:t>条の</a:t>
              </a:r>
              <a:r>
                <a:rPr lang="en-US" altLang="ja-JP" sz="1100" dirty="0"/>
                <a:t>37 </a:t>
              </a:r>
              <a:r>
                <a:rPr lang="ja-JP" altLang="en-US" sz="1100" dirty="0"/>
                <a:t>ハ</a:t>
              </a:r>
              <a:endParaRPr lang="en-US" altLang="ja-JP" sz="1100" dirty="0"/>
            </a:p>
            <a:p>
              <a:r>
                <a:rPr kumimoji="1" lang="ja-JP" altLang="en-US" sz="800" dirty="0"/>
                <a:t>［例外］</a:t>
              </a:r>
              <a:endParaRPr kumimoji="1" lang="en-US" altLang="ja-JP" sz="800" dirty="0"/>
            </a:p>
            <a:p>
              <a:r>
                <a:rPr lang="ja-JP" altLang="en-US" sz="800" dirty="0"/>
                <a:t>受講経験有り、前回受講から３年経過後に再所属</a:t>
              </a:r>
              <a:endParaRPr kumimoji="1" lang="ja-JP" altLang="en-US" sz="800" dirty="0"/>
            </a:p>
          </p:txBody>
        </p:sp>
        <p:sp>
          <p:nvSpPr>
            <p:cNvPr id="732" name="テキスト ボックス 52"/>
            <p:cNvSpPr txBox="1"/>
            <p:nvPr/>
          </p:nvSpPr>
          <p:spPr>
            <a:xfrm>
              <a:off x="1971290" y="602493"/>
              <a:ext cx="339215" cy="892611"/>
            </a:xfrm>
            <a:prstGeom prst="rect">
              <a:avLst/>
            </a:prstGeom>
            <a:noFill/>
          </p:spPr>
          <p:txBody>
            <a:bodyPr vert="eaVert" wrap="square" rtlCol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ja-JP" altLang="en-US" sz="1000"/>
                <a:t>●</a:t>
              </a:r>
              <a:r>
                <a:rPr kumimoji="1" lang="ja-JP" altLang="en-US" sz="800"/>
                <a:t>　前回受講</a:t>
              </a:r>
            </a:p>
          </p:txBody>
        </p:sp>
        <p:cxnSp>
          <p:nvCxnSpPr>
            <p:cNvPr id="733" name="直線コネクタ 732"/>
            <p:cNvCxnSpPr/>
            <p:nvPr/>
          </p:nvCxnSpPr>
          <p:spPr>
            <a:xfrm>
              <a:off x="2635498" y="895335"/>
              <a:ext cx="0" cy="155451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4" name="テキスト ボックス 68"/>
            <p:cNvSpPr txBox="1"/>
            <p:nvPr/>
          </p:nvSpPr>
          <p:spPr>
            <a:xfrm>
              <a:off x="2992497" y="1029706"/>
              <a:ext cx="2058170" cy="492738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ja-JP" altLang="en-US" sz="900" i="1" u="sng" dirty="0"/>
                <a:t>前回受講の翌年度開始日から３年</a:t>
              </a:r>
            </a:p>
          </p:txBody>
        </p:sp>
        <p:cxnSp>
          <p:nvCxnSpPr>
            <p:cNvPr id="735" name="直線矢印コネクタ 734"/>
            <p:cNvCxnSpPr/>
            <p:nvPr/>
          </p:nvCxnSpPr>
          <p:spPr>
            <a:xfrm flipV="1">
              <a:off x="2657705" y="1044254"/>
              <a:ext cx="2373877" cy="5933"/>
            </a:xfrm>
            <a:prstGeom prst="straightConnector1">
              <a:avLst/>
            </a:prstGeom>
            <a:ln w="12700"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6" name="テキスト ボックス 118"/>
            <p:cNvSpPr txBox="1"/>
            <p:nvPr/>
          </p:nvSpPr>
          <p:spPr>
            <a:xfrm>
              <a:off x="4969104" y="550235"/>
              <a:ext cx="431728" cy="905889"/>
            </a:xfrm>
            <a:prstGeom prst="rect">
              <a:avLst/>
            </a:prstGeom>
            <a:noFill/>
          </p:spPr>
          <p:txBody>
            <a:bodyPr vert="eaVert" wrap="square" rtlCol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ja-JP" altLang="en-US" sz="1600" dirty="0">
                  <a:solidFill>
                    <a:srgbClr val="FF0000"/>
                  </a:solidFill>
                </a:rPr>
                <a:t>●</a:t>
              </a:r>
              <a:r>
                <a:rPr kumimoji="1" lang="ja-JP" altLang="en-US" sz="1600" dirty="0"/>
                <a:t>　</a:t>
              </a:r>
              <a:r>
                <a:rPr lang="ja-JP" altLang="en-US" sz="800" dirty="0"/>
                <a:t>期限</a:t>
              </a:r>
              <a:endParaRPr kumimoji="1" lang="en-US" altLang="ja-JP" sz="1600" dirty="0"/>
            </a:p>
          </p:txBody>
        </p:sp>
        <p:sp>
          <p:nvSpPr>
            <p:cNvPr id="737" name="テキスト ボックス 125"/>
            <p:cNvSpPr txBox="1"/>
            <p:nvPr/>
          </p:nvSpPr>
          <p:spPr>
            <a:xfrm>
              <a:off x="5382946" y="2045806"/>
              <a:ext cx="431728" cy="868324"/>
            </a:xfrm>
            <a:prstGeom prst="rect">
              <a:avLst/>
            </a:prstGeom>
            <a:noFill/>
          </p:spPr>
          <p:txBody>
            <a:bodyPr vert="eaVert" wrap="square" rtlCol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ja-JP" altLang="en-US" sz="1600">
                  <a:solidFill>
                    <a:srgbClr val="FF0000"/>
                  </a:solidFill>
                </a:rPr>
                <a:t>●</a:t>
              </a:r>
              <a:r>
                <a:rPr lang="ja-JP" altLang="en-US" sz="1600"/>
                <a:t> </a:t>
              </a:r>
              <a:r>
                <a:rPr lang="ja-JP" altLang="en-US" sz="800"/>
                <a:t>期限</a:t>
              </a:r>
              <a:endParaRPr kumimoji="1" lang="en-US" altLang="ja-JP" sz="1600"/>
            </a:p>
          </p:txBody>
        </p:sp>
        <p:sp>
          <p:nvSpPr>
            <p:cNvPr id="738" name="テキスト ボックス 128"/>
            <p:cNvSpPr txBox="1"/>
            <p:nvPr/>
          </p:nvSpPr>
          <p:spPr>
            <a:xfrm>
              <a:off x="5600295" y="2346468"/>
              <a:ext cx="805565" cy="362013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200" b="1" i="1" u="sng"/>
                <a:t>遅滞なく受講</a:t>
              </a:r>
            </a:p>
          </p:txBody>
        </p:sp>
        <p:sp>
          <p:nvSpPr>
            <p:cNvPr id="739" name="テキスト ボックス 25"/>
            <p:cNvSpPr txBox="1"/>
            <p:nvPr/>
          </p:nvSpPr>
          <p:spPr>
            <a:xfrm>
              <a:off x="1834476" y="306974"/>
              <a:ext cx="705914" cy="24160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800"/>
                <a:t>受講年度</a:t>
              </a:r>
            </a:p>
          </p:txBody>
        </p:sp>
        <p:sp>
          <p:nvSpPr>
            <p:cNvPr id="740" name="テキスト ボックス 28"/>
            <p:cNvSpPr txBox="1"/>
            <p:nvPr/>
          </p:nvSpPr>
          <p:spPr>
            <a:xfrm>
              <a:off x="4325355" y="150952"/>
              <a:ext cx="1908720" cy="377978"/>
            </a:xfrm>
            <a:prstGeom prst="rect">
              <a:avLst/>
            </a:prstGeom>
            <a:solidFill>
              <a:schemeClr val="lt1"/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kumimoji="1" lang="ja-JP" altLang="en-US" sz="800"/>
                <a:t>前回受講から</a:t>
              </a:r>
              <a:endParaRPr kumimoji="1" lang="en-US" altLang="ja-JP" sz="800"/>
            </a:p>
            <a:p>
              <a:pPr algn="l"/>
              <a:r>
                <a:rPr kumimoji="1" lang="ja-JP" altLang="en-US" sz="800"/>
                <a:t>３年後の年度末が</a:t>
              </a:r>
              <a:r>
                <a:rPr kumimoji="1" lang="ja-JP" altLang="en-US" sz="800" u="sng"/>
                <a:t>受講期限</a:t>
              </a:r>
            </a:p>
          </p:txBody>
        </p:sp>
        <p:sp>
          <p:nvSpPr>
            <p:cNvPr id="761" name="テキスト ボックス 85"/>
            <p:cNvSpPr txBox="1"/>
            <p:nvPr/>
          </p:nvSpPr>
          <p:spPr>
            <a:xfrm>
              <a:off x="1231280" y="2256263"/>
              <a:ext cx="432895" cy="3820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000">
                  <a:solidFill>
                    <a:schemeClr val="bg1"/>
                  </a:solidFill>
                </a:rPr>
                <a:t>●</a:t>
              </a:r>
            </a:p>
          </p:txBody>
        </p:sp>
        <p:sp>
          <p:nvSpPr>
            <p:cNvPr id="742" name="テキスト ボックス 100"/>
            <p:cNvSpPr txBox="1"/>
            <p:nvPr/>
          </p:nvSpPr>
          <p:spPr>
            <a:xfrm>
              <a:off x="1281773" y="2060359"/>
              <a:ext cx="649338" cy="340011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000">
                  <a:solidFill>
                    <a:schemeClr val="bg1"/>
                  </a:solidFill>
                </a:rPr>
                <a:t>●</a:t>
              </a:r>
            </a:p>
          </p:txBody>
        </p:sp>
        <p:sp>
          <p:nvSpPr>
            <p:cNvPr id="743" name="テキスト ボックス 101"/>
            <p:cNvSpPr txBox="1"/>
            <p:nvPr/>
          </p:nvSpPr>
          <p:spPr>
            <a:xfrm>
              <a:off x="1432086" y="2074798"/>
              <a:ext cx="339215" cy="716283"/>
            </a:xfrm>
            <a:prstGeom prst="rect">
              <a:avLst/>
            </a:prstGeom>
            <a:noFill/>
          </p:spPr>
          <p:txBody>
            <a:bodyPr vert="eaVert" wrap="square" rtlCol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1000" dirty="0"/>
                <a:t>○</a:t>
              </a:r>
              <a:r>
                <a:rPr kumimoji="1" lang="ja-JP" altLang="en-US" sz="800" dirty="0"/>
                <a:t>　所属</a:t>
              </a:r>
            </a:p>
          </p:txBody>
        </p:sp>
        <p:sp>
          <p:nvSpPr>
            <p:cNvPr id="744" name="テキスト ボックス 103"/>
            <p:cNvSpPr txBox="1"/>
            <p:nvPr/>
          </p:nvSpPr>
          <p:spPr>
            <a:xfrm>
              <a:off x="5030153" y="2073151"/>
              <a:ext cx="649338" cy="26512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000">
                  <a:solidFill>
                    <a:schemeClr val="bg1"/>
                  </a:solidFill>
                </a:rPr>
                <a:t>●</a:t>
              </a:r>
            </a:p>
          </p:txBody>
        </p:sp>
        <p:sp>
          <p:nvSpPr>
            <p:cNvPr id="745" name="テキスト ボックス 104"/>
            <p:cNvSpPr txBox="1"/>
            <p:nvPr/>
          </p:nvSpPr>
          <p:spPr>
            <a:xfrm>
              <a:off x="5175984" y="2090359"/>
              <a:ext cx="340749" cy="983731"/>
            </a:xfrm>
            <a:prstGeom prst="rect">
              <a:avLst/>
            </a:prstGeom>
            <a:noFill/>
          </p:spPr>
          <p:txBody>
            <a:bodyPr vert="eaVert" wrap="square" rtlCol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1000"/>
                <a:t>○</a:t>
              </a:r>
              <a:r>
                <a:rPr kumimoji="1" lang="ja-JP" altLang="en-US" sz="800"/>
                <a:t>　再所属</a:t>
              </a:r>
            </a:p>
          </p:txBody>
        </p:sp>
        <p:sp>
          <p:nvSpPr>
            <p:cNvPr id="746" name="テキスト ボックス 143"/>
            <p:cNvSpPr txBox="1"/>
            <p:nvPr/>
          </p:nvSpPr>
          <p:spPr>
            <a:xfrm>
              <a:off x="2410913" y="2058952"/>
              <a:ext cx="462567" cy="732895"/>
            </a:xfrm>
            <a:prstGeom prst="rect">
              <a:avLst/>
            </a:prstGeom>
            <a:noFill/>
          </p:spPr>
          <p:txBody>
            <a:bodyPr vert="eaVert" wrap="square" rtlCol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1200" b="1" dirty="0"/>
                <a:t>×</a:t>
              </a:r>
              <a:r>
                <a:rPr lang="ja-JP" altLang="en-US" sz="800" dirty="0"/>
                <a:t>　離脱</a:t>
              </a:r>
              <a:endParaRPr kumimoji="1" lang="ja-JP" altLang="en-US" sz="800" dirty="0"/>
            </a:p>
          </p:txBody>
        </p:sp>
        <p:sp>
          <p:nvSpPr>
            <p:cNvPr id="747" name="円/楕円 746"/>
            <p:cNvSpPr/>
            <p:nvPr/>
          </p:nvSpPr>
          <p:spPr>
            <a:xfrm>
              <a:off x="55406" y="550393"/>
              <a:ext cx="191245" cy="621880"/>
            </a:xfrm>
            <a:prstGeom prst="ellipse">
              <a:avLst/>
            </a:prstGeom>
          </p:spPr>
          <p:txBody>
            <a:bodyPr wrap="square" rtlCol="0" anchor="ctr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/>
            </a:p>
          </p:txBody>
        </p:sp>
        <p:sp>
          <p:nvSpPr>
            <p:cNvPr id="748" name="テキスト ボックス 116"/>
            <p:cNvSpPr txBox="1"/>
            <p:nvPr/>
          </p:nvSpPr>
          <p:spPr>
            <a:xfrm>
              <a:off x="11646" y="0"/>
              <a:ext cx="1746481" cy="267346"/>
            </a:xfrm>
            <a:prstGeom prst="rect">
              <a:avLst/>
            </a:prstGeom>
            <a:solidFill>
              <a:schemeClr val="lt1"/>
            </a:solidFill>
            <a:ln w="25400" cmpd="dbl"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050" dirty="0"/>
                <a:t>受講経験がある方の場合</a:t>
              </a:r>
            </a:p>
          </p:txBody>
        </p:sp>
        <p:cxnSp>
          <p:nvCxnSpPr>
            <p:cNvPr id="749" name="直線コネクタ 748"/>
            <p:cNvCxnSpPr/>
            <p:nvPr/>
          </p:nvCxnSpPr>
          <p:spPr>
            <a:xfrm>
              <a:off x="2769748" y="2386584"/>
              <a:ext cx="0" cy="155451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0" name="テキスト ボックス 68"/>
            <p:cNvSpPr txBox="1"/>
            <p:nvPr/>
          </p:nvSpPr>
          <p:spPr>
            <a:xfrm>
              <a:off x="2993173" y="2491959"/>
              <a:ext cx="2194261" cy="36251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ja-JP" altLang="en-US" sz="900" i="1" u="sng" dirty="0"/>
                <a:t>前回受講の翌年度開始日から３年</a:t>
              </a:r>
            </a:p>
          </p:txBody>
        </p:sp>
        <p:cxnSp>
          <p:nvCxnSpPr>
            <p:cNvPr id="751" name="直線矢印コネクタ 750"/>
            <p:cNvCxnSpPr/>
            <p:nvPr/>
          </p:nvCxnSpPr>
          <p:spPr>
            <a:xfrm>
              <a:off x="2779292" y="2530704"/>
              <a:ext cx="2309551" cy="4222"/>
            </a:xfrm>
            <a:prstGeom prst="straightConnector1">
              <a:avLst/>
            </a:prstGeom>
            <a:ln w="12700"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2" name="テキスト ボックス 28"/>
            <p:cNvSpPr txBox="1"/>
            <p:nvPr/>
          </p:nvSpPr>
          <p:spPr>
            <a:xfrm>
              <a:off x="5031581" y="1444758"/>
              <a:ext cx="1555607" cy="532217"/>
            </a:xfrm>
            <a:prstGeom prst="rect">
              <a:avLst/>
            </a:prstGeom>
            <a:solidFill>
              <a:schemeClr val="lt1"/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ja-JP" altLang="en-US" sz="800" dirty="0"/>
                <a:t>前回受講から</a:t>
              </a:r>
              <a:r>
                <a:rPr kumimoji="1" lang="en-US" altLang="ja-JP" sz="800" dirty="0"/>
                <a:t>3</a:t>
              </a:r>
              <a:r>
                <a:rPr kumimoji="1" lang="ja-JP" altLang="en-US" sz="800" dirty="0"/>
                <a:t>年以上</a:t>
              </a:r>
              <a:endParaRPr kumimoji="1" lang="en-US" altLang="ja-JP" sz="800" dirty="0"/>
            </a:p>
            <a:p>
              <a:r>
                <a:rPr kumimoji="1" lang="ja-JP" altLang="en-US" sz="800" dirty="0"/>
                <a:t>経過してから</a:t>
              </a:r>
              <a:endParaRPr kumimoji="1" lang="en-US" altLang="ja-JP" sz="800" dirty="0"/>
            </a:p>
            <a:p>
              <a:r>
                <a:rPr kumimoji="1" lang="ja-JP" altLang="en-US" sz="800" dirty="0"/>
                <a:t>建築士事務所に再所属</a:t>
              </a:r>
            </a:p>
          </p:txBody>
        </p:sp>
        <p:sp>
          <p:nvSpPr>
            <p:cNvPr id="753" name="テキスト ボックス 70"/>
            <p:cNvSpPr txBox="1"/>
            <p:nvPr/>
          </p:nvSpPr>
          <p:spPr>
            <a:xfrm>
              <a:off x="1961746" y="2074525"/>
              <a:ext cx="339215" cy="881357"/>
            </a:xfrm>
            <a:prstGeom prst="rect">
              <a:avLst/>
            </a:prstGeom>
            <a:noFill/>
          </p:spPr>
          <p:txBody>
            <a:bodyPr vert="eaVert" wrap="square" rtlCol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ja-JP" altLang="en-US" sz="1000"/>
                <a:t>●</a:t>
              </a:r>
              <a:r>
                <a:rPr kumimoji="1" lang="ja-JP" altLang="en-US" sz="800"/>
                <a:t>　前回受講</a:t>
              </a:r>
            </a:p>
          </p:txBody>
        </p:sp>
        <p:sp>
          <p:nvSpPr>
            <p:cNvPr id="754" name="角丸四角形 753"/>
            <p:cNvSpPr/>
            <p:nvPr/>
          </p:nvSpPr>
          <p:spPr>
            <a:xfrm>
              <a:off x="2712486" y="616231"/>
              <a:ext cx="696683" cy="280262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100">
                  <a:solidFill>
                    <a:schemeClr val="tx1"/>
                  </a:solidFill>
                </a:rPr>
                <a:t>１年後</a:t>
              </a:r>
            </a:p>
          </p:txBody>
        </p:sp>
        <p:sp>
          <p:nvSpPr>
            <p:cNvPr id="755" name="角丸四角形 754"/>
            <p:cNvSpPr/>
            <p:nvPr/>
          </p:nvSpPr>
          <p:spPr>
            <a:xfrm>
              <a:off x="3542780" y="616231"/>
              <a:ext cx="696683" cy="280262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100">
                  <a:solidFill>
                    <a:schemeClr val="tx1"/>
                  </a:solidFill>
                </a:rPr>
                <a:t>２年後</a:t>
              </a:r>
            </a:p>
          </p:txBody>
        </p:sp>
        <p:sp>
          <p:nvSpPr>
            <p:cNvPr id="756" name="角丸四角形 755"/>
            <p:cNvSpPr/>
            <p:nvPr/>
          </p:nvSpPr>
          <p:spPr>
            <a:xfrm>
              <a:off x="4344442" y="616231"/>
              <a:ext cx="696683" cy="280262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100">
                  <a:solidFill>
                    <a:schemeClr val="tx1"/>
                  </a:solidFill>
                </a:rPr>
                <a:t>３年後</a:t>
              </a:r>
            </a:p>
          </p:txBody>
        </p:sp>
        <p:sp>
          <p:nvSpPr>
            <p:cNvPr id="757" name="角丸四角形 756"/>
            <p:cNvSpPr/>
            <p:nvPr/>
          </p:nvSpPr>
          <p:spPr>
            <a:xfrm>
              <a:off x="2750661" y="2042861"/>
              <a:ext cx="696683" cy="280262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100">
                  <a:solidFill>
                    <a:schemeClr val="tx1"/>
                  </a:solidFill>
                </a:rPr>
                <a:t>１年後</a:t>
              </a:r>
            </a:p>
          </p:txBody>
        </p:sp>
        <p:sp>
          <p:nvSpPr>
            <p:cNvPr id="758" name="角丸四角形 757"/>
            <p:cNvSpPr/>
            <p:nvPr/>
          </p:nvSpPr>
          <p:spPr>
            <a:xfrm>
              <a:off x="3580954" y="2042861"/>
              <a:ext cx="696683" cy="280262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100">
                  <a:solidFill>
                    <a:schemeClr val="tx1"/>
                  </a:solidFill>
                </a:rPr>
                <a:t>２年後</a:t>
              </a:r>
            </a:p>
          </p:txBody>
        </p:sp>
        <p:sp>
          <p:nvSpPr>
            <p:cNvPr id="759" name="角丸四角形 758"/>
            <p:cNvSpPr/>
            <p:nvPr/>
          </p:nvSpPr>
          <p:spPr>
            <a:xfrm>
              <a:off x="4382616" y="2042863"/>
              <a:ext cx="696683" cy="280262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100">
                  <a:solidFill>
                    <a:schemeClr val="tx1"/>
                  </a:solidFill>
                </a:rPr>
                <a:t>３年後</a:t>
              </a:r>
            </a:p>
          </p:txBody>
        </p:sp>
        <p:sp>
          <p:nvSpPr>
            <p:cNvPr id="760" name="テキスト ボックス 25"/>
            <p:cNvSpPr txBox="1"/>
            <p:nvPr/>
          </p:nvSpPr>
          <p:spPr>
            <a:xfrm>
              <a:off x="1844019" y="1820584"/>
              <a:ext cx="705914" cy="24160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800"/>
                <a:t>受講年度</a:t>
              </a:r>
            </a:p>
          </p:txBody>
        </p:sp>
      </p:grpSp>
      <p:sp>
        <p:nvSpPr>
          <p:cNvPr id="114" name="テキスト ボックス 91"/>
          <p:cNvSpPr txBox="1"/>
          <p:nvPr/>
        </p:nvSpPr>
        <p:spPr>
          <a:xfrm>
            <a:off x="1261461" y="2032226"/>
            <a:ext cx="432887" cy="257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000" dirty="0">
                <a:solidFill>
                  <a:schemeClr val="bg1"/>
                </a:solidFill>
              </a:rPr>
              <a:t>●</a:t>
            </a:r>
          </a:p>
        </p:txBody>
      </p:sp>
      <p:sp>
        <p:nvSpPr>
          <p:cNvPr id="115" name="テキスト ボックス 92"/>
          <p:cNvSpPr txBox="1"/>
          <p:nvPr/>
        </p:nvSpPr>
        <p:spPr>
          <a:xfrm>
            <a:off x="1309165" y="2046851"/>
            <a:ext cx="336644" cy="644403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00" dirty="0"/>
              <a:t>◎</a:t>
            </a:r>
            <a:r>
              <a:rPr lang="ja-JP" altLang="en-US" sz="800" dirty="0"/>
              <a:t>　合格</a:t>
            </a:r>
            <a:endParaRPr kumimoji="1" lang="ja-JP" altLang="en-US" sz="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>
          <a:defRPr dirty="0"/>
        </a:defPPr>
      </a:lstStyle>
    </a:spDef>
    <a:txDef>
      <a:spPr>
        <a:noFill/>
      </a:spPr>
      <a:bodyPr vert="eaVert" wrap="square" rtlCol="0">
        <a:spAutoFit/>
      </a:bodyPr>
      <a:lstStyle>
        <a:defPPr>
          <a:defRPr kumimoji="1" sz="16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5891</TotalTime>
  <Words>959</Words>
  <Application>Microsoft Office PowerPoint</Application>
  <PresentationFormat>画面に合わせる (4:3)</PresentationFormat>
  <Paragraphs>138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HGSｺﾞｼｯｸM</vt:lpstr>
      <vt:lpstr>ＭＳ Ｐゴシック</vt:lpstr>
      <vt:lpstr>ＭＳ ゴシック</vt:lpstr>
      <vt:lpstr>ＭＳ 明朝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Company>国土交通省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行政情報化推進課</dc:creator>
  <cp:lastModifiedBy>鈴木 亜実</cp:lastModifiedBy>
  <cp:revision>515</cp:revision>
  <cp:lastPrinted>2022-04-07T01:31:27Z</cp:lastPrinted>
  <dcterms:created xsi:type="dcterms:W3CDTF">2012-11-15T06:51:03Z</dcterms:created>
  <dcterms:modified xsi:type="dcterms:W3CDTF">2024-05-21T23:51:37Z</dcterms:modified>
</cp:coreProperties>
</file>