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133C8"/>
    <a:srgbClr val="4087C8"/>
    <a:srgbClr val="FF0000"/>
    <a:srgbClr val="FFCCFF"/>
    <a:srgbClr val="FFFF99"/>
    <a:srgbClr val="9BDFF7"/>
    <a:srgbClr val="8BD9F5"/>
    <a:srgbClr val="68CE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804" autoAdjust="0"/>
  </p:normalViewPr>
  <p:slideViewPr>
    <p:cSldViewPr>
      <p:cViewPr varScale="1">
        <p:scale>
          <a:sx n="63" d="100"/>
          <a:sy n="63" d="100"/>
        </p:scale>
        <p:origin x="140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presProps.xml" Type="http://schemas.openxmlformats.org/officeDocument/2006/relationships/presProps"/><Relationship Id="rId4" Target="viewProps.xml" Type="http://schemas.openxmlformats.org/officeDocument/2006/relationships/viewProps"/><Relationship Id="rId5" Target="theme/theme1.xml" Type="http://schemas.openxmlformats.org/officeDocument/2006/relationships/theme"/><Relationship Id="rId6"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7" name="Text Box 12"/>
          <p:cNvSpPr txBox="1">
            <a:spLocks noChangeArrowheads="1"/>
          </p:cNvSpPr>
          <p:nvPr userDrawn="1"/>
        </p:nvSpPr>
        <p:spPr bwMode="auto">
          <a:xfrm>
            <a:off x="0" y="6524625"/>
            <a:ext cx="3636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
        <p:nvSpPr>
          <p:cNvPr id="9" name="Rectangle 4"/>
          <p:cNvSpPr>
            <a:spLocks noGrp="1" noChangeArrowheads="1"/>
          </p:cNvSpPr>
          <p:nvPr>
            <p:ph type="dt" sz="half" idx="10"/>
          </p:nvPr>
        </p:nvSpPr>
        <p:spPr/>
        <p:txBody>
          <a:bodyPr/>
          <a:lstStyle>
            <a:lvl1pPr>
              <a:defRPr/>
            </a:lvl1pPr>
          </a:lstStyle>
          <a:p>
            <a:pPr>
              <a:defRPr/>
            </a:pPr>
            <a:endParaRPr lang="en-US" altLang="ja-JP"/>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grpSp>
        <p:nvGrpSpPr>
          <p:cNvPr id="2" name="Group 18"/>
          <p:cNvGrpSpPr>
            <a:grpSpLocks/>
          </p:cNvGrpSpPr>
          <p:nvPr userDrawn="1"/>
        </p:nvGrpSpPr>
        <p:grpSpPr bwMode="auto">
          <a:xfrm>
            <a:off x="0" y="0"/>
            <a:ext cx="9144000" cy="546100"/>
            <a:chOff x="0" y="0"/>
            <a:chExt cx="5760" cy="344"/>
          </a:xfrm>
        </p:grpSpPr>
        <p:pic>
          <p:nvPicPr>
            <p:cNvPr id="1034" name="Picture 9" descr="mlit_top"/>
            <p:cNvPicPr>
              <a:picLocks noChangeAspect="1" noChangeArrowheads="1"/>
            </p:cNvPicPr>
            <p:nvPr userDrawn="1"/>
          </p:nvPicPr>
          <p:blipFill>
            <a:blip r:embed="rId13">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0" y="0"/>
            <a:ext cx="49323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5364088" cy="476250"/>
          </a:xfrm>
        </p:spPr>
        <p:txBody>
          <a:bodyPr/>
          <a:lstStyle/>
          <a:p>
            <a:pPr eaLnBrk="1" hangingPunct="1"/>
            <a:r>
              <a:rPr lang="ja-JP" altLang="en-US" sz="1800" dirty="0">
                <a:solidFill>
                  <a:srgbClr val="4133C8"/>
                </a:solidFill>
              </a:rPr>
              <a:t>　</a:t>
            </a:r>
            <a:r>
              <a:rPr lang="ja-JP" altLang="en-US" sz="1800" dirty="0">
                <a:solidFill>
                  <a:schemeClr val="tx1"/>
                </a:solidFill>
              </a:rPr>
              <a:t>■代表事業者名○○</a:t>
            </a:r>
            <a:r>
              <a:rPr lang="ja-JP" altLang="en-US" sz="1800" dirty="0">
                <a:solidFill>
                  <a:srgbClr val="0000FF"/>
                </a:solidFill>
              </a:rPr>
              <a:t>　　（様式２　１（１）と統一）　　　　</a:t>
            </a:r>
          </a:p>
        </p:txBody>
      </p:sp>
      <p:sp>
        <p:nvSpPr>
          <p:cNvPr id="5" name="テキスト ボックス 4"/>
          <p:cNvSpPr txBox="1"/>
          <p:nvPr/>
        </p:nvSpPr>
        <p:spPr>
          <a:xfrm>
            <a:off x="8172400" y="6061"/>
            <a:ext cx="971600" cy="307777"/>
          </a:xfrm>
          <a:prstGeom prst="rect">
            <a:avLst/>
          </a:prstGeom>
          <a:noFill/>
          <a:ln>
            <a:noFill/>
          </a:ln>
        </p:spPr>
        <p:txBody>
          <a:bodyPr wrap="square" rtlCol="0">
            <a:spAutoFit/>
          </a:bodyPr>
          <a:lstStyle/>
          <a:p>
            <a:pPr algn="r"/>
            <a:r>
              <a:rPr kumimoji="1" lang="ja-JP" altLang="en-US" sz="1400" dirty="0"/>
              <a:t>（様式７）</a:t>
            </a:r>
          </a:p>
        </p:txBody>
      </p:sp>
      <p:sp>
        <p:nvSpPr>
          <p:cNvPr id="23" name="テキスト ボックス 22"/>
          <p:cNvSpPr txBox="1"/>
          <p:nvPr/>
        </p:nvSpPr>
        <p:spPr>
          <a:xfrm>
            <a:off x="19214" y="550185"/>
            <a:ext cx="9124786" cy="246221"/>
          </a:xfrm>
          <a:prstGeom prst="rect">
            <a:avLst/>
          </a:prstGeom>
          <a:noFill/>
          <a:ln>
            <a:noFill/>
          </a:ln>
        </p:spPr>
        <p:txBody>
          <a:bodyPr wrap="square" rtlCol="0">
            <a:spAutoFit/>
          </a:bodyPr>
          <a:lstStyle/>
          <a:p>
            <a:r>
              <a:rPr lang="en-US" altLang="ja-JP" sz="1000" b="1" dirty="0">
                <a:latin typeface="+mn-ea"/>
                <a:ea typeface="+mn-ea"/>
              </a:rPr>
              <a:t>【</a:t>
            </a:r>
            <a:r>
              <a:rPr lang="ja-JP" altLang="en-US" sz="1000" b="1" dirty="0">
                <a:latin typeface="+mn-ea"/>
                <a:ea typeface="+mn-ea"/>
              </a:rPr>
              <a:t>事業名称</a:t>
            </a:r>
            <a:r>
              <a:rPr lang="en-US" altLang="ja-JP" sz="1000" b="1" dirty="0">
                <a:latin typeface="+mn-ea"/>
                <a:ea typeface="+mn-ea"/>
              </a:rPr>
              <a:t>】</a:t>
            </a:r>
            <a:r>
              <a:rPr lang="ja-JP" altLang="en-US" sz="1000" b="1" dirty="0">
                <a:latin typeface="+mn-ea"/>
                <a:ea typeface="+mn-ea"/>
              </a:rPr>
              <a:t>　</a:t>
            </a:r>
            <a:r>
              <a:rPr lang="ja-JP" altLang="en-US" sz="1000" b="1" u="sng" dirty="0">
                <a:latin typeface="+mn-ea"/>
                <a:ea typeface="+mn-ea"/>
              </a:rPr>
              <a:t>○○○○</a:t>
            </a:r>
            <a:r>
              <a:rPr lang="ja-JP" altLang="en-US" sz="1000" b="1" dirty="0">
                <a:solidFill>
                  <a:srgbClr val="0000FF"/>
                </a:solidFill>
                <a:latin typeface="+mn-ea"/>
                <a:ea typeface="+mn-ea"/>
              </a:rPr>
              <a:t>（様式２「２．事業の概要」欄と統一）</a:t>
            </a:r>
            <a:r>
              <a:rPr lang="ja-JP" altLang="en-US" sz="1000" b="1" u="sng" dirty="0">
                <a:latin typeface="+mn-ea"/>
                <a:ea typeface="+mn-ea"/>
              </a:rPr>
              <a:t>　　</a:t>
            </a:r>
            <a:endParaRPr lang="ja-JP" altLang="en-US" sz="1000" b="1" dirty="0">
              <a:solidFill>
                <a:srgbClr val="0000FF"/>
              </a:solidFill>
              <a:latin typeface="+mn-ea"/>
              <a:ea typeface="+mn-ea"/>
            </a:endParaRPr>
          </a:p>
        </p:txBody>
      </p:sp>
      <p:sp>
        <p:nvSpPr>
          <p:cNvPr id="28" name="Rectangle 2"/>
          <p:cNvSpPr txBox="1">
            <a:spLocks noChangeArrowheads="1"/>
          </p:cNvSpPr>
          <p:nvPr/>
        </p:nvSpPr>
        <p:spPr bwMode="auto">
          <a:xfrm>
            <a:off x="6660232" y="-10732"/>
            <a:ext cx="1656184"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200" kern="0" dirty="0">
                <a:solidFill>
                  <a:schemeClr val="tx1"/>
                </a:solidFill>
              </a:rPr>
              <a:t>■（ソフト・ハード事業）</a:t>
            </a:r>
            <a:r>
              <a:rPr lang="ja-JP" altLang="en-US" sz="1200" kern="0" dirty="0">
                <a:solidFill>
                  <a:srgbClr val="0000FF"/>
                </a:solidFill>
              </a:rPr>
              <a:t>　　</a:t>
            </a:r>
          </a:p>
        </p:txBody>
      </p:sp>
      <p:sp>
        <p:nvSpPr>
          <p:cNvPr id="29" name="テキスト ボックス 28"/>
          <p:cNvSpPr txBox="1"/>
          <p:nvPr/>
        </p:nvSpPr>
        <p:spPr>
          <a:xfrm>
            <a:off x="6660232" y="299044"/>
            <a:ext cx="2492587" cy="276999"/>
          </a:xfrm>
          <a:prstGeom prst="rect">
            <a:avLst/>
          </a:prstGeom>
          <a:noFill/>
          <a:ln>
            <a:noFill/>
          </a:ln>
        </p:spPr>
        <p:txBody>
          <a:bodyPr wrap="square" rtlCol="0">
            <a:spAutoFit/>
          </a:bodyPr>
          <a:lstStyle/>
          <a:p>
            <a:r>
              <a:rPr kumimoji="1" lang="en-US" altLang="ja-JP" sz="1200" dirty="0">
                <a:solidFill>
                  <a:srgbClr val="0000FF"/>
                </a:solidFill>
              </a:rPr>
              <a:t>※</a:t>
            </a:r>
            <a:r>
              <a:rPr kumimoji="1" lang="ja-JP" altLang="en-US" sz="1200" dirty="0">
                <a:solidFill>
                  <a:srgbClr val="0000FF"/>
                </a:solidFill>
              </a:rPr>
              <a:t>様式</a:t>
            </a:r>
            <a:r>
              <a:rPr lang="ja-JP" altLang="en-US" sz="1200" dirty="0">
                <a:solidFill>
                  <a:srgbClr val="0000FF"/>
                </a:solidFill>
              </a:rPr>
              <a:t>２「２．事業の概要」欄</a:t>
            </a:r>
            <a:r>
              <a:rPr kumimoji="1" lang="ja-JP" altLang="en-US" sz="1200" dirty="0">
                <a:solidFill>
                  <a:srgbClr val="0000FF"/>
                </a:solidFill>
              </a:rPr>
              <a:t>と統一</a:t>
            </a:r>
            <a:endParaRPr kumimoji="1" lang="en-US" altLang="ja-JP" sz="1200" dirty="0">
              <a:solidFill>
                <a:srgbClr val="0000FF"/>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4205255326"/>
              </p:ext>
            </p:extLst>
          </p:nvPr>
        </p:nvGraphicFramePr>
        <p:xfrm>
          <a:off x="130448" y="818820"/>
          <a:ext cx="8820131" cy="1443599"/>
        </p:xfrm>
        <a:graphic>
          <a:graphicData uri="http://schemas.openxmlformats.org/drawingml/2006/table">
            <a:tbl>
              <a:tblPr firstRow="1" bandRow="1">
                <a:tableStyleId>{5C22544A-7EE6-4342-B048-85BDC9FD1C3A}</a:tableStyleId>
              </a:tblPr>
              <a:tblGrid>
                <a:gridCol w="769141">
                  <a:extLst>
                    <a:ext uri="{9D8B030D-6E8A-4147-A177-3AD203B41FA5}">
                      <a16:colId xmlns:a16="http://schemas.microsoft.com/office/drawing/2014/main" val="4144917312"/>
                    </a:ext>
                  </a:extLst>
                </a:gridCol>
                <a:gridCol w="8050990">
                  <a:extLst>
                    <a:ext uri="{9D8B030D-6E8A-4147-A177-3AD203B41FA5}">
                      <a16:colId xmlns:a16="http://schemas.microsoft.com/office/drawing/2014/main" val="2991735175"/>
                    </a:ext>
                  </a:extLst>
                </a:gridCol>
              </a:tblGrid>
              <a:tr h="1443599">
                <a:tc>
                  <a:txBody>
                    <a:bodyPr/>
                    <a:lstStyle/>
                    <a:p>
                      <a:pPr algn="ctr"/>
                      <a:r>
                        <a:rPr kumimoji="1" lang="ja-JP" altLang="en-US" sz="1000" b="1" strike="noStrike" dirty="0">
                          <a:solidFill>
                            <a:schemeClr val="tx1"/>
                          </a:solidFill>
                          <a:latin typeface="+mn-ea"/>
                          <a:ea typeface="+mn-ea"/>
                        </a:rPr>
                        <a:t>事業概要</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r>
                        <a:rPr lang="en-US" altLang="ja-JP" sz="1000" b="0" dirty="0">
                          <a:solidFill>
                            <a:srgbClr val="0000FF"/>
                          </a:solidFill>
                          <a:latin typeface="+mn-ea"/>
                          <a:ea typeface="+mn-ea"/>
                        </a:rPr>
                        <a:t>※</a:t>
                      </a:r>
                      <a:r>
                        <a:rPr kumimoji="1" lang="ja-JP" altLang="en-US" sz="1000" b="0" dirty="0">
                          <a:solidFill>
                            <a:srgbClr val="0000FF"/>
                          </a:solidFill>
                        </a:rPr>
                        <a:t>様式</a:t>
                      </a:r>
                      <a:r>
                        <a:rPr lang="ja-JP" altLang="en-US" sz="1000" b="0" dirty="0">
                          <a:solidFill>
                            <a:srgbClr val="0000FF"/>
                          </a:solidFill>
                        </a:rPr>
                        <a:t>２「２．事業の概要」</a:t>
                      </a:r>
                      <a:r>
                        <a:rPr lang="ja-JP" altLang="en-US" sz="1000" b="0" dirty="0">
                          <a:solidFill>
                            <a:srgbClr val="0000FF"/>
                          </a:solidFill>
                          <a:latin typeface="+mn-ea"/>
                          <a:ea typeface="+mn-ea"/>
                        </a:rPr>
                        <a:t>欄の内容を、転記してください。</a:t>
                      </a:r>
                      <a:endParaRPr kumimoji="1" lang="ja-JP" altLang="en-US" sz="1000" b="0" dirty="0">
                        <a:solidFill>
                          <a:schemeClr val="tx1"/>
                        </a:solidFill>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0661635"/>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473139859"/>
              </p:ext>
            </p:extLst>
          </p:nvPr>
        </p:nvGraphicFramePr>
        <p:xfrm>
          <a:off x="130449" y="2332530"/>
          <a:ext cx="4028659" cy="2616975"/>
        </p:xfrm>
        <a:graphic>
          <a:graphicData uri="http://schemas.openxmlformats.org/drawingml/2006/table">
            <a:tbl>
              <a:tblPr firstRow="1" bandRow="1">
                <a:tableStyleId>{5C22544A-7EE6-4342-B048-85BDC9FD1C3A}</a:tableStyleId>
              </a:tblPr>
              <a:tblGrid>
                <a:gridCol w="777461">
                  <a:extLst>
                    <a:ext uri="{9D8B030D-6E8A-4147-A177-3AD203B41FA5}">
                      <a16:colId xmlns:a16="http://schemas.microsoft.com/office/drawing/2014/main" val="2776354826"/>
                    </a:ext>
                  </a:extLst>
                </a:gridCol>
                <a:gridCol w="3251198">
                  <a:extLst>
                    <a:ext uri="{9D8B030D-6E8A-4147-A177-3AD203B41FA5}">
                      <a16:colId xmlns:a16="http://schemas.microsoft.com/office/drawing/2014/main" val="240280096"/>
                    </a:ext>
                  </a:extLst>
                </a:gridCol>
              </a:tblGrid>
              <a:tr h="2230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活動地域</a:t>
                      </a:r>
                      <a:endParaRPr kumimoji="1" lang="en-US" altLang="ja-JP" sz="10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marL="0" indent="0" algn="l">
                        <a:buFont typeface="Wingdings" panose="05000000000000000000" pitchFamily="2" charset="2"/>
                        <a:buNone/>
                      </a:pPr>
                      <a:r>
                        <a:rPr kumimoji="1" lang="ja-JP" altLang="en-US" sz="1000" b="0" kern="1200" dirty="0">
                          <a:solidFill>
                            <a:schemeClr val="tx1"/>
                          </a:solidFill>
                          <a:effectLst/>
                          <a:latin typeface="+mn-ea"/>
                          <a:ea typeface="+mn-ea"/>
                          <a:cs typeface="+mn-cs"/>
                        </a:rPr>
                        <a:t>○○</a:t>
                      </a:r>
                      <a:r>
                        <a:rPr kumimoji="1" lang="ja-JP" altLang="ja-JP" sz="1000" b="0" kern="1200" dirty="0">
                          <a:solidFill>
                            <a:schemeClr val="tx1"/>
                          </a:solidFill>
                          <a:effectLst/>
                          <a:latin typeface="+mn-ea"/>
                          <a:ea typeface="+mn-ea"/>
                          <a:cs typeface="+mn-cs"/>
                        </a:rPr>
                        <a:t>県</a:t>
                      </a:r>
                      <a:r>
                        <a:rPr kumimoji="1" lang="ja-JP" altLang="en-US" sz="1000" b="0" kern="1200" dirty="0">
                          <a:solidFill>
                            <a:schemeClr val="tx1"/>
                          </a:solidFill>
                          <a:effectLst/>
                          <a:latin typeface="+mn-ea"/>
                          <a:ea typeface="+mn-ea"/>
                          <a:cs typeface="+mn-cs"/>
                        </a:rPr>
                        <a:t>○○市</a:t>
                      </a:r>
                      <a:r>
                        <a:rPr lang="en-US" altLang="ja-JP" sz="1000" b="0" dirty="0">
                          <a:solidFill>
                            <a:srgbClr val="0000FF"/>
                          </a:solidFill>
                          <a:latin typeface="+mn-ea"/>
                          <a:ea typeface="+mn-ea"/>
                        </a:rPr>
                        <a:t>※</a:t>
                      </a:r>
                      <a:r>
                        <a:rPr lang="ja-JP" altLang="en-US" sz="1000" b="0" dirty="0">
                          <a:solidFill>
                            <a:srgbClr val="0000FF"/>
                          </a:solidFill>
                          <a:latin typeface="+mn-ea"/>
                          <a:ea typeface="+mn-ea"/>
                        </a:rPr>
                        <a:t>様式２（２）「主たる事業実施地域」欄を転記</a:t>
                      </a:r>
                      <a:endParaRPr kumimoji="1" lang="en-US" altLang="ja-JP" sz="1000" b="0"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5619653"/>
                  </a:ext>
                </a:extLst>
              </a:tr>
              <a:tr h="1558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役割分担</a:t>
                      </a:r>
                      <a:endParaRPr kumimoji="1" lang="en-US" altLang="ja-JP" sz="10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ja-JP" sz="1000" dirty="0">
                          <a:solidFill>
                            <a:srgbClr val="0000FF"/>
                          </a:solidFill>
                          <a:latin typeface="+mn-ea"/>
                          <a:ea typeface="+mn-ea"/>
                        </a:rPr>
                        <a:t>※</a:t>
                      </a:r>
                      <a:r>
                        <a:rPr lang="ja-JP" altLang="en-US" sz="1000" dirty="0">
                          <a:solidFill>
                            <a:srgbClr val="0000FF"/>
                          </a:solidFill>
                          <a:latin typeface="+mn-ea"/>
                          <a:ea typeface="+mn-ea"/>
                        </a:rPr>
                        <a:t>様式４を参考に、連携する各主体の役割と関係性を示してください。</a:t>
                      </a:r>
                      <a:endParaRPr lang="en-US" altLang="ja-JP" sz="1000" dirty="0">
                        <a:solidFill>
                          <a:srgbClr val="0000FF"/>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dirty="0">
                          <a:solidFill>
                            <a:srgbClr val="0000FF"/>
                          </a:solidFill>
                          <a:latin typeface="+mn-ea"/>
                          <a:ea typeface="+mn-ea"/>
                        </a:rPr>
                        <a:t>※</a:t>
                      </a:r>
                      <a:r>
                        <a:rPr kumimoji="1" lang="ja-JP" altLang="en-US" sz="1000" b="0" dirty="0">
                          <a:solidFill>
                            <a:srgbClr val="0000FF"/>
                          </a:solidFill>
                          <a:latin typeface="+mn-ea"/>
                          <a:ea typeface="+mn-ea"/>
                        </a:rPr>
                        <a:t>図式化する等、わかりやすくなるように工夫してください。</a:t>
                      </a:r>
                      <a:endParaRPr kumimoji="1" lang="ja-JP" altLang="en-US" sz="1000" b="0" dirty="0">
                        <a:solidFill>
                          <a:schemeClr val="tx1"/>
                        </a:solidFill>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7497281"/>
                  </a:ext>
                </a:extLst>
              </a:tr>
              <a:tr h="8289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採択実績</a:t>
                      </a:r>
                      <a:endParaRPr kumimoji="1" lang="en-US" altLang="ja-JP" sz="10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r>
                        <a:rPr lang="en-US" altLang="ja-JP" sz="1000" dirty="0">
                          <a:solidFill>
                            <a:srgbClr val="0000FF"/>
                          </a:solidFill>
                          <a:latin typeface="+mn-ea"/>
                          <a:ea typeface="+mn-ea"/>
                        </a:rPr>
                        <a:t>※</a:t>
                      </a:r>
                      <a:r>
                        <a:rPr lang="ja-JP" altLang="en-US" sz="1000" dirty="0">
                          <a:solidFill>
                            <a:srgbClr val="0000FF"/>
                          </a:solidFill>
                          <a:latin typeface="+mn-ea"/>
                          <a:ea typeface="+mn-ea"/>
                        </a:rPr>
                        <a:t>これまで、国土交通省が実施した空き家対策に関連する各種モデル事業に関して、採択実績がある場合、全て記載してください。</a:t>
                      </a:r>
                      <a:endParaRPr lang="en-US" altLang="ja-JP" sz="1000" dirty="0">
                        <a:solidFill>
                          <a:srgbClr val="0000FF"/>
                        </a:solidFill>
                        <a:latin typeface="+mn-ea"/>
                        <a:ea typeface="+mn-ea"/>
                      </a:endParaRPr>
                    </a:p>
                    <a:p>
                      <a:r>
                        <a:rPr lang="en-US" altLang="ja-JP" sz="1000" dirty="0">
                          <a:solidFill>
                            <a:srgbClr val="0000FF"/>
                          </a:solidFill>
                          <a:latin typeface="+mn-ea"/>
                          <a:ea typeface="+mn-ea"/>
                        </a:rPr>
                        <a:t>※</a:t>
                      </a:r>
                      <a:r>
                        <a:rPr lang="ja-JP" altLang="en-US" sz="1000" dirty="0">
                          <a:solidFill>
                            <a:srgbClr val="0000FF"/>
                          </a:solidFill>
                          <a:latin typeface="+mn-ea"/>
                          <a:ea typeface="+mn-ea"/>
                        </a:rPr>
                        <a:t>応募者だけでなく、構成員・連携先に実績がある場合も、記載してください。</a:t>
                      </a:r>
                      <a:endParaRPr lang="en-US" altLang="ja-JP" sz="1000" dirty="0">
                        <a:solidFill>
                          <a:srgbClr val="0000FF"/>
                        </a:solidFill>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3413395"/>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232526274"/>
              </p:ext>
            </p:extLst>
          </p:nvPr>
        </p:nvGraphicFramePr>
        <p:xfrm>
          <a:off x="4296739" y="2332527"/>
          <a:ext cx="4653841" cy="2616975"/>
        </p:xfrm>
        <a:graphic>
          <a:graphicData uri="http://schemas.openxmlformats.org/drawingml/2006/table">
            <a:tbl>
              <a:tblPr firstRow="1" bandRow="1">
                <a:tableStyleId>{5C22544A-7EE6-4342-B048-85BDC9FD1C3A}</a:tableStyleId>
              </a:tblPr>
              <a:tblGrid>
                <a:gridCol w="4653841">
                  <a:extLst>
                    <a:ext uri="{9D8B030D-6E8A-4147-A177-3AD203B41FA5}">
                      <a16:colId xmlns:a16="http://schemas.microsoft.com/office/drawing/2014/main" val="331853674"/>
                    </a:ext>
                  </a:extLst>
                </a:gridCol>
              </a:tblGrid>
              <a:tr h="232470">
                <a:tc>
                  <a:txBody>
                    <a:bodyPr/>
                    <a:lstStyle/>
                    <a:p>
                      <a:pPr algn="ctr"/>
                      <a:r>
                        <a:rPr kumimoji="1" lang="ja-JP" altLang="en-US" sz="1000" b="1" dirty="0">
                          <a:solidFill>
                            <a:schemeClr val="tx1"/>
                          </a:solidFill>
                          <a:latin typeface="+mn-ea"/>
                          <a:ea typeface="+mn-ea"/>
                        </a:rPr>
                        <a:t>取組内容</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1789092196"/>
                  </a:ext>
                </a:extLst>
              </a:tr>
              <a:tr h="2384505">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1" lang="en-US" altLang="ja-JP" sz="1000" b="1" dirty="0">
                          <a:latin typeface="+mn-ea"/>
                          <a:ea typeface="+mn-ea"/>
                        </a:rPr>
                        <a:t>【</a:t>
                      </a:r>
                      <a:r>
                        <a:rPr kumimoji="1" lang="ja-JP" altLang="en-US" sz="1000" b="1" dirty="0">
                          <a:latin typeface="+mn-ea"/>
                          <a:ea typeface="+mn-ea"/>
                        </a:rPr>
                        <a:t>令和７年度</a:t>
                      </a:r>
                      <a:r>
                        <a:rPr kumimoji="1" lang="en-US" altLang="ja-JP" sz="1000" b="1" dirty="0">
                          <a:latin typeface="+mn-ea"/>
                          <a:ea typeface="+mn-ea"/>
                        </a:rPr>
                        <a:t>】</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000" b="1" dirty="0">
                          <a:latin typeface="+mn-ea"/>
                          <a:ea typeface="+mn-ea"/>
                        </a:rPr>
                        <a:t>①○○の調査</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000" dirty="0">
                          <a:latin typeface="+mn-ea"/>
                          <a:ea typeface="+mn-ea"/>
                        </a:rPr>
                        <a:t>○○を行う。</a:t>
                      </a:r>
                      <a:endParaRPr kumimoji="1" lang="en-US" altLang="ja-JP" sz="10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ja-JP" sz="1000" dirty="0">
                          <a:solidFill>
                            <a:srgbClr val="0000FF"/>
                          </a:solidFill>
                        </a:rPr>
                        <a:t>※</a:t>
                      </a:r>
                      <a:r>
                        <a:rPr lang="ja-JP" altLang="en-US" sz="1000" dirty="0">
                          <a:solidFill>
                            <a:srgbClr val="0000FF"/>
                          </a:solidFill>
                        </a:rPr>
                        <a:t>様式３「取組内容」欄を参考に、取組内容を端的に記載してください</a:t>
                      </a:r>
                      <a:r>
                        <a:rPr kumimoji="1" lang="ja-JP" altLang="en-US" sz="1000" b="0" dirty="0">
                          <a:solidFill>
                            <a:srgbClr val="0000FF"/>
                          </a:solidFill>
                          <a:latin typeface="+mn-ea"/>
                          <a:ea typeface="+mn-ea"/>
                        </a:rPr>
                        <a:t>。</a:t>
                      </a:r>
                      <a:endParaRPr kumimoji="1" lang="en-US" altLang="ja-JP" sz="1000" b="0" dirty="0">
                        <a:solidFill>
                          <a:srgbClr val="0000FF"/>
                        </a:solidFill>
                        <a:latin typeface="+mn-ea"/>
                        <a:ea typeface="+mn-ea"/>
                      </a:endParaRPr>
                    </a:p>
                    <a:p>
                      <a:r>
                        <a:rPr lang="en-US" altLang="ja-JP" sz="1000" dirty="0">
                          <a:solidFill>
                            <a:srgbClr val="0000FF"/>
                          </a:solidFill>
                        </a:rPr>
                        <a:t>※</a:t>
                      </a:r>
                      <a:r>
                        <a:rPr lang="ja-JP" altLang="en-US" sz="1000" dirty="0">
                          <a:solidFill>
                            <a:srgbClr val="0000FF"/>
                          </a:solidFill>
                        </a:rPr>
                        <a:t>単に取り組む内容を箇条書きにするだけではなく、どのような取組を行うのかが読み取れるように工夫してください。</a:t>
                      </a:r>
                      <a:endParaRPr lang="en-US" altLang="ja-JP" sz="1000" dirty="0">
                        <a:solidFill>
                          <a:srgbClr val="0000FF"/>
                        </a:solidFill>
                      </a:endParaRPr>
                    </a:p>
                    <a:p>
                      <a:r>
                        <a:rPr lang="en-US" altLang="ja-JP" sz="1000" dirty="0">
                          <a:solidFill>
                            <a:srgbClr val="0000FF"/>
                          </a:solidFill>
                        </a:rPr>
                        <a:t>※</a:t>
                      </a:r>
                      <a:r>
                        <a:rPr lang="ja-JP" altLang="en-US" sz="1000" dirty="0">
                          <a:solidFill>
                            <a:srgbClr val="0000FF"/>
                          </a:solidFill>
                        </a:rPr>
                        <a:t>内容が読み取れない場合、不採択となりえます。</a:t>
                      </a:r>
                      <a:endParaRPr lang="en-US" altLang="ja-JP" sz="1000" dirty="0">
                        <a:solidFill>
                          <a:srgbClr val="0000FF"/>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650827"/>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124944880"/>
              </p:ext>
            </p:extLst>
          </p:nvPr>
        </p:nvGraphicFramePr>
        <p:xfrm>
          <a:off x="130449" y="5013177"/>
          <a:ext cx="4028659" cy="1721340"/>
        </p:xfrm>
        <a:graphic>
          <a:graphicData uri="http://schemas.openxmlformats.org/drawingml/2006/table">
            <a:tbl>
              <a:tblPr firstRow="1" bandRow="1">
                <a:tableStyleId>{5C22544A-7EE6-4342-B048-85BDC9FD1C3A}</a:tableStyleId>
              </a:tblPr>
              <a:tblGrid>
                <a:gridCol w="777461">
                  <a:extLst>
                    <a:ext uri="{9D8B030D-6E8A-4147-A177-3AD203B41FA5}">
                      <a16:colId xmlns:a16="http://schemas.microsoft.com/office/drawing/2014/main" val="2776354826"/>
                    </a:ext>
                  </a:extLst>
                </a:gridCol>
                <a:gridCol w="3251198">
                  <a:extLst>
                    <a:ext uri="{9D8B030D-6E8A-4147-A177-3AD203B41FA5}">
                      <a16:colId xmlns:a16="http://schemas.microsoft.com/office/drawing/2014/main" val="240280096"/>
                    </a:ext>
                  </a:extLst>
                </a:gridCol>
              </a:tblGrid>
              <a:tr h="2537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所要額</a:t>
                      </a:r>
                      <a:endParaRPr kumimoji="1" lang="en-US" altLang="ja-JP" sz="10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r>
                        <a:rPr lang="ja-JP" altLang="en-US" sz="1000" b="1" dirty="0">
                          <a:solidFill>
                            <a:schemeClr val="tx1"/>
                          </a:solidFill>
                          <a:latin typeface="+mn-ea"/>
                          <a:ea typeface="+mn-ea"/>
                        </a:rPr>
                        <a:t> </a:t>
                      </a:r>
                      <a:r>
                        <a:rPr lang="ja-JP" altLang="en-US" sz="1000" b="0" u="sng" dirty="0">
                          <a:solidFill>
                            <a:schemeClr val="tx1"/>
                          </a:solidFill>
                          <a:latin typeface="+mn-ea"/>
                          <a:ea typeface="+mn-ea"/>
                        </a:rPr>
                        <a:t>○○千円</a:t>
                      </a:r>
                      <a:r>
                        <a:rPr lang="ja-JP" altLang="en-US" sz="1000" b="0" dirty="0">
                          <a:solidFill>
                            <a:srgbClr val="0000FF"/>
                          </a:solidFill>
                          <a:latin typeface="+mn-ea"/>
                          <a:ea typeface="+mn-ea"/>
                        </a:rPr>
                        <a:t>（様式６（１）の所要額と同額を記載）</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5619653"/>
                  </a:ext>
                </a:extLst>
              </a:tr>
              <a:tr h="14675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経費内訳</a:t>
                      </a:r>
                      <a:endParaRPr kumimoji="1" lang="en-US" altLang="ja-JP" sz="10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r>
                        <a:rPr lang="ja-JP" altLang="en-US" sz="1000" dirty="0">
                          <a:latin typeface="+mn-ea"/>
                          <a:ea typeface="+mn-ea"/>
                        </a:rPr>
                        <a:t>給与　○○円</a:t>
                      </a:r>
                      <a:r>
                        <a:rPr lang="en-US" altLang="ja-JP" sz="1000" dirty="0">
                          <a:latin typeface="+mn-ea"/>
                          <a:ea typeface="+mn-ea"/>
                        </a:rPr>
                        <a:t>…</a:t>
                      </a:r>
                      <a:r>
                        <a:rPr lang="ja-JP" altLang="en-US" sz="1000" dirty="0">
                          <a:latin typeface="+mn-ea"/>
                          <a:ea typeface="+mn-ea"/>
                        </a:rPr>
                        <a:t>○○業務</a:t>
                      </a:r>
                      <a:endParaRPr lang="en-US" altLang="ja-JP" sz="1000" dirty="0">
                        <a:latin typeface="+mn-ea"/>
                        <a:ea typeface="+mn-ea"/>
                      </a:endParaRPr>
                    </a:p>
                    <a:p>
                      <a:r>
                        <a:rPr lang="ja-JP" altLang="en-US" sz="1000" dirty="0">
                          <a:latin typeface="+mn-ea"/>
                          <a:ea typeface="+mn-ea"/>
                        </a:rPr>
                        <a:t>賃金　○○円</a:t>
                      </a:r>
                      <a:r>
                        <a:rPr lang="en-US" altLang="ja-JP" sz="1000" dirty="0">
                          <a:latin typeface="+mn-ea"/>
                          <a:ea typeface="+mn-ea"/>
                        </a:rPr>
                        <a:t>…</a:t>
                      </a:r>
                      <a:r>
                        <a:rPr lang="ja-JP" altLang="en-US" sz="1000" dirty="0">
                          <a:latin typeface="+mn-ea"/>
                          <a:ea typeface="+mn-ea"/>
                        </a:rPr>
                        <a:t>○○調査のアルバイト代</a:t>
                      </a:r>
                      <a:endParaRPr lang="en-US" altLang="ja-JP" sz="1000" dirty="0">
                        <a:latin typeface="+mn-ea"/>
                        <a:ea typeface="+mn-ea"/>
                      </a:endParaRPr>
                    </a:p>
                    <a:p>
                      <a:r>
                        <a:rPr lang="ja-JP" altLang="en-US" sz="1000" dirty="0">
                          <a:latin typeface="+mn-ea"/>
                          <a:ea typeface="+mn-ea"/>
                        </a:rPr>
                        <a:t>報酬　○○円</a:t>
                      </a:r>
                      <a:r>
                        <a:rPr lang="en-US" altLang="ja-JP" sz="1000" dirty="0">
                          <a:latin typeface="+mn-ea"/>
                          <a:ea typeface="+mn-ea"/>
                        </a:rPr>
                        <a:t>…</a:t>
                      </a:r>
                      <a:r>
                        <a:rPr lang="ja-JP" altLang="en-US" sz="1000" dirty="0">
                          <a:latin typeface="+mn-ea"/>
                          <a:ea typeface="+mn-ea"/>
                        </a:rPr>
                        <a:t>○○委員会の委員報酬</a:t>
                      </a:r>
                      <a:endParaRPr lang="en-US" altLang="ja-JP" sz="10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dirty="0">
                          <a:solidFill>
                            <a:schemeClr val="tx1"/>
                          </a:solidFill>
                          <a:latin typeface="+mn-ea"/>
                          <a:ea typeface="+mn-ea"/>
                        </a:rPr>
                        <a:t>委託料　○○円</a:t>
                      </a:r>
                      <a:r>
                        <a:rPr kumimoji="1" lang="en-US" altLang="ja-JP" sz="1000" b="0" dirty="0">
                          <a:solidFill>
                            <a:schemeClr val="tx1"/>
                          </a:solidFill>
                          <a:latin typeface="+mn-ea"/>
                          <a:ea typeface="+mn-ea"/>
                        </a:rPr>
                        <a:t>…</a:t>
                      </a:r>
                      <a:r>
                        <a:rPr kumimoji="1" lang="ja-JP" altLang="en-US" sz="1000" b="0" dirty="0">
                          <a:solidFill>
                            <a:schemeClr val="tx1"/>
                          </a:solidFill>
                          <a:latin typeface="+mn-ea"/>
                          <a:ea typeface="+mn-ea"/>
                        </a:rPr>
                        <a:t>○○調査委託費</a:t>
                      </a:r>
                      <a:endParaRPr kumimoji="1" lang="en-US" altLang="ja-JP" sz="10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ja-JP" sz="1000" dirty="0">
                          <a:solidFill>
                            <a:srgbClr val="0000FF"/>
                          </a:solidFill>
                          <a:latin typeface="+mn-ea"/>
                          <a:ea typeface="+mn-ea"/>
                        </a:rPr>
                        <a:t>※</a:t>
                      </a:r>
                      <a:r>
                        <a:rPr lang="ja-JP" altLang="en-US" sz="1000" dirty="0">
                          <a:solidFill>
                            <a:srgbClr val="0000FF"/>
                          </a:solidFill>
                          <a:latin typeface="+mn-ea"/>
                          <a:ea typeface="+mn-ea"/>
                        </a:rPr>
                        <a:t>費用をみて、どんな取組に係る費用であるのか、わかるように示してください。</a:t>
                      </a:r>
                      <a:endParaRPr lang="en-US" altLang="ja-JP" sz="1000" dirty="0">
                        <a:solidFill>
                          <a:srgbClr val="0000FF"/>
                        </a:solidFill>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749728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738637949"/>
              </p:ext>
            </p:extLst>
          </p:nvPr>
        </p:nvGraphicFramePr>
        <p:xfrm>
          <a:off x="4296739" y="5013175"/>
          <a:ext cx="4653841" cy="1721339"/>
        </p:xfrm>
        <a:graphic>
          <a:graphicData uri="http://schemas.openxmlformats.org/drawingml/2006/table">
            <a:tbl>
              <a:tblPr firstRow="1" bandRow="1">
                <a:tableStyleId>{5C22544A-7EE6-4342-B048-85BDC9FD1C3A}</a:tableStyleId>
              </a:tblPr>
              <a:tblGrid>
                <a:gridCol w="4653841">
                  <a:extLst>
                    <a:ext uri="{9D8B030D-6E8A-4147-A177-3AD203B41FA5}">
                      <a16:colId xmlns:a16="http://schemas.microsoft.com/office/drawing/2014/main" val="331853674"/>
                    </a:ext>
                  </a:extLst>
                </a:gridCol>
              </a:tblGrid>
              <a:tr h="244597">
                <a:tc>
                  <a:txBody>
                    <a:bodyPr/>
                    <a:lstStyle/>
                    <a:p>
                      <a:pPr algn="ctr"/>
                      <a:r>
                        <a:rPr kumimoji="1" lang="ja-JP" altLang="en-US" sz="1050" b="1" dirty="0">
                          <a:solidFill>
                            <a:schemeClr val="tx1"/>
                          </a:solidFill>
                          <a:latin typeface="+mn-ea"/>
                          <a:ea typeface="+mn-ea"/>
                        </a:rPr>
                        <a:t>成果物、今後の展開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1789092196"/>
                  </a:ext>
                </a:extLst>
              </a:tr>
              <a:tr h="1476742">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1" lang="en-US" altLang="ja-JP" sz="1000" b="1" dirty="0">
                          <a:latin typeface="+mn-ea"/>
                          <a:ea typeface="+mn-ea"/>
                        </a:rPr>
                        <a:t>【</a:t>
                      </a:r>
                      <a:r>
                        <a:rPr kumimoji="1" lang="ja-JP" altLang="en-US" sz="1000" b="1" dirty="0">
                          <a:latin typeface="+mn-ea"/>
                          <a:ea typeface="+mn-ea"/>
                        </a:rPr>
                        <a:t>取組成果及び成果物</a:t>
                      </a:r>
                      <a:r>
                        <a:rPr kumimoji="1" lang="en-US" altLang="ja-JP" sz="1000" b="1" dirty="0">
                          <a:latin typeface="+mn-ea"/>
                          <a:ea typeface="+mn-ea"/>
                        </a:rPr>
                        <a:t>】</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000" b="1" dirty="0">
                          <a:latin typeface="+mn-ea"/>
                          <a:ea typeface="+mn-ea"/>
                        </a:rPr>
                        <a:t>○○、○○</a:t>
                      </a:r>
                      <a:endParaRPr kumimoji="1" lang="en-US" altLang="ja-JP" sz="1000" dirty="0">
                        <a:latin typeface="+mn-ea"/>
                        <a:ea typeface="+mn-ea"/>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en-US" altLang="ja-JP" sz="1000" b="1" dirty="0">
                          <a:latin typeface="+mn-ea"/>
                          <a:ea typeface="+mn-ea"/>
                        </a:rPr>
                        <a:t>【</a:t>
                      </a:r>
                      <a:r>
                        <a:rPr kumimoji="1" lang="ja-JP" altLang="en-US" sz="1000" b="1" dirty="0">
                          <a:latin typeface="+mn-ea"/>
                          <a:ea typeface="+mn-ea"/>
                        </a:rPr>
                        <a:t>今後の展開</a:t>
                      </a:r>
                      <a:r>
                        <a:rPr kumimoji="1" lang="en-US" altLang="ja-JP" sz="1000" b="1" dirty="0">
                          <a:latin typeface="+mn-ea"/>
                          <a:ea typeface="+mn-ea"/>
                        </a:rPr>
                        <a:t>】</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000" dirty="0">
                          <a:latin typeface="+mn-ea"/>
                          <a:ea typeface="+mn-ea"/>
                        </a:rPr>
                        <a:t>○○</a:t>
                      </a:r>
                      <a:endParaRPr kumimoji="1" lang="en-US" altLang="ja-JP" sz="1000" dirty="0">
                        <a:latin typeface="+mn-ea"/>
                        <a:ea typeface="+mn-ea"/>
                      </a:endParaRPr>
                    </a:p>
                    <a:p>
                      <a:r>
                        <a:rPr lang="en-US" altLang="ja-JP" sz="1000" dirty="0">
                          <a:solidFill>
                            <a:srgbClr val="0000FF"/>
                          </a:solidFill>
                        </a:rPr>
                        <a:t>※</a:t>
                      </a:r>
                      <a:r>
                        <a:rPr lang="ja-JP" altLang="en-US" sz="1000" dirty="0">
                          <a:solidFill>
                            <a:srgbClr val="0000FF"/>
                          </a:solidFill>
                        </a:rPr>
                        <a:t>取組によってどのような成果物ができるのか、記載してください。</a:t>
                      </a:r>
                      <a:endParaRPr lang="en-US" altLang="ja-JP" sz="1000" dirty="0">
                        <a:solidFill>
                          <a:srgbClr val="0000FF"/>
                        </a:solidFill>
                      </a:endParaRPr>
                    </a:p>
                    <a:p>
                      <a:r>
                        <a:rPr lang="en-US" altLang="ja-JP" sz="1000" dirty="0">
                          <a:solidFill>
                            <a:srgbClr val="0000FF"/>
                          </a:solidFill>
                        </a:rPr>
                        <a:t>※</a:t>
                      </a:r>
                      <a:r>
                        <a:rPr lang="ja-JP" altLang="en-US" sz="1000" dirty="0">
                          <a:solidFill>
                            <a:srgbClr val="0000FF"/>
                          </a:solidFill>
                        </a:rPr>
                        <a:t>成果をどのように今後の展開に活かし、公表することでどのような効果があるのか、記載してください。</a:t>
                      </a:r>
                      <a:endParaRPr lang="en-US" altLang="ja-JP" sz="10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650827"/>
                  </a:ext>
                </a:extLst>
              </a:tr>
            </a:tbl>
          </a:graphicData>
        </a:graphic>
      </p:graphicFrame>
      <p:sp>
        <p:nvSpPr>
          <p:cNvPr id="6" name="テキスト ボックス 5">
            <a:extLst>
              <a:ext uri="{FF2B5EF4-FFF2-40B4-BE49-F238E27FC236}">
                <a16:creationId xmlns:a16="http://schemas.microsoft.com/office/drawing/2014/main" id="{34810D44-843F-0AF6-0221-124B82A01C16}"/>
              </a:ext>
            </a:extLst>
          </p:cNvPr>
          <p:cNvSpPr txBox="1"/>
          <p:nvPr/>
        </p:nvSpPr>
        <p:spPr>
          <a:xfrm>
            <a:off x="1164391" y="2924944"/>
            <a:ext cx="6264696" cy="1107996"/>
          </a:xfrm>
          <a:prstGeom prst="rect">
            <a:avLst/>
          </a:prstGeom>
          <a:solidFill>
            <a:schemeClr val="bg1"/>
          </a:solidFill>
          <a:ln w="19050">
            <a:solidFill>
              <a:schemeClr val="accent6"/>
            </a:solidFill>
          </a:ln>
        </p:spPr>
        <p:txBody>
          <a:bodyPr wrap="square" rtlCol="0">
            <a:spAutoFit/>
          </a:bodyPr>
          <a:lstStyle/>
          <a:p>
            <a:r>
              <a:rPr lang="ja-JP" altLang="en-US" sz="1100" dirty="0">
                <a:solidFill>
                  <a:srgbClr val="0000FF"/>
                </a:solidFill>
              </a:rPr>
              <a:t>＜作成上の注意点＞</a:t>
            </a:r>
            <a:endParaRPr lang="en-US" altLang="ja-JP" sz="1100" dirty="0">
              <a:solidFill>
                <a:srgbClr val="0000FF"/>
              </a:solidFill>
            </a:endParaRPr>
          </a:p>
          <a:p>
            <a:r>
              <a:rPr lang="en-US" altLang="ja-JP" sz="1100" dirty="0">
                <a:solidFill>
                  <a:srgbClr val="0000FF"/>
                </a:solidFill>
              </a:rPr>
              <a:t>※</a:t>
            </a:r>
            <a:r>
              <a:rPr lang="ja-JP" altLang="en-US" sz="1100" u="sng" dirty="0">
                <a:solidFill>
                  <a:srgbClr val="0000FF"/>
                </a:solidFill>
              </a:rPr>
              <a:t>Ａ４用紙一枚に収まるよう</a:t>
            </a:r>
            <a:r>
              <a:rPr lang="ja-JP" altLang="en-US" sz="1100" dirty="0">
                <a:solidFill>
                  <a:srgbClr val="0000FF"/>
                </a:solidFill>
              </a:rPr>
              <a:t>要点を簡潔に示す形で作成してください。</a:t>
            </a:r>
            <a:endParaRPr lang="en-US" altLang="ja-JP" sz="1100" dirty="0">
              <a:solidFill>
                <a:srgbClr val="0000FF"/>
              </a:solidFill>
            </a:endParaRPr>
          </a:p>
          <a:p>
            <a:r>
              <a:rPr lang="en-US" altLang="ja-JP" sz="1100" dirty="0">
                <a:solidFill>
                  <a:srgbClr val="0000FF"/>
                </a:solidFill>
              </a:rPr>
              <a:t>※</a:t>
            </a:r>
            <a:r>
              <a:rPr lang="ja-JP" altLang="en-US" sz="1100" dirty="0">
                <a:solidFill>
                  <a:srgbClr val="0000FF"/>
                </a:solidFill>
              </a:rPr>
              <a:t>適宜、枠のサイズを変更したり図表を使用するなど、わかりやすく記載してください。</a:t>
            </a:r>
            <a:endParaRPr lang="en-US" altLang="ja-JP" sz="1100" dirty="0">
              <a:solidFill>
                <a:srgbClr val="0000FF"/>
              </a:solidFill>
            </a:endParaRPr>
          </a:p>
          <a:p>
            <a:r>
              <a:rPr lang="en-US" altLang="ja-JP" sz="1100" dirty="0">
                <a:solidFill>
                  <a:srgbClr val="0000FF"/>
                </a:solidFill>
              </a:rPr>
              <a:t>※</a:t>
            </a:r>
            <a:r>
              <a:rPr lang="ja-JP" altLang="en-US" sz="1100" dirty="0">
                <a:solidFill>
                  <a:srgbClr val="0000FF"/>
                </a:solidFill>
              </a:rPr>
              <a:t>記入する文字の大きさは</a:t>
            </a:r>
            <a:r>
              <a:rPr lang="en-US" altLang="ja-JP" sz="1100" dirty="0">
                <a:solidFill>
                  <a:srgbClr val="0000FF"/>
                </a:solidFill>
              </a:rPr>
              <a:t>10</a:t>
            </a:r>
            <a:r>
              <a:rPr lang="ja-JP" altLang="en-US" sz="1100" dirty="0">
                <a:solidFill>
                  <a:srgbClr val="0000FF"/>
                </a:solidFill>
              </a:rPr>
              <a:t>ポイント以上としてください。</a:t>
            </a:r>
            <a:endParaRPr lang="en-US" altLang="ja-JP" sz="1100" dirty="0">
              <a:solidFill>
                <a:srgbClr val="0000FF"/>
              </a:solidFill>
            </a:endParaRPr>
          </a:p>
          <a:p>
            <a:r>
              <a:rPr lang="en-US" altLang="ja-JP" sz="1100" dirty="0">
                <a:solidFill>
                  <a:srgbClr val="0000FF"/>
                </a:solidFill>
              </a:rPr>
              <a:t>※</a:t>
            </a:r>
            <a:r>
              <a:rPr lang="ja-JP" altLang="en-US" sz="1100" dirty="0">
                <a:solidFill>
                  <a:srgbClr val="0000FF"/>
                </a:solidFill>
              </a:rPr>
              <a:t>提出する際、</a:t>
            </a:r>
            <a:r>
              <a:rPr lang="ja-JP" altLang="en-US" sz="1100" b="1" u="sng" dirty="0">
                <a:solidFill>
                  <a:srgbClr val="0000FF"/>
                </a:solidFill>
              </a:rPr>
              <a:t>ファイル名を「</a:t>
            </a:r>
            <a:r>
              <a:rPr lang="en-US" altLang="ja-JP" sz="1100" b="1" u="sng" dirty="0">
                <a:solidFill>
                  <a:srgbClr val="0000FF"/>
                </a:solidFill>
              </a:rPr>
              <a:t>【</a:t>
            </a:r>
            <a:r>
              <a:rPr lang="ja-JP" altLang="en-US" sz="1100" b="1" u="sng" dirty="0">
                <a:solidFill>
                  <a:srgbClr val="0000FF"/>
                </a:solidFill>
              </a:rPr>
              <a:t>代表事業者名</a:t>
            </a:r>
            <a:r>
              <a:rPr lang="en-US" altLang="ja-JP" sz="1100" b="1" u="sng" dirty="0">
                <a:solidFill>
                  <a:srgbClr val="0000FF"/>
                </a:solidFill>
              </a:rPr>
              <a:t>】</a:t>
            </a:r>
            <a:r>
              <a:rPr lang="ja-JP" altLang="en-US" sz="1100" b="1" u="sng" dirty="0">
                <a:solidFill>
                  <a:srgbClr val="0000FF"/>
                </a:solidFill>
              </a:rPr>
              <a:t>応募様式</a:t>
            </a:r>
            <a:r>
              <a:rPr lang="en-US" altLang="ja-JP" sz="1100" b="1" u="sng" dirty="0">
                <a:solidFill>
                  <a:srgbClr val="0000FF"/>
                </a:solidFill>
              </a:rPr>
              <a:t>7</a:t>
            </a:r>
            <a:r>
              <a:rPr lang="ja-JP" altLang="en-US" sz="1100" b="1" u="sng" dirty="0">
                <a:solidFill>
                  <a:srgbClr val="0000FF"/>
                </a:solidFill>
              </a:rPr>
              <a:t>」</a:t>
            </a:r>
            <a:r>
              <a:rPr lang="ja-JP" altLang="en-US" sz="1100" dirty="0">
                <a:solidFill>
                  <a:srgbClr val="0000FF"/>
                </a:solidFill>
              </a:rPr>
              <a:t>としてください。</a:t>
            </a:r>
            <a:endParaRPr lang="en-US" altLang="ja-JP" sz="1100" dirty="0">
              <a:solidFill>
                <a:srgbClr val="0000FF"/>
              </a:solidFill>
            </a:endParaRPr>
          </a:p>
          <a:p>
            <a:r>
              <a:rPr lang="en-US" altLang="ja-JP" sz="1100" dirty="0">
                <a:solidFill>
                  <a:srgbClr val="0000FF"/>
                </a:solidFill>
              </a:rPr>
              <a:t>※</a:t>
            </a:r>
            <a:r>
              <a:rPr lang="ja-JP" altLang="en-US" sz="1100" dirty="0">
                <a:solidFill>
                  <a:srgbClr val="0000FF"/>
                </a:solidFill>
              </a:rPr>
              <a:t>注意書き（青字）は提出時に削除してください。</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docProps/app.xml><?xml version="1.0" encoding="utf-8"?>
<Properties xmlns="http://schemas.openxmlformats.org/officeDocument/2006/extended-properties" xmlns:vt="http://schemas.openxmlformats.org/officeDocument/2006/docPropsVTypes">
  <Template>blank</Template>
  <Words>494</Words>
  <PresentationFormat>画面に合わせる (4:3)</PresentationFormat>
  <Paragraphs>43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HGP創英角ｺﾞｼｯｸUB</vt:lpstr>
      <vt:lpstr>Arial</vt:lpstr>
      <vt:lpstr>Times New Roman</vt:lpstr>
      <vt:lpstr>Wingdings</vt:lpstr>
      <vt:lpstr>標準デザイン</vt:lpstr>
      <vt:lpstr>　■代表事業者名○○　　（様式２　１（１）と統一）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