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133C8"/>
    <a:srgbClr val="4087C8"/>
    <a:srgbClr val="FF0000"/>
    <a:srgbClr val="FFCCFF"/>
    <a:srgbClr val="FFFF99"/>
    <a:srgbClr val="9BDFF7"/>
    <a:srgbClr val="8BD9F5"/>
    <a:srgbClr val="68CE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804" autoAdjust="0"/>
  </p:normalViewPr>
  <p:slideViewPr>
    <p:cSldViewPr>
      <p:cViewPr>
        <p:scale>
          <a:sx n="125" d="100"/>
          <a:sy n="125" d="100"/>
        </p:scale>
        <p:origin x="1152"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5364088" cy="476250"/>
          </a:xfrm>
        </p:spPr>
        <p:txBody>
          <a:bodyPr/>
          <a:lstStyle/>
          <a:p>
            <a:pPr eaLnBrk="1" hangingPunct="1"/>
            <a:r>
              <a:rPr lang="ja-JP" altLang="en-US" sz="1800" dirty="0">
                <a:solidFill>
                  <a:srgbClr val="4133C8"/>
                </a:solidFill>
              </a:rPr>
              <a:t>　</a:t>
            </a:r>
            <a:r>
              <a:rPr lang="ja-JP" altLang="en-US" sz="1800" dirty="0">
                <a:solidFill>
                  <a:schemeClr val="tx1"/>
                </a:solidFill>
              </a:rPr>
              <a:t>■代表事業者名○○</a:t>
            </a:r>
            <a:r>
              <a:rPr lang="ja-JP" altLang="en-US" sz="1800" dirty="0">
                <a:solidFill>
                  <a:srgbClr val="0000FF"/>
                </a:solidFill>
              </a:rPr>
              <a:t>　　（様式２　１（１）と統一）　　　　</a:t>
            </a:r>
          </a:p>
        </p:txBody>
      </p:sp>
      <p:sp>
        <p:nvSpPr>
          <p:cNvPr id="5" name="テキスト ボックス 4"/>
          <p:cNvSpPr txBox="1"/>
          <p:nvPr/>
        </p:nvSpPr>
        <p:spPr>
          <a:xfrm>
            <a:off x="8172400" y="6061"/>
            <a:ext cx="971600" cy="307777"/>
          </a:xfrm>
          <a:prstGeom prst="rect">
            <a:avLst/>
          </a:prstGeom>
          <a:noFill/>
          <a:ln>
            <a:noFill/>
          </a:ln>
        </p:spPr>
        <p:txBody>
          <a:bodyPr wrap="square" rtlCol="0">
            <a:spAutoFit/>
          </a:bodyPr>
          <a:lstStyle/>
          <a:p>
            <a:pPr algn="r"/>
            <a:r>
              <a:rPr kumimoji="1" lang="ja-JP" altLang="en-US" sz="1400" dirty="0"/>
              <a:t>（様式７）</a:t>
            </a:r>
          </a:p>
        </p:txBody>
      </p:sp>
      <p:sp>
        <p:nvSpPr>
          <p:cNvPr id="23" name="テキスト ボックス 22"/>
          <p:cNvSpPr txBox="1"/>
          <p:nvPr/>
        </p:nvSpPr>
        <p:spPr>
          <a:xfrm>
            <a:off x="19214" y="550185"/>
            <a:ext cx="9124786" cy="246221"/>
          </a:xfrm>
          <a:prstGeom prst="rect">
            <a:avLst/>
          </a:prstGeom>
          <a:noFill/>
          <a:ln>
            <a:noFill/>
          </a:ln>
        </p:spPr>
        <p:txBody>
          <a:bodyPr wrap="square" rtlCol="0">
            <a:spAutoFit/>
          </a:bodyPr>
          <a:lstStyle/>
          <a:p>
            <a:r>
              <a:rPr lang="en-US" altLang="ja-JP" sz="1000" b="1" dirty="0">
                <a:latin typeface="+mn-ea"/>
                <a:ea typeface="+mn-ea"/>
              </a:rPr>
              <a:t>【</a:t>
            </a:r>
            <a:r>
              <a:rPr lang="ja-JP" altLang="en-US" sz="1000" b="1" dirty="0">
                <a:latin typeface="+mn-ea"/>
                <a:ea typeface="+mn-ea"/>
              </a:rPr>
              <a:t>事業名称</a:t>
            </a:r>
            <a:r>
              <a:rPr lang="en-US" altLang="ja-JP" sz="1000" b="1" dirty="0">
                <a:latin typeface="+mn-ea"/>
                <a:ea typeface="+mn-ea"/>
              </a:rPr>
              <a:t>】</a:t>
            </a:r>
            <a:r>
              <a:rPr lang="ja-JP" altLang="en-US" sz="1000" b="1" dirty="0">
                <a:latin typeface="+mn-ea"/>
                <a:ea typeface="+mn-ea"/>
              </a:rPr>
              <a:t>　</a:t>
            </a:r>
            <a:r>
              <a:rPr lang="ja-JP" altLang="en-US" sz="1000" b="1" u="sng" dirty="0">
                <a:latin typeface="+mn-ea"/>
                <a:ea typeface="+mn-ea"/>
              </a:rPr>
              <a:t>○○○○</a:t>
            </a:r>
            <a:r>
              <a:rPr lang="ja-JP" altLang="en-US" sz="1000" b="1" dirty="0">
                <a:solidFill>
                  <a:srgbClr val="0000FF"/>
                </a:solidFill>
                <a:latin typeface="+mn-ea"/>
                <a:ea typeface="+mn-ea"/>
              </a:rPr>
              <a:t>（様式２「２．事業の概要」欄と統一）</a:t>
            </a:r>
            <a:r>
              <a:rPr lang="ja-JP" altLang="en-US" sz="1000" b="1" u="sng" dirty="0">
                <a:latin typeface="+mn-ea"/>
                <a:ea typeface="+mn-ea"/>
              </a:rPr>
              <a:t>　　</a:t>
            </a:r>
            <a:endParaRPr lang="ja-JP" altLang="en-US" sz="1000" b="1" dirty="0">
              <a:solidFill>
                <a:srgbClr val="0000FF"/>
              </a:solidFill>
              <a:latin typeface="+mn-ea"/>
              <a:ea typeface="+mn-ea"/>
            </a:endParaRPr>
          </a:p>
        </p:txBody>
      </p:sp>
      <p:sp>
        <p:nvSpPr>
          <p:cNvPr id="28" name="Rectangle 2"/>
          <p:cNvSpPr txBox="1">
            <a:spLocks noChangeArrowheads="1"/>
          </p:cNvSpPr>
          <p:nvPr/>
        </p:nvSpPr>
        <p:spPr bwMode="auto">
          <a:xfrm>
            <a:off x="6660232" y="-10732"/>
            <a:ext cx="1656184"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200" kern="0" dirty="0">
                <a:solidFill>
                  <a:schemeClr val="tx1"/>
                </a:solidFill>
              </a:rPr>
              <a:t>■（ソフト・ハード事業）</a:t>
            </a:r>
            <a:r>
              <a:rPr lang="ja-JP" altLang="en-US" sz="1200" kern="0" dirty="0">
                <a:solidFill>
                  <a:srgbClr val="0000FF"/>
                </a:solidFill>
              </a:rPr>
              <a:t>　　</a:t>
            </a:r>
          </a:p>
        </p:txBody>
      </p:sp>
      <p:sp>
        <p:nvSpPr>
          <p:cNvPr id="29" name="テキスト ボックス 28"/>
          <p:cNvSpPr txBox="1"/>
          <p:nvPr/>
        </p:nvSpPr>
        <p:spPr>
          <a:xfrm>
            <a:off x="6660232" y="299044"/>
            <a:ext cx="2492587" cy="276999"/>
          </a:xfrm>
          <a:prstGeom prst="rect">
            <a:avLst/>
          </a:prstGeom>
          <a:noFill/>
          <a:ln>
            <a:noFill/>
          </a:ln>
        </p:spPr>
        <p:txBody>
          <a:bodyPr wrap="square" rtlCol="0">
            <a:spAutoFit/>
          </a:bodyPr>
          <a:lstStyle/>
          <a:p>
            <a:r>
              <a:rPr kumimoji="1" lang="en-US" altLang="ja-JP" sz="1200" dirty="0">
                <a:solidFill>
                  <a:srgbClr val="0000FF"/>
                </a:solidFill>
              </a:rPr>
              <a:t>※</a:t>
            </a:r>
            <a:r>
              <a:rPr kumimoji="1" lang="ja-JP" altLang="en-US" sz="1200" dirty="0">
                <a:solidFill>
                  <a:srgbClr val="0000FF"/>
                </a:solidFill>
              </a:rPr>
              <a:t>様式</a:t>
            </a:r>
            <a:r>
              <a:rPr lang="ja-JP" altLang="en-US" sz="1200" dirty="0">
                <a:solidFill>
                  <a:srgbClr val="0000FF"/>
                </a:solidFill>
              </a:rPr>
              <a:t>２「２．事業の概要」欄</a:t>
            </a:r>
            <a:r>
              <a:rPr kumimoji="1" lang="ja-JP" altLang="en-US" sz="1200" dirty="0">
                <a:solidFill>
                  <a:srgbClr val="0000FF"/>
                </a:solidFill>
              </a:rPr>
              <a:t>と統一</a:t>
            </a:r>
            <a:endParaRPr kumimoji="1" lang="en-US" altLang="ja-JP" sz="1200" dirty="0">
              <a:solidFill>
                <a:srgbClr val="0000FF"/>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1921543577"/>
              </p:ext>
            </p:extLst>
          </p:nvPr>
        </p:nvGraphicFramePr>
        <p:xfrm>
          <a:off x="130448" y="818820"/>
          <a:ext cx="8820131" cy="1443599"/>
        </p:xfrm>
        <a:graphic>
          <a:graphicData uri="http://schemas.openxmlformats.org/drawingml/2006/table">
            <a:tbl>
              <a:tblPr firstRow="1" bandRow="1">
                <a:tableStyleId>{5C22544A-7EE6-4342-B048-85BDC9FD1C3A}</a:tableStyleId>
              </a:tblPr>
              <a:tblGrid>
                <a:gridCol w="769141">
                  <a:extLst>
                    <a:ext uri="{9D8B030D-6E8A-4147-A177-3AD203B41FA5}">
                      <a16:colId xmlns:a16="http://schemas.microsoft.com/office/drawing/2014/main" val="4144917312"/>
                    </a:ext>
                  </a:extLst>
                </a:gridCol>
                <a:gridCol w="8050990">
                  <a:extLst>
                    <a:ext uri="{9D8B030D-6E8A-4147-A177-3AD203B41FA5}">
                      <a16:colId xmlns:a16="http://schemas.microsoft.com/office/drawing/2014/main" val="2991735175"/>
                    </a:ext>
                  </a:extLst>
                </a:gridCol>
              </a:tblGrid>
              <a:tr h="1443599">
                <a:tc>
                  <a:txBody>
                    <a:bodyPr/>
                    <a:lstStyle/>
                    <a:p>
                      <a:pPr algn="ctr"/>
                      <a:r>
                        <a:rPr kumimoji="1" lang="ja-JP" altLang="en-US" sz="1000" b="1" strike="noStrike" dirty="0">
                          <a:solidFill>
                            <a:schemeClr val="tx1"/>
                          </a:solidFill>
                          <a:latin typeface="+mn-ea"/>
                          <a:ea typeface="+mn-ea"/>
                        </a:rPr>
                        <a:t>事業概要</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r>
                        <a:rPr lang="en-US" altLang="ja-JP" sz="1000" b="0" dirty="0">
                          <a:solidFill>
                            <a:srgbClr val="0000FF"/>
                          </a:solidFill>
                          <a:latin typeface="+mn-ea"/>
                          <a:ea typeface="+mn-ea"/>
                        </a:rPr>
                        <a:t>※</a:t>
                      </a:r>
                      <a:r>
                        <a:rPr kumimoji="1" lang="ja-JP" altLang="en-US" sz="1000" b="0" dirty="0">
                          <a:solidFill>
                            <a:srgbClr val="0000FF"/>
                          </a:solidFill>
                        </a:rPr>
                        <a:t>様式</a:t>
                      </a:r>
                      <a:r>
                        <a:rPr lang="ja-JP" altLang="en-US" sz="1000" b="0" dirty="0">
                          <a:solidFill>
                            <a:srgbClr val="0000FF"/>
                          </a:solidFill>
                        </a:rPr>
                        <a:t>２「２．事業の概要」</a:t>
                      </a:r>
                      <a:r>
                        <a:rPr lang="ja-JP" altLang="en-US" sz="1000" b="0" dirty="0">
                          <a:solidFill>
                            <a:srgbClr val="0000FF"/>
                          </a:solidFill>
                          <a:latin typeface="+mn-ea"/>
                          <a:ea typeface="+mn-ea"/>
                        </a:rPr>
                        <a:t>欄の内容を転記</a:t>
                      </a:r>
                      <a:endParaRPr kumimoji="1" lang="ja-JP" altLang="en-US" sz="1000" b="0" dirty="0">
                        <a:solidFill>
                          <a:schemeClr val="tx1"/>
                        </a:solidFill>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0661635"/>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434778328"/>
              </p:ext>
            </p:extLst>
          </p:nvPr>
        </p:nvGraphicFramePr>
        <p:xfrm>
          <a:off x="130449" y="2332530"/>
          <a:ext cx="4028659" cy="2616975"/>
        </p:xfrm>
        <a:graphic>
          <a:graphicData uri="http://schemas.openxmlformats.org/drawingml/2006/table">
            <a:tbl>
              <a:tblPr firstRow="1" bandRow="1">
                <a:tableStyleId>{5C22544A-7EE6-4342-B048-85BDC9FD1C3A}</a:tableStyleId>
              </a:tblPr>
              <a:tblGrid>
                <a:gridCol w="777461">
                  <a:extLst>
                    <a:ext uri="{9D8B030D-6E8A-4147-A177-3AD203B41FA5}">
                      <a16:colId xmlns:a16="http://schemas.microsoft.com/office/drawing/2014/main" val="2776354826"/>
                    </a:ext>
                  </a:extLst>
                </a:gridCol>
                <a:gridCol w="3251198">
                  <a:extLst>
                    <a:ext uri="{9D8B030D-6E8A-4147-A177-3AD203B41FA5}">
                      <a16:colId xmlns:a16="http://schemas.microsoft.com/office/drawing/2014/main" val="240280096"/>
                    </a:ext>
                  </a:extLst>
                </a:gridCol>
              </a:tblGrid>
              <a:tr h="2230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活動地域</a:t>
                      </a:r>
                      <a:endParaRPr kumimoji="1" lang="en-US" altLang="ja-JP" sz="10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r>
                        <a:rPr kumimoji="1" lang="ja-JP" altLang="en-US" sz="1000" b="0" kern="1200" dirty="0">
                          <a:solidFill>
                            <a:schemeClr val="tx1"/>
                          </a:solidFill>
                          <a:effectLst/>
                          <a:latin typeface="+mn-ea"/>
                          <a:ea typeface="+mn-ea"/>
                          <a:cs typeface="+mn-cs"/>
                        </a:rPr>
                        <a:t>○○</a:t>
                      </a:r>
                      <a:r>
                        <a:rPr kumimoji="1" lang="ja-JP" altLang="ja-JP" sz="1000" b="0" kern="1200" dirty="0">
                          <a:solidFill>
                            <a:schemeClr val="tx1"/>
                          </a:solidFill>
                          <a:effectLst/>
                          <a:latin typeface="+mn-ea"/>
                          <a:ea typeface="+mn-ea"/>
                          <a:cs typeface="+mn-cs"/>
                        </a:rPr>
                        <a:t>県</a:t>
                      </a:r>
                      <a:r>
                        <a:rPr kumimoji="1" lang="ja-JP" altLang="en-US" sz="1000" b="0" kern="1200" dirty="0">
                          <a:solidFill>
                            <a:schemeClr val="tx1"/>
                          </a:solidFill>
                          <a:effectLst/>
                          <a:latin typeface="+mn-ea"/>
                          <a:ea typeface="+mn-ea"/>
                          <a:cs typeface="+mn-cs"/>
                        </a:rPr>
                        <a:t>○○市</a:t>
                      </a:r>
                      <a:r>
                        <a:rPr lang="en-US" altLang="ja-JP" sz="900" b="0" dirty="0">
                          <a:solidFill>
                            <a:srgbClr val="0000FF"/>
                          </a:solidFill>
                          <a:latin typeface="+mn-ea"/>
                          <a:ea typeface="+mn-ea"/>
                        </a:rPr>
                        <a:t>※</a:t>
                      </a:r>
                      <a:r>
                        <a:rPr lang="ja-JP" altLang="en-US" sz="900" b="0" dirty="0">
                          <a:solidFill>
                            <a:srgbClr val="0000FF"/>
                          </a:solidFill>
                          <a:latin typeface="+mn-ea"/>
                          <a:ea typeface="+mn-ea"/>
                        </a:rPr>
                        <a:t>様式２「１．（４）「主たる事業実施地域」欄を転記</a:t>
                      </a:r>
                      <a:endParaRPr kumimoji="1" lang="en-US" altLang="ja-JP" sz="1000" b="0"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5619653"/>
                  </a:ext>
                </a:extLst>
              </a:tr>
              <a:tr h="15585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役割分担</a:t>
                      </a:r>
                      <a:endParaRPr kumimoji="1" lang="en-US" altLang="ja-JP" sz="10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128588" marR="0" lvl="0" indent="-128588"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ja-JP" sz="1000" dirty="0">
                          <a:solidFill>
                            <a:srgbClr val="0000FF"/>
                          </a:solidFill>
                          <a:latin typeface="+mn-ea"/>
                          <a:ea typeface="+mn-ea"/>
                        </a:rPr>
                        <a:t>※</a:t>
                      </a:r>
                      <a:r>
                        <a:rPr lang="ja-JP" altLang="en-US" sz="1000" dirty="0">
                          <a:solidFill>
                            <a:srgbClr val="0000FF"/>
                          </a:solidFill>
                          <a:latin typeface="+mn-ea"/>
                          <a:ea typeface="+mn-ea"/>
                        </a:rPr>
                        <a:t>様式４を参考に、連携する各主体の役割と関係性を示してください。</a:t>
                      </a:r>
                      <a:endParaRPr lang="en-US" altLang="ja-JP" sz="1000" dirty="0">
                        <a:solidFill>
                          <a:srgbClr val="0000FF"/>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00" b="0" dirty="0">
                          <a:solidFill>
                            <a:srgbClr val="0000FF"/>
                          </a:solidFill>
                          <a:latin typeface="+mn-ea"/>
                          <a:ea typeface="+mn-ea"/>
                        </a:rPr>
                        <a:t>※</a:t>
                      </a:r>
                      <a:r>
                        <a:rPr kumimoji="1" lang="ja-JP" altLang="en-US" sz="1000" b="0" dirty="0">
                          <a:solidFill>
                            <a:srgbClr val="0000FF"/>
                          </a:solidFill>
                          <a:latin typeface="+mn-ea"/>
                          <a:ea typeface="+mn-ea"/>
                        </a:rPr>
                        <a:t>図式化する等、わかりやすくなるように工夫してください。</a:t>
                      </a:r>
                      <a:endParaRPr kumimoji="1" lang="ja-JP" altLang="en-US" sz="1000" b="0" dirty="0">
                        <a:solidFill>
                          <a:schemeClr val="tx1"/>
                        </a:solidFill>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97281"/>
                  </a:ext>
                </a:extLst>
              </a:tr>
              <a:tr h="8289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採択実績</a:t>
                      </a:r>
                      <a:endParaRPr kumimoji="1" lang="en-US" altLang="ja-JP" sz="10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120650" indent="-120650"/>
                      <a:r>
                        <a:rPr lang="en-US" altLang="ja-JP" sz="1000" baseline="0" dirty="0">
                          <a:solidFill>
                            <a:srgbClr val="0000FF"/>
                          </a:solidFill>
                          <a:latin typeface="+mn-ea"/>
                          <a:ea typeface="+mn-ea"/>
                        </a:rPr>
                        <a:t>※</a:t>
                      </a:r>
                      <a:r>
                        <a:rPr lang="ja-JP" altLang="en-US" sz="1000" baseline="0" dirty="0">
                          <a:solidFill>
                            <a:srgbClr val="0000FF"/>
                          </a:solidFill>
                          <a:latin typeface="+mn-ea"/>
                          <a:ea typeface="+mn-ea"/>
                        </a:rPr>
                        <a:t>これまで、国土交通省が実施した空き家対策に関連する各種モデル事業に関して、採択実績がある場合、全て記載してください。</a:t>
                      </a:r>
                      <a:endParaRPr lang="en-US" altLang="ja-JP" sz="1000" baseline="0" dirty="0">
                        <a:solidFill>
                          <a:srgbClr val="0000FF"/>
                        </a:solidFill>
                        <a:latin typeface="+mn-ea"/>
                        <a:ea typeface="+mn-ea"/>
                      </a:endParaRPr>
                    </a:p>
                    <a:p>
                      <a:pPr marL="120650" indent="-120650"/>
                      <a:r>
                        <a:rPr lang="en-US" altLang="ja-JP" sz="1000" baseline="0" dirty="0">
                          <a:solidFill>
                            <a:srgbClr val="0000FF"/>
                          </a:solidFill>
                          <a:latin typeface="+mn-ea"/>
                          <a:ea typeface="+mn-ea"/>
                        </a:rPr>
                        <a:t>※</a:t>
                      </a:r>
                      <a:r>
                        <a:rPr lang="ja-JP" altLang="en-US" sz="1000" baseline="0" dirty="0">
                          <a:solidFill>
                            <a:srgbClr val="0000FF"/>
                          </a:solidFill>
                          <a:latin typeface="+mn-ea"/>
                          <a:ea typeface="+mn-ea"/>
                        </a:rPr>
                        <a:t>応募者だけでなく、構成員・連携先に実績がある場合も、記載してください。</a:t>
                      </a:r>
                      <a:endParaRPr lang="en-US" altLang="ja-JP" sz="1000" baseline="0" dirty="0">
                        <a:solidFill>
                          <a:srgbClr val="0000FF"/>
                        </a:solidFill>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3413395"/>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1611785712"/>
              </p:ext>
            </p:extLst>
          </p:nvPr>
        </p:nvGraphicFramePr>
        <p:xfrm>
          <a:off x="4296739" y="2332527"/>
          <a:ext cx="4653841" cy="2616975"/>
        </p:xfrm>
        <a:graphic>
          <a:graphicData uri="http://schemas.openxmlformats.org/drawingml/2006/table">
            <a:tbl>
              <a:tblPr firstRow="1" bandRow="1">
                <a:tableStyleId>{5C22544A-7EE6-4342-B048-85BDC9FD1C3A}</a:tableStyleId>
              </a:tblPr>
              <a:tblGrid>
                <a:gridCol w="4653841">
                  <a:extLst>
                    <a:ext uri="{9D8B030D-6E8A-4147-A177-3AD203B41FA5}">
                      <a16:colId xmlns:a16="http://schemas.microsoft.com/office/drawing/2014/main" val="331853674"/>
                    </a:ext>
                  </a:extLst>
                </a:gridCol>
              </a:tblGrid>
              <a:tr h="232470">
                <a:tc>
                  <a:txBody>
                    <a:bodyPr/>
                    <a:lstStyle/>
                    <a:p>
                      <a:pPr algn="ctr"/>
                      <a:r>
                        <a:rPr kumimoji="1" lang="ja-JP" altLang="en-US" sz="1000" b="1" dirty="0">
                          <a:solidFill>
                            <a:schemeClr val="tx1"/>
                          </a:solidFill>
                          <a:latin typeface="+mn-ea"/>
                          <a:ea typeface="+mn-ea"/>
                        </a:rPr>
                        <a:t>取組内容</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789092196"/>
                  </a:ext>
                </a:extLst>
              </a:tr>
              <a:tr h="2384505">
                <a:tc>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en-US" altLang="ja-JP" sz="1000" b="1" dirty="0">
                          <a:latin typeface="+mn-ea"/>
                          <a:ea typeface="+mn-ea"/>
                        </a:rPr>
                        <a:t>【</a:t>
                      </a:r>
                      <a:r>
                        <a:rPr kumimoji="1" lang="ja-JP" altLang="en-US" sz="1000" b="1" dirty="0">
                          <a:latin typeface="+mn-ea"/>
                          <a:ea typeface="+mn-ea"/>
                        </a:rPr>
                        <a:t>令和８年度</a:t>
                      </a:r>
                      <a:r>
                        <a:rPr kumimoji="1" lang="en-US" altLang="ja-JP" sz="1000" b="1" dirty="0">
                          <a:latin typeface="+mn-ea"/>
                          <a:ea typeface="+mn-ea"/>
                        </a:rPr>
                        <a:t>】</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000" b="1" dirty="0">
                          <a:latin typeface="+mn-ea"/>
                          <a:ea typeface="+mn-ea"/>
                        </a:rPr>
                        <a:t>①○○の調査</a:t>
                      </a:r>
                    </a:p>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000" dirty="0">
                          <a:latin typeface="+mn-ea"/>
                          <a:ea typeface="+mn-ea"/>
                        </a:rPr>
                        <a:t>○○を行う。</a:t>
                      </a:r>
                      <a:endParaRPr kumimoji="1" lang="en-US" altLang="ja-JP" sz="1000" dirty="0">
                        <a:latin typeface="+mn-ea"/>
                        <a:ea typeface="+mn-ea"/>
                      </a:endParaRPr>
                    </a:p>
                    <a:p>
                      <a:pPr marL="138113" marR="0" lvl="0" indent="-1381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ja-JP" sz="1000" dirty="0">
                          <a:solidFill>
                            <a:srgbClr val="0000FF"/>
                          </a:solidFill>
                        </a:rPr>
                        <a:t>※</a:t>
                      </a:r>
                      <a:r>
                        <a:rPr lang="ja-JP" altLang="en-US" sz="1000" dirty="0">
                          <a:solidFill>
                            <a:srgbClr val="0000FF"/>
                          </a:solidFill>
                        </a:rPr>
                        <a:t>様式３「取組内容」欄に記載した内容を端的に記載してください</a:t>
                      </a:r>
                      <a:r>
                        <a:rPr kumimoji="1" lang="ja-JP" altLang="en-US" sz="1000" b="0" dirty="0">
                          <a:solidFill>
                            <a:srgbClr val="0000FF"/>
                          </a:solidFill>
                          <a:latin typeface="+mn-ea"/>
                          <a:ea typeface="+mn-ea"/>
                        </a:rPr>
                        <a:t>。</a:t>
                      </a:r>
                      <a:endParaRPr kumimoji="1" lang="en-US" altLang="ja-JP" sz="1000" b="0" dirty="0">
                        <a:solidFill>
                          <a:srgbClr val="0000FF"/>
                        </a:solidFill>
                        <a:latin typeface="+mn-ea"/>
                        <a:ea typeface="+mn-ea"/>
                      </a:endParaRPr>
                    </a:p>
                    <a:p>
                      <a:pPr marL="138113" indent="-138113"/>
                      <a:r>
                        <a:rPr lang="en-US" altLang="ja-JP" sz="1000" dirty="0">
                          <a:solidFill>
                            <a:srgbClr val="0000FF"/>
                          </a:solidFill>
                        </a:rPr>
                        <a:t>※</a:t>
                      </a:r>
                      <a:r>
                        <a:rPr lang="ja-JP" altLang="en-US" sz="1000" dirty="0">
                          <a:solidFill>
                            <a:srgbClr val="0000FF"/>
                          </a:solidFill>
                        </a:rPr>
                        <a:t>単に取り組む内容を箇条書きにするだけではなく、どのような取組を行うのかが読み取れるように工夫してください。</a:t>
                      </a:r>
                      <a:endParaRPr lang="en-US" altLang="ja-JP" sz="1000" dirty="0">
                        <a:solidFill>
                          <a:srgbClr val="0000FF"/>
                        </a:solidFill>
                      </a:endParaRPr>
                    </a:p>
                    <a:p>
                      <a:pPr marL="138113" indent="-138113"/>
                      <a:r>
                        <a:rPr lang="en-US" altLang="ja-JP" sz="1000" dirty="0">
                          <a:solidFill>
                            <a:srgbClr val="0000FF"/>
                          </a:solidFill>
                        </a:rPr>
                        <a:t>※</a:t>
                      </a:r>
                      <a:r>
                        <a:rPr lang="ja-JP" altLang="en-US" sz="1000" dirty="0">
                          <a:solidFill>
                            <a:srgbClr val="0000FF"/>
                          </a:solidFill>
                        </a:rPr>
                        <a:t>内容が読み取れない場合、不採択となりえます。</a:t>
                      </a:r>
                      <a:endParaRPr lang="en-US" altLang="ja-JP" sz="1000" dirty="0">
                        <a:solidFill>
                          <a:srgbClr val="0000FF"/>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650827"/>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4207716715"/>
              </p:ext>
            </p:extLst>
          </p:nvPr>
        </p:nvGraphicFramePr>
        <p:xfrm>
          <a:off x="130449" y="5013177"/>
          <a:ext cx="4028659" cy="1721340"/>
        </p:xfrm>
        <a:graphic>
          <a:graphicData uri="http://schemas.openxmlformats.org/drawingml/2006/table">
            <a:tbl>
              <a:tblPr firstRow="1" bandRow="1">
                <a:tableStyleId>{5C22544A-7EE6-4342-B048-85BDC9FD1C3A}</a:tableStyleId>
              </a:tblPr>
              <a:tblGrid>
                <a:gridCol w="777461">
                  <a:extLst>
                    <a:ext uri="{9D8B030D-6E8A-4147-A177-3AD203B41FA5}">
                      <a16:colId xmlns:a16="http://schemas.microsoft.com/office/drawing/2014/main" val="2776354826"/>
                    </a:ext>
                  </a:extLst>
                </a:gridCol>
                <a:gridCol w="3251198">
                  <a:extLst>
                    <a:ext uri="{9D8B030D-6E8A-4147-A177-3AD203B41FA5}">
                      <a16:colId xmlns:a16="http://schemas.microsoft.com/office/drawing/2014/main" val="240280096"/>
                    </a:ext>
                  </a:extLst>
                </a:gridCol>
              </a:tblGrid>
              <a:tr h="2537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所要額</a:t>
                      </a:r>
                      <a:endParaRPr kumimoji="1" lang="en-US" altLang="ja-JP" sz="10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r>
                        <a:rPr lang="ja-JP" altLang="en-US" sz="1000" b="1" dirty="0">
                          <a:solidFill>
                            <a:schemeClr val="tx1"/>
                          </a:solidFill>
                          <a:latin typeface="+mn-ea"/>
                          <a:ea typeface="+mn-ea"/>
                        </a:rPr>
                        <a:t> </a:t>
                      </a:r>
                      <a:r>
                        <a:rPr lang="ja-JP" altLang="en-US" sz="1000" b="0" u="sng" dirty="0">
                          <a:solidFill>
                            <a:schemeClr val="tx1"/>
                          </a:solidFill>
                          <a:latin typeface="+mn-ea"/>
                          <a:ea typeface="+mn-ea"/>
                        </a:rPr>
                        <a:t>○○千円</a:t>
                      </a:r>
                      <a:r>
                        <a:rPr lang="ja-JP" altLang="en-US" sz="1000" b="0" dirty="0">
                          <a:solidFill>
                            <a:srgbClr val="0000FF"/>
                          </a:solidFill>
                          <a:latin typeface="+mn-ea"/>
                          <a:ea typeface="+mn-ea"/>
                        </a:rPr>
                        <a:t>（様式６（１）の全体合計の所用経費額を記載）</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5619653"/>
                  </a:ext>
                </a:extLst>
              </a:tr>
              <a:tr h="14675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経費内訳</a:t>
                      </a:r>
                      <a:endParaRPr kumimoji="1" lang="en-US" altLang="ja-JP" sz="10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r>
                        <a:rPr lang="ja-JP" altLang="en-US" sz="1000" dirty="0">
                          <a:latin typeface="+mn-ea"/>
                          <a:ea typeface="+mn-ea"/>
                        </a:rPr>
                        <a:t>給与　○○円</a:t>
                      </a:r>
                      <a:r>
                        <a:rPr lang="en-US" altLang="ja-JP" sz="1000" dirty="0">
                          <a:latin typeface="+mn-ea"/>
                          <a:ea typeface="+mn-ea"/>
                        </a:rPr>
                        <a:t>…</a:t>
                      </a:r>
                      <a:r>
                        <a:rPr lang="ja-JP" altLang="en-US" sz="1000" dirty="0">
                          <a:latin typeface="+mn-ea"/>
                          <a:ea typeface="+mn-ea"/>
                        </a:rPr>
                        <a:t>○○業務</a:t>
                      </a:r>
                      <a:endParaRPr lang="en-US" altLang="ja-JP" sz="1000" dirty="0">
                        <a:latin typeface="+mn-ea"/>
                        <a:ea typeface="+mn-ea"/>
                      </a:endParaRPr>
                    </a:p>
                    <a:p>
                      <a:r>
                        <a:rPr lang="ja-JP" altLang="en-US" sz="1000" dirty="0">
                          <a:latin typeface="+mn-ea"/>
                          <a:ea typeface="+mn-ea"/>
                        </a:rPr>
                        <a:t>賃金　○○円</a:t>
                      </a:r>
                      <a:r>
                        <a:rPr lang="en-US" altLang="ja-JP" sz="1000" dirty="0">
                          <a:latin typeface="+mn-ea"/>
                          <a:ea typeface="+mn-ea"/>
                        </a:rPr>
                        <a:t>…</a:t>
                      </a:r>
                      <a:r>
                        <a:rPr lang="ja-JP" altLang="en-US" sz="1000" dirty="0">
                          <a:latin typeface="+mn-ea"/>
                          <a:ea typeface="+mn-ea"/>
                        </a:rPr>
                        <a:t>○○調査のアルバイト代</a:t>
                      </a:r>
                      <a:endParaRPr lang="en-US" altLang="ja-JP" sz="1000" dirty="0">
                        <a:latin typeface="+mn-ea"/>
                        <a:ea typeface="+mn-ea"/>
                      </a:endParaRPr>
                    </a:p>
                    <a:p>
                      <a:r>
                        <a:rPr lang="ja-JP" altLang="en-US" sz="1000" dirty="0">
                          <a:latin typeface="+mn-ea"/>
                          <a:ea typeface="+mn-ea"/>
                        </a:rPr>
                        <a:t>報酬　○○円</a:t>
                      </a:r>
                      <a:r>
                        <a:rPr lang="en-US" altLang="ja-JP" sz="1000" dirty="0">
                          <a:latin typeface="+mn-ea"/>
                          <a:ea typeface="+mn-ea"/>
                        </a:rPr>
                        <a:t>…</a:t>
                      </a:r>
                      <a:r>
                        <a:rPr lang="ja-JP" altLang="en-US" sz="1000" dirty="0">
                          <a:latin typeface="+mn-ea"/>
                          <a:ea typeface="+mn-ea"/>
                        </a:rPr>
                        <a:t>○○委員会の委員報酬</a:t>
                      </a:r>
                      <a:endParaRPr lang="en-US" altLang="ja-JP" sz="100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000" b="0" dirty="0">
                          <a:solidFill>
                            <a:schemeClr val="tx1"/>
                          </a:solidFill>
                          <a:latin typeface="+mn-ea"/>
                          <a:ea typeface="+mn-ea"/>
                        </a:rPr>
                        <a:t>委託料　○○円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○○調査委託費</a:t>
                      </a:r>
                      <a:endParaRPr kumimoji="1" lang="en-US" altLang="ja-JP" sz="1000" b="0" dirty="0">
                        <a:solidFill>
                          <a:schemeClr val="tx1"/>
                        </a:solidFill>
                        <a:latin typeface="+mn-ea"/>
                        <a:ea typeface="+mn-ea"/>
                      </a:endParaRPr>
                    </a:p>
                    <a:p>
                      <a:pPr marL="92075" marR="0" lvl="0" indent="-920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ja-JP" sz="1000" dirty="0">
                          <a:solidFill>
                            <a:srgbClr val="0000FF"/>
                          </a:solidFill>
                          <a:latin typeface="+mn-ea"/>
                          <a:ea typeface="+mn-ea"/>
                        </a:rPr>
                        <a:t>※</a:t>
                      </a:r>
                      <a:r>
                        <a:rPr lang="ja-JP" altLang="en-US" sz="1000" dirty="0">
                          <a:solidFill>
                            <a:srgbClr val="0000FF"/>
                          </a:solidFill>
                          <a:latin typeface="+mn-ea"/>
                          <a:ea typeface="+mn-ea"/>
                        </a:rPr>
                        <a:t>内訳から、どのような取組に係る費用であるのか、わかるように示してください。</a:t>
                      </a:r>
                      <a:endParaRPr lang="en-US" altLang="ja-JP" sz="1000" dirty="0">
                        <a:solidFill>
                          <a:srgbClr val="0000FF"/>
                        </a:solidFill>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97281"/>
                  </a:ext>
                </a:extLst>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1381678008"/>
              </p:ext>
            </p:extLst>
          </p:nvPr>
        </p:nvGraphicFramePr>
        <p:xfrm>
          <a:off x="4296739" y="5013175"/>
          <a:ext cx="4653841" cy="1721339"/>
        </p:xfrm>
        <a:graphic>
          <a:graphicData uri="http://schemas.openxmlformats.org/drawingml/2006/table">
            <a:tbl>
              <a:tblPr firstRow="1" bandRow="1">
                <a:tableStyleId>{5C22544A-7EE6-4342-B048-85BDC9FD1C3A}</a:tableStyleId>
              </a:tblPr>
              <a:tblGrid>
                <a:gridCol w="4653841">
                  <a:extLst>
                    <a:ext uri="{9D8B030D-6E8A-4147-A177-3AD203B41FA5}">
                      <a16:colId xmlns:a16="http://schemas.microsoft.com/office/drawing/2014/main" val="331853674"/>
                    </a:ext>
                  </a:extLst>
                </a:gridCol>
              </a:tblGrid>
              <a:tr h="244597">
                <a:tc>
                  <a:txBody>
                    <a:bodyPr/>
                    <a:lstStyle/>
                    <a:p>
                      <a:pPr algn="ctr"/>
                      <a:r>
                        <a:rPr kumimoji="1" lang="ja-JP" altLang="en-US" sz="1050" b="1" dirty="0">
                          <a:solidFill>
                            <a:schemeClr val="tx1"/>
                          </a:solidFill>
                          <a:latin typeface="+mn-ea"/>
                          <a:ea typeface="+mn-ea"/>
                        </a:rPr>
                        <a:t>成果物、今後の展開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789092196"/>
                  </a:ext>
                </a:extLst>
              </a:tr>
              <a:tr h="1476742">
                <a:tc>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en-US" altLang="ja-JP" sz="1000" b="1" dirty="0">
                          <a:latin typeface="+mn-ea"/>
                          <a:ea typeface="+mn-ea"/>
                        </a:rPr>
                        <a:t>【</a:t>
                      </a:r>
                      <a:r>
                        <a:rPr kumimoji="1" lang="ja-JP" altLang="en-US" sz="1000" b="1" dirty="0">
                          <a:latin typeface="+mn-ea"/>
                          <a:ea typeface="+mn-ea"/>
                        </a:rPr>
                        <a:t>取組成果及び成果物</a:t>
                      </a:r>
                      <a:r>
                        <a:rPr kumimoji="1" lang="en-US" altLang="ja-JP" sz="1000" b="1" dirty="0">
                          <a:latin typeface="+mn-ea"/>
                          <a:ea typeface="+mn-ea"/>
                        </a:rPr>
                        <a:t>】</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000" b="1" dirty="0">
                          <a:latin typeface="+mn-ea"/>
                          <a:ea typeface="+mn-ea"/>
                        </a:rPr>
                        <a:t>○○、○○</a:t>
                      </a:r>
                      <a:endParaRPr kumimoji="1" lang="en-US" altLang="ja-JP" sz="1000" dirty="0">
                        <a:latin typeface="+mn-ea"/>
                        <a:ea typeface="+mn-ea"/>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en-US" altLang="ja-JP" sz="1000" b="1" dirty="0">
                          <a:latin typeface="+mn-ea"/>
                          <a:ea typeface="+mn-ea"/>
                        </a:rPr>
                        <a:t>【</a:t>
                      </a:r>
                      <a:r>
                        <a:rPr kumimoji="1" lang="ja-JP" altLang="en-US" sz="1000" b="1" dirty="0">
                          <a:latin typeface="+mn-ea"/>
                          <a:ea typeface="+mn-ea"/>
                        </a:rPr>
                        <a:t>今後の展開</a:t>
                      </a:r>
                      <a:r>
                        <a:rPr kumimoji="1" lang="en-US" altLang="ja-JP" sz="1000" b="1" dirty="0">
                          <a:latin typeface="+mn-ea"/>
                          <a:ea typeface="+mn-ea"/>
                        </a:rPr>
                        <a:t>】</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000" dirty="0">
                          <a:latin typeface="+mn-ea"/>
                          <a:ea typeface="+mn-ea"/>
                        </a:rPr>
                        <a:t>○○</a:t>
                      </a:r>
                      <a:endParaRPr kumimoji="1" lang="en-US" altLang="ja-JP" sz="1000" dirty="0">
                        <a:latin typeface="+mn-ea"/>
                        <a:ea typeface="+mn-ea"/>
                      </a:endParaRPr>
                    </a:p>
                    <a:p>
                      <a:pPr marL="138113" indent="-138113"/>
                      <a:r>
                        <a:rPr lang="en-US" altLang="ja-JP" sz="1000" dirty="0">
                          <a:solidFill>
                            <a:srgbClr val="0000FF"/>
                          </a:solidFill>
                        </a:rPr>
                        <a:t>※</a:t>
                      </a:r>
                      <a:r>
                        <a:rPr lang="ja-JP" altLang="en-US" sz="1000" dirty="0">
                          <a:solidFill>
                            <a:srgbClr val="0000FF"/>
                          </a:solidFill>
                        </a:rPr>
                        <a:t>取組によってどのような成果物ができるのか、記載してください。</a:t>
                      </a:r>
                      <a:endParaRPr lang="en-US" altLang="ja-JP" sz="1000" dirty="0">
                        <a:solidFill>
                          <a:srgbClr val="0000FF"/>
                        </a:solidFill>
                      </a:endParaRPr>
                    </a:p>
                    <a:p>
                      <a:pPr marL="138113" indent="-138113"/>
                      <a:r>
                        <a:rPr lang="en-US" altLang="ja-JP" sz="1000" dirty="0">
                          <a:solidFill>
                            <a:srgbClr val="0000FF"/>
                          </a:solidFill>
                        </a:rPr>
                        <a:t>※</a:t>
                      </a:r>
                      <a:r>
                        <a:rPr lang="ja-JP" altLang="en-US" sz="1000" dirty="0">
                          <a:solidFill>
                            <a:srgbClr val="0000FF"/>
                          </a:solidFill>
                        </a:rPr>
                        <a:t>成果をどのように今後の展開に活かし、公表することでどのような効果があるのか、記載してください。</a:t>
                      </a:r>
                      <a:endParaRPr lang="en-US" altLang="ja-JP" sz="1000" dirty="0"/>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650827"/>
                  </a:ext>
                </a:extLst>
              </a:tr>
            </a:tbl>
          </a:graphicData>
        </a:graphic>
      </p:graphicFrame>
      <p:sp>
        <p:nvSpPr>
          <p:cNvPr id="6" name="テキスト ボックス 5">
            <a:extLst>
              <a:ext uri="{FF2B5EF4-FFF2-40B4-BE49-F238E27FC236}">
                <a16:creationId xmlns:a16="http://schemas.microsoft.com/office/drawing/2014/main" id="{34810D44-843F-0AF6-0221-124B82A01C16}"/>
              </a:ext>
            </a:extLst>
          </p:cNvPr>
          <p:cNvSpPr txBox="1"/>
          <p:nvPr/>
        </p:nvSpPr>
        <p:spPr>
          <a:xfrm>
            <a:off x="1547664" y="1063788"/>
            <a:ext cx="6264696" cy="1107996"/>
          </a:xfrm>
          <a:prstGeom prst="rect">
            <a:avLst/>
          </a:prstGeom>
          <a:solidFill>
            <a:schemeClr val="bg1"/>
          </a:solidFill>
          <a:ln w="19050">
            <a:solidFill>
              <a:schemeClr val="accent6"/>
            </a:solidFill>
          </a:ln>
        </p:spPr>
        <p:txBody>
          <a:bodyPr wrap="square" rtlCol="0">
            <a:spAutoFit/>
          </a:bodyPr>
          <a:lstStyle/>
          <a:p>
            <a:r>
              <a:rPr lang="ja-JP" altLang="en-US" sz="1100" dirty="0">
                <a:solidFill>
                  <a:srgbClr val="0000FF"/>
                </a:solidFill>
                <a:latin typeface="BIZ UDPゴシック" panose="020B0400000000000000" pitchFamily="50" charset="-128"/>
                <a:ea typeface="BIZ UDPゴシック" panose="020B0400000000000000" pitchFamily="50" charset="-128"/>
              </a:rPr>
              <a:t>＜作成上の注意点＞</a:t>
            </a:r>
            <a:endParaRPr lang="en-US" altLang="ja-JP" sz="1100" dirty="0">
              <a:solidFill>
                <a:srgbClr val="0000FF"/>
              </a:solidFill>
              <a:latin typeface="BIZ UDPゴシック" panose="020B0400000000000000" pitchFamily="50" charset="-128"/>
              <a:ea typeface="BIZ UDPゴシック" panose="020B0400000000000000" pitchFamily="50" charset="-128"/>
            </a:endParaRPr>
          </a:p>
          <a:p>
            <a:r>
              <a:rPr lang="en-US" altLang="ja-JP" sz="1100" dirty="0">
                <a:solidFill>
                  <a:srgbClr val="0000FF"/>
                </a:solidFill>
                <a:latin typeface="BIZ UDPゴシック" panose="020B0400000000000000" pitchFamily="50" charset="-128"/>
                <a:ea typeface="BIZ UDPゴシック" panose="020B0400000000000000" pitchFamily="50" charset="-128"/>
              </a:rPr>
              <a:t>※</a:t>
            </a:r>
            <a:r>
              <a:rPr lang="ja-JP" altLang="en-US" sz="1100" u="sng" dirty="0">
                <a:solidFill>
                  <a:srgbClr val="0000FF"/>
                </a:solidFill>
                <a:latin typeface="BIZ UDPゴシック" panose="020B0400000000000000" pitchFamily="50" charset="-128"/>
                <a:ea typeface="BIZ UDPゴシック" panose="020B0400000000000000" pitchFamily="50" charset="-128"/>
              </a:rPr>
              <a:t>Ａ４用紙一枚に収まるよう</a:t>
            </a:r>
            <a:r>
              <a:rPr lang="ja-JP" altLang="en-US" sz="1100" dirty="0">
                <a:solidFill>
                  <a:srgbClr val="0000FF"/>
                </a:solidFill>
                <a:latin typeface="BIZ UDPゴシック" panose="020B0400000000000000" pitchFamily="50" charset="-128"/>
                <a:ea typeface="BIZ UDPゴシック" panose="020B0400000000000000" pitchFamily="50" charset="-128"/>
              </a:rPr>
              <a:t>要点を簡潔に示す形で作成してください。</a:t>
            </a:r>
            <a:endParaRPr lang="en-US" altLang="ja-JP" sz="1100" dirty="0">
              <a:solidFill>
                <a:srgbClr val="0000FF"/>
              </a:solidFill>
              <a:latin typeface="BIZ UDPゴシック" panose="020B0400000000000000" pitchFamily="50" charset="-128"/>
              <a:ea typeface="BIZ UDPゴシック" panose="020B0400000000000000" pitchFamily="50" charset="-128"/>
            </a:endParaRPr>
          </a:p>
          <a:p>
            <a:r>
              <a:rPr lang="en-US" altLang="ja-JP" sz="1100" dirty="0">
                <a:solidFill>
                  <a:srgbClr val="0000FF"/>
                </a:solidFill>
                <a:latin typeface="BIZ UDPゴシック" panose="020B0400000000000000" pitchFamily="50" charset="-128"/>
                <a:ea typeface="BIZ UDPゴシック" panose="020B0400000000000000" pitchFamily="50" charset="-128"/>
              </a:rPr>
              <a:t>※</a:t>
            </a:r>
            <a:r>
              <a:rPr lang="ja-JP" altLang="en-US" sz="1100" dirty="0">
                <a:solidFill>
                  <a:srgbClr val="0000FF"/>
                </a:solidFill>
                <a:latin typeface="BIZ UDPゴシック" panose="020B0400000000000000" pitchFamily="50" charset="-128"/>
                <a:ea typeface="BIZ UDPゴシック" panose="020B0400000000000000" pitchFamily="50" charset="-128"/>
              </a:rPr>
              <a:t>適宜、枠のサイズを変更したり図表を使用するなど、わかりやすく記載してください。</a:t>
            </a:r>
            <a:endParaRPr lang="en-US" altLang="ja-JP" sz="1100" dirty="0">
              <a:solidFill>
                <a:srgbClr val="0000FF"/>
              </a:solidFill>
              <a:latin typeface="BIZ UDPゴシック" panose="020B0400000000000000" pitchFamily="50" charset="-128"/>
              <a:ea typeface="BIZ UDPゴシック" panose="020B0400000000000000" pitchFamily="50" charset="-128"/>
            </a:endParaRPr>
          </a:p>
          <a:p>
            <a:r>
              <a:rPr lang="en-US" altLang="ja-JP" sz="1100" dirty="0">
                <a:solidFill>
                  <a:srgbClr val="0000FF"/>
                </a:solidFill>
                <a:latin typeface="BIZ UDPゴシック" panose="020B0400000000000000" pitchFamily="50" charset="-128"/>
                <a:ea typeface="BIZ UDPゴシック" panose="020B0400000000000000" pitchFamily="50" charset="-128"/>
              </a:rPr>
              <a:t>※</a:t>
            </a:r>
            <a:r>
              <a:rPr lang="ja-JP" altLang="en-US" sz="1100" dirty="0">
                <a:solidFill>
                  <a:srgbClr val="0000FF"/>
                </a:solidFill>
                <a:latin typeface="BIZ UDPゴシック" panose="020B0400000000000000" pitchFamily="50" charset="-128"/>
                <a:ea typeface="BIZ UDPゴシック" panose="020B0400000000000000" pitchFamily="50" charset="-128"/>
              </a:rPr>
              <a:t>記入する文字の大きさは</a:t>
            </a:r>
            <a:r>
              <a:rPr lang="en-US" altLang="ja-JP" sz="1100" dirty="0">
                <a:solidFill>
                  <a:srgbClr val="0000FF"/>
                </a:solidFill>
                <a:latin typeface="BIZ UDPゴシック" panose="020B0400000000000000" pitchFamily="50" charset="-128"/>
                <a:ea typeface="BIZ UDPゴシック" panose="020B0400000000000000" pitchFamily="50" charset="-128"/>
              </a:rPr>
              <a:t>10</a:t>
            </a:r>
            <a:r>
              <a:rPr lang="ja-JP" altLang="en-US" sz="1100" dirty="0">
                <a:solidFill>
                  <a:srgbClr val="0000FF"/>
                </a:solidFill>
                <a:latin typeface="BIZ UDPゴシック" panose="020B0400000000000000" pitchFamily="50" charset="-128"/>
                <a:ea typeface="BIZ UDPゴシック" panose="020B0400000000000000" pitchFamily="50" charset="-128"/>
              </a:rPr>
              <a:t>ポイント以上としてください。</a:t>
            </a:r>
            <a:endParaRPr lang="en-US" altLang="ja-JP" sz="1100" dirty="0">
              <a:solidFill>
                <a:srgbClr val="0000FF"/>
              </a:solidFill>
              <a:latin typeface="BIZ UDPゴシック" panose="020B0400000000000000" pitchFamily="50" charset="-128"/>
              <a:ea typeface="BIZ UDPゴシック" panose="020B0400000000000000" pitchFamily="50" charset="-128"/>
            </a:endParaRPr>
          </a:p>
          <a:p>
            <a:r>
              <a:rPr lang="en-US" altLang="ja-JP" sz="1100" dirty="0">
                <a:solidFill>
                  <a:srgbClr val="0000FF"/>
                </a:solidFill>
                <a:latin typeface="BIZ UDPゴシック" panose="020B0400000000000000" pitchFamily="50" charset="-128"/>
                <a:ea typeface="BIZ UDPゴシック" panose="020B0400000000000000" pitchFamily="50" charset="-128"/>
              </a:rPr>
              <a:t>※</a:t>
            </a:r>
            <a:r>
              <a:rPr lang="ja-JP" altLang="en-US" sz="1100" dirty="0">
                <a:solidFill>
                  <a:srgbClr val="0000FF"/>
                </a:solidFill>
                <a:latin typeface="BIZ UDPゴシック" panose="020B0400000000000000" pitchFamily="50" charset="-128"/>
                <a:ea typeface="BIZ UDPゴシック" panose="020B0400000000000000" pitchFamily="50" charset="-128"/>
              </a:rPr>
              <a:t>提出する際、</a:t>
            </a:r>
            <a:r>
              <a:rPr lang="ja-JP" altLang="en-US" sz="1100" b="1" u="sng" dirty="0">
                <a:solidFill>
                  <a:srgbClr val="0000FF"/>
                </a:solidFill>
                <a:latin typeface="BIZ UDPゴシック" panose="020B0400000000000000" pitchFamily="50" charset="-128"/>
                <a:ea typeface="BIZ UDPゴシック" panose="020B0400000000000000" pitchFamily="50" charset="-128"/>
              </a:rPr>
              <a:t>ファイル名を「</a:t>
            </a:r>
            <a:r>
              <a:rPr lang="en-US" altLang="ja-JP" sz="1100" b="1" u="sng" dirty="0">
                <a:solidFill>
                  <a:srgbClr val="0000FF"/>
                </a:solidFill>
                <a:latin typeface="BIZ UDPゴシック" panose="020B0400000000000000" pitchFamily="50" charset="-128"/>
                <a:ea typeface="BIZ UDPゴシック" panose="020B0400000000000000" pitchFamily="50" charset="-128"/>
              </a:rPr>
              <a:t>【</a:t>
            </a:r>
            <a:r>
              <a:rPr lang="ja-JP" altLang="en-US" sz="1100" b="1" u="sng" dirty="0">
                <a:solidFill>
                  <a:srgbClr val="0000FF"/>
                </a:solidFill>
                <a:latin typeface="BIZ UDPゴシック" panose="020B0400000000000000" pitchFamily="50" charset="-128"/>
                <a:ea typeface="BIZ UDPゴシック" panose="020B0400000000000000" pitchFamily="50" charset="-128"/>
              </a:rPr>
              <a:t>代表事業者名</a:t>
            </a:r>
            <a:r>
              <a:rPr lang="en-US" altLang="ja-JP" sz="1100" b="1" u="sng" dirty="0">
                <a:solidFill>
                  <a:srgbClr val="0000FF"/>
                </a:solidFill>
                <a:latin typeface="BIZ UDPゴシック" panose="020B0400000000000000" pitchFamily="50" charset="-128"/>
                <a:ea typeface="BIZ UDPゴシック" panose="020B0400000000000000" pitchFamily="50" charset="-128"/>
              </a:rPr>
              <a:t>】</a:t>
            </a:r>
            <a:r>
              <a:rPr lang="ja-JP" altLang="en-US" sz="1100" b="1" u="sng" dirty="0">
                <a:solidFill>
                  <a:srgbClr val="0000FF"/>
                </a:solidFill>
                <a:latin typeface="BIZ UDPゴシック" panose="020B0400000000000000" pitchFamily="50" charset="-128"/>
                <a:ea typeface="BIZ UDPゴシック" panose="020B0400000000000000" pitchFamily="50" charset="-128"/>
              </a:rPr>
              <a:t>応募様式</a:t>
            </a:r>
            <a:r>
              <a:rPr lang="en-US" altLang="ja-JP" sz="1100" b="1" u="sng" dirty="0">
                <a:solidFill>
                  <a:srgbClr val="0000FF"/>
                </a:solidFill>
                <a:latin typeface="BIZ UDPゴシック" panose="020B0400000000000000" pitchFamily="50" charset="-128"/>
                <a:ea typeface="BIZ UDPゴシック" panose="020B0400000000000000" pitchFamily="50" charset="-128"/>
              </a:rPr>
              <a:t>7</a:t>
            </a:r>
            <a:r>
              <a:rPr lang="ja-JP" altLang="en-US" sz="1100" b="1" u="sng" dirty="0">
                <a:solidFill>
                  <a:srgbClr val="0000FF"/>
                </a:solidFill>
                <a:latin typeface="BIZ UDPゴシック" panose="020B0400000000000000" pitchFamily="50" charset="-128"/>
                <a:ea typeface="BIZ UDPゴシック" panose="020B0400000000000000" pitchFamily="50" charset="-128"/>
              </a:rPr>
              <a:t>」</a:t>
            </a:r>
            <a:r>
              <a:rPr lang="ja-JP" altLang="en-US" sz="1100" dirty="0">
                <a:solidFill>
                  <a:srgbClr val="0000FF"/>
                </a:solidFill>
                <a:latin typeface="BIZ UDPゴシック" panose="020B0400000000000000" pitchFamily="50" charset="-128"/>
                <a:ea typeface="BIZ UDPゴシック" panose="020B0400000000000000" pitchFamily="50" charset="-128"/>
              </a:rPr>
              <a:t>としてください。</a:t>
            </a:r>
            <a:endParaRPr lang="en-US" altLang="ja-JP" sz="1100" dirty="0">
              <a:solidFill>
                <a:srgbClr val="0000FF"/>
              </a:solidFill>
              <a:latin typeface="BIZ UDPゴシック" panose="020B0400000000000000" pitchFamily="50" charset="-128"/>
              <a:ea typeface="BIZ UDPゴシック" panose="020B0400000000000000" pitchFamily="50" charset="-128"/>
            </a:endParaRPr>
          </a:p>
          <a:p>
            <a:r>
              <a:rPr lang="en-US" altLang="ja-JP" sz="1100" dirty="0">
                <a:solidFill>
                  <a:srgbClr val="0000FF"/>
                </a:solidFill>
                <a:latin typeface="BIZ UDPゴシック" panose="020B0400000000000000" pitchFamily="50" charset="-128"/>
                <a:ea typeface="BIZ UDPゴシック" panose="020B0400000000000000" pitchFamily="50" charset="-128"/>
              </a:rPr>
              <a:t>※</a:t>
            </a:r>
            <a:r>
              <a:rPr lang="ja-JP" altLang="en-US" sz="1100" dirty="0">
                <a:solidFill>
                  <a:srgbClr val="0000FF"/>
                </a:solidFill>
                <a:latin typeface="BIZ UDPゴシック" panose="020B0400000000000000" pitchFamily="50" charset="-128"/>
                <a:ea typeface="BIZ UDPゴシック" panose="020B0400000000000000" pitchFamily="50" charset="-128"/>
              </a:rPr>
              <a:t>注意書き（青字）は提出時に削除してください。</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docProps/app.xml><?xml version="1.0" encoding="utf-8"?>
<Properties xmlns="http://schemas.openxmlformats.org/officeDocument/2006/extended-properties" xmlns:vt="http://schemas.openxmlformats.org/officeDocument/2006/docPropsVTypes">
  <Template>blank</Template>
  <Words>494</Words>
  <PresentationFormat>画面に合わせる (4:3)</PresentationFormat>
  <Paragraphs>43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Arial</vt:lpstr>
      <vt:lpstr>Times New Roman</vt:lpstr>
      <vt:lpstr>Wingdings</vt:lpstr>
      <vt:lpstr>標準デザイン</vt:lpstr>
      <vt:lpstr>　■代表事業者名○○　　（様式２　１（１）と統一）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