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3"/>
  </p:notesMasterIdLst>
  <p:sldIdLst>
    <p:sldId id="257" r:id="rId4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0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橿原 義信" initials="橿原" lastIdx="1" clrIdx="0">
    <p:extLst>
      <p:ext uri="{19B8F6BF-5375-455C-9EA6-DF929625EA0E}">
        <p15:presenceInfo xmlns:p15="http://schemas.microsoft.com/office/powerpoint/2012/main" userId="ebcbbff0de730e75" providerId="Windows Live"/>
      </p:ext>
    </p:extLst>
  </p:cmAuthor>
  <p:cmAuthor id="2" name="愛 横田" initials="愛" lastIdx="1" clrIdx="1">
    <p:extLst>
      <p:ext uri="{19B8F6BF-5375-455C-9EA6-DF929625EA0E}">
        <p15:presenceInfo xmlns:p15="http://schemas.microsoft.com/office/powerpoint/2012/main" userId="13db4683e2081cc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95"/>
    <p:restoredTop sz="94660"/>
  </p:normalViewPr>
  <p:slideViewPr>
    <p:cSldViewPr snapToGrid="0" showGuides="1">
      <p:cViewPr varScale="1">
        <p:scale>
          <a:sx n="68" d="100"/>
          <a:sy n="68" d="100"/>
        </p:scale>
        <p:origin x="-1644" y="-78"/>
      </p:cViewPr>
      <p:guideLst>
        <p:guide orient="horz" pos="2160"/>
        <p:guide pos="31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Relationship Id="rId8" Type="http://schemas.openxmlformats.org/officeDocument/2006/relationships/commentAuthors" Target="commentAuthor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24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1125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26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6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27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28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5440363" y="360363"/>
            <a:ext cx="2587625" cy="1792287"/>
          </a:xfrm>
        </p:spPr>
      </p:sp>
      <p:sp>
        <p:nvSpPr>
          <p:cNvPr id="1139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48570">
              <a:defRPr/>
            </a:pPr>
            <a:r>
              <a:rPr kumimoji="1" lang="en-US" altLang="ja-JP" dirty="0"/>
              <a:t>201012Yrev</a:t>
            </a:r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1140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47A257-4C07-4AB6-BC31-F377782D84F4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3790993"/>
      </p:ext>
    </p:extLst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20" descr="ppjtitle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6076950"/>
            <a:ext cx="99218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9" name="Rectangle 14"/>
          <p:cNvSpPr>
            <a:spLocks noChangeArrowheads="1"/>
          </p:cNvSpPr>
          <p:nvPr/>
        </p:nvSpPr>
        <p:spPr>
          <a:xfrm>
            <a:off x="1833563" y="3284544"/>
            <a:ext cx="8072437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40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4350" y="2133606"/>
            <a:ext cx="812165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1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104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4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4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9004939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98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9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00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01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5261292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0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04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" y="0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0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0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0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30858482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コンテンツ プレースホルダ 1"/>
          <p:cNvSpPr>
            <a:spLocks noGrp="1"/>
          </p:cNvSpPr>
          <p:nvPr>
            <p:ph/>
          </p:nvPr>
        </p:nvSpPr>
        <p:spPr>
          <a:xfrm>
            <a:off x="0" y="0"/>
            <a:ext cx="9410700" cy="61261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1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1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1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7559803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1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1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  <p:cxnSp>
        <p:nvCxnSpPr>
          <p:cNvPr id="1117" name="直線コネクタ 6"/>
          <p:cNvCxnSpPr/>
          <p:nvPr/>
        </p:nvCxnSpPr>
        <p:spPr>
          <a:xfrm>
            <a:off x="0" y="607299"/>
            <a:ext cx="990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27431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2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2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D65D9-31D7-4BAA-9731-87A52B1BA9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02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7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4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4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5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64233-5231-4BB3-864E-7369979C1539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907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タイトル 1"/>
          <p:cNvSpPr>
            <a:spLocks noGrp="1"/>
          </p:cNvSpPr>
          <p:nvPr>
            <p:ph type="title"/>
          </p:nvPr>
        </p:nvSpPr>
        <p:spPr>
          <a:xfrm>
            <a:off x="782638" y="4406906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5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5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5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EB25D-4B7B-45DF-AF0B-DD05B66E5003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46512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59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2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0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1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62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63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06303962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6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7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8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9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9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9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7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7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7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62202726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7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7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7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B3383-B952-447B-9C5E-1900D707C22A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993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1080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1081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F643B-1E2A-4F03-8182-047C0680F225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071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84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85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6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87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8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6717415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91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</a:p>
        </p:txBody>
      </p:sp>
      <p:sp>
        <p:nvSpPr>
          <p:cNvPr id="1092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9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9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9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95415761"/>
      </p:ext>
    </p:extLst>
  </p:cSld>
  <p:clrMapOvr>
    <a:masterClrMapping/>
  </p:clrMapOvr>
  <p:hf hdr="0" ftr="0" dt="0"/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image" Target="../media/image2.jpeg" /><Relationship Id="rId16" Type="http://schemas.openxmlformats.org/officeDocument/2006/relationships/image" Target="../media/image3.jpeg" /><Relationship Id="rId17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>
          <a:xfrm>
            <a:off x="0" y="1"/>
            <a:ext cx="9906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grpSp>
        <p:nvGrpSpPr>
          <p:cNvPr id="1030" name="Group 27"/>
          <p:cNvGrpSpPr/>
          <p:nvPr/>
        </p:nvGrpSpPr>
        <p:grpSpPr>
          <a:xfrm>
            <a:off x="0" y="333378"/>
            <a:ext cx="9906000" cy="214313"/>
            <a:chOff x="0" y="255"/>
            <a:chExt cx="6240" cy="135"/>
          </a:xfrm>
        </p:grpSpPr>
        <p:sp>
          <p:nvSpPr>
            <p:cNvPr id="1031" name="Rectangle 28"/>
            <p:cNvSpPr>
              <a:spLocks noChangeArrowheads="1"/>
            </p:cNvSpPr>
            <p:nvPr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2" name="Rectangle 29"/>
            <p:cNvSpPr>
              <a:spLocks noChangeArrowheads="1"/>
            </p:cNvSpPr>
            <p:nvPr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3" name="Rectangle 30"/>
            <p:cNvSpPr>
              <a:spLocks noChangeArrowheads="1"/>
            </p:cNvSpPr>
            <p:nvPr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034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82661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35" name="Picture 32" descr="ppjtitle"/>
          <p:cNvPicPr>
            <a:picLocks noChangeAspect="1" noChangeArrowheads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697916" y="1"/>
            <a:ext cx="12080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32" descr="ppjtitle"/>
          <p:cNvPicPr>
            <a:picLocks noChangeAspect="1" noChangeArrowheads="1"/>
          </p:cNvPicPr>
          <p:nvPr userDrawn="1"/>
        </p:nvPicPr>
        <p:blipFill>
          <a:blip r:embed="rId16"/>
          <a:srcRect l="1756" r="81940" b="42691"/>
          <a:stretch>
            <a:fillRect/>
          </a:stretch>
        </p:blipFill>
        <p:spPr>
          <a:xfrm>
            <a:off x="8697916" y="6"/>
            <a:ext cx="1208087" cy="334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1522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50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50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50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50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50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正方形/長方形 2"/>
          <p:cNvSpPr>
            <a:spLocks noChangeArrowheads="1"/>
          </p:cNvSpPr>
          <p:nvPr/>
        </p:nvSpPr>
        <p:spPr>
          <a:xfrm>
            <a:off x="0" y="0"/>
            <a:ext cx="8672945" cy="346472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>
              <a:buNone/>
            </a:pPr>
            <a:r>
              <a:rPr lang="ja-JP" altLang="en-US" sz="2400" kern="0" dirty="0"/>
              <a:t>　 活動事業名（応募団体名）：～～（～～）</a:t>
            </a:r>
          </a:p>
        </p:txBody>
      </p:sp>
      <p:sp>
        <p:nvSpPr>
          <p:cNvPr id="1131" name="字幕 2"/>
          <p:cNvSpPr txBox="1"/>
          <p:nvPr/>
        </p:nvSpPr>
        <p:spPr>
          <a:xfrm>
            <a:off x="265708" y="665914"/>
            <a:ext cx="9366476" cy="166914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50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ja-JP" altLang="en-US" sz="1300" kern="0" dirty="0"/>
              <a:t>＜背景・課題意識及び目的＞</a:t>
            </a:r>
            <a:endParaRPr lang="en-US" altLang="ja-JP" sz="1300" kern="0" dirty="0"/>
          </a:p>
          <a:p>
            <a:pPr marL="0" indent="0" algn="just">
              <a:buNone/>
            </a:pPr>
            <a:r>
              <a:rPr lang="ja-JP" altLang="en-US" sz="1300" i="1" kern="0" dirty="0">
                <a:solidFill>
                  <a:srgbClr val="0070C0"/>
                </a:solidFill>
              </a:rPr>
              <a:t>例：</a:t>
            </a:r>
            <a:r>
              <a:rPr lang="ja-JP" altLang="en-US" sz="1300" i="1" kern="0" dirty="0">
                <a:solidFill>
                  <a:schemeClr val="accent1"/>
                </a:solidFill>
              </a:rPr>
              <a:t> </a:t>
            </a:r>
            <a:endParaRPr lang="en-US" altLang="ja-JP" sz="1300" i="1" kern="0" dirty="0">
              <a:solidFill>
                <a:schemeClr val="accent1"/>
              </a:solidFill>
            </a:endParaRPr>
          </a:p>
          <a:p>
            <a:pPr marL="232172" indent="-232172" algn="just">
              <a:buFont typeface="Wingdings"/>
              <a:buChar char="l"/>
            </a:pPr>
            <a:r>
              <a:rPr lang="ja-JP" altLang="en-US" sz="1300" i="1" kern="0" dirty="0"/>
              <a:t> </a:t>
            </a:r>
            <a:r>
              <a:rPr lang="ja-JP" altLang="en-US" sz="1300" i="1" kern="0" dirty="0">
                <a:solidFill>
                  <a:srgbClr val="0070C0"/>
                </a:solidFill>
              </a:rPr>
              <a:t>～～（観光資源・分野）には、～～という潜在能力がある。</a:t>
            </a:r>
            <a:endParaRPr lang="en-US" altLang="ja-JP" sz="1300" i="1" kern="0" dirty="0">
              <a:solidFill>
                <a:srgbClr val="0070C0"/>
              </a:solidFill>
            </a:endParaRPr>
          </a:p>
          <a:p>
            <a:pPr marL="232172" indent="-232172" algn="just">
              <a:buFont typeface="Wingdings"/>
              <a:buChar char="l"/>
            </a:pPr>
            <a:r>
              <a:rPr lang="ja-JP" altLang="en-US" sz="1300" i="1" kern="0" dirty="0"/>
              <a:t> </a:t>
            </a:r>
            <a:r>
              <a:rPr lang="ja-JP" altLang="en-US" sz="1300" i="1" kern="0" dirty="0">
                <a:solidFill>
                  <a:srgbClr val="0070C0"/>
                </a:solidFill>
              </a:rPr>
              <a:t>しかし、～～という課題がある。</a:t>
            </a:r>
          </a:p>
          <a:p>
            <a:pPr marL="232172" indent="-232172" algn="just">
              <a:buFont typeface="Wingdings"/>
              <a:buChar char="l"/>
            </a:pPr>
            <a:r>
              <a:rPr lang="ja-JP" altLang="en-US" sz="1300" i="1" kern="0" dirty="0"/>
              <a:t> </a:t>
            </a:r>
            <a:r>
              <a:rPr lang="ja-JP" altLang="en-US" sz="1300" i="1" kern="0" dirty="0">
                <a:solidFill>
                  <a:srgbClr val="0070C0"/>
                </a:solidFill>
              </a:rPr>
              <a:t>そこで本事業において、～～（オンライン技術）を活用し、～～において実施することにより、来訪意欲増進を実現する。</a:t>
            </a:r>
          </a:p>
        </p:txBody>
      </p:sp>
      <p:sp>
        <p:nvSpPr>
          <p:cNvPr id="1132" name="字幕 2"/>
          <p:cNvSpPr txBox="1"/>
          <p:nvPr/>
        </p:nvSpPr>
        <p:spPr>
          <a:xfrm>
            <a:off x="265708" y="2399448"/>
            <a:ext cx="4643755" cy="6090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74295" tIns="37148" rIns="74295" bIns="3714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ja-JP" sz="1300" dirty="0"/>
              <a:t>＜本事業で</a:t>
            </a:r>
            <a:r>
              <a:rPr lang="en-US" altLang="ja-JP" sz="1300" dirty="0">
                <a:solidFill>
                  <a:schemeClr val="tx1"/>
                </a:solidFill>
              </a:rPr>
              <a:t>対象とする</a:t>
            </a:r>
            <a:r>
              <a:rPr lang="en-US" altLang="ja-JP" sz="1300" dirty="0"/>
              <a:t>観光資源の概要＞　　　　　　　　　　　　　　　　　　　　　　　　　　　　　　　　</a:t>
            </a:r>
          </a:p>
          <a:p>
            <a:pPr algn="just"/>
            <a:endParaRPr lang="en-US" altLang="ja-JP" sz="1300" i="1" dirty="0">
              <a:solidFill>
                <a:srgbClr val="0070C0"/>
              </a:solidFill>
            </a:endParaRPr>
          </a:p>
          <a:p>
            <a:pPr algn="just"/>
            <a:endParaRPr lang="ja-JP" altLang="en-US" sz="1300" i="1" dirty="0">
              <a:solidFill>
                <a:srgbClr val="0070C0"/>
              </a:solidFill>
            </a:endParaRPr>
          </a:p>
          <a:p>
            <a:pPr algn="just"/>
            <a:endParaRPr lang="ja-JP" altLang="en-US" sz="1300" i="1" dirty="0">
              <a:solidFill>
                <a:srgbClr val="0070C0"/>
              </a:solidFill>
            </a:endParaRPr>
          </a:p>
          <a:p>
            <a:pPr algn="just"/>
            <a:endParaRPr lang="ja-JP" altLang="en-US" sz="1300" i="1" dirty="0">
              <a:solidFill>
                <a:srgbClr val="0070C0"/>
              </a:solidFill>
            </a:endParaRPr>
          </a:p>
        </p:txBody>
      </p:sp>
      <p:sp>
        <p:nvSpPr>
          <p:cNvPr id="1133" name="字幕 2"/>
          <p:cNvSpPr txBox="1"/>
          <p:nvPr/>
        </p:nvSpPr>
        <p:spPr>
          <a:xfrm>
            <a:off x="265708" y="3072900"/>
            <a:ext cx="9366885" cy="22909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74295" tIns="37148" rIns="74295" bIns="3714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ja-JP" altLang="en-US" sz="1300" dirty="0"/>
              <a:t>＜令和３年度実施内容＞</a:t>
            </a:r>
            <a:endParaRPr lang="en-US" altLang="ja-JP" sz="1300" dirty="0"/>
          </a:p>
          <a:p>
            <a:pPr algn="just"/>
            <a:r>
              <a:rPr lang="ja-JP" altLang="en-US" sz="1300" i="1" dirty="0">
                <a:solidFill>
                  <a:srgbClr val="0070C0"/>
                </a:solidFill>
              </a:rPr>
              <a:t>具体的内容を簡潔に記載してください。</a:t>
            </a:r>
            <a:endParaRPr lang="en-US" altLang="ja-JP" sz="1300" dirty="0"/>
          </a:p>
          <a:p>
            <a:pPr algn="just"/>
            <a:endParaRPr lang="en-US" altLang="ja-JP" sz="1300" dirty="0"/>
          </a:p>
        </p:txBody>
      </p:sp>
      <p:sp>
        <p:nvSpPr>
          <p:cNvPr id="1134" name="字幕 2"/>
          <p:cNvSpPr txBox="1"/>
          <p:nvPr/>
        </p:nvSpPr>
        <p:spPr>
          <a:xfrm>
            <a:off x="275567" y="5495826"/>
            <a:ext cx="9366885" cy="95513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74295" tIns="37148" rIns="74295" bIns="3714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ja-JP" altLang="en-US" sz="1300" dirty="0"/>
              <a:t>＜令和４年度以降の事業方針＞</a:t>
            </a:r>
            <a:endParaRPr lang="en-US" altLang="ja-JP" sz="1300" dirty="0"/>
          </a:p>
          <a:p>
            <a:pPr algn="just"/>
            <a:r>
              <a:rPr lang="ja-JP" altLang="en-US" sz="1300" i="1" dirty="0">
                <a:solidFill>
                  <a:srgbClr val="0070C0"/>
                </a:solidFill>
              </a:rPr>
              <a:t>令和３年度に実施した事業を活用・展開し、令和４年度以降に継続可能な戦略（地域や関係者との連携体制・資金計画等）を記載してください。</a:t>
            </a:r>
          </a:p>
          <a:p>
            <a:pPr algn="just"/>
            <a:endParaRPr lang="ja-JP" altLang="en-US" sz="1300" i="1" dirty="0">
              <a:solidFill>
                <a:srgbClr val="0070C0"/>
              </a:solidFill>
            </a:endParaRPr>
          </a:p>
        </p:txBody>
      </p:sp>
      <p:sp>
        <p:nvSpPr>
          <p:cNvPr id="1135" name="テキスト ボックス 7"/>
          <p:cNvSpPr txBox="1"/>
          <p:nvPr/>
        </p:nvSpPr>
        <p:spPr>
          <a:xfrm>
            <a:off x="240022" y="6433395"/>
            <a:ext cx="9390411" cy="5415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975" dirty="0"/>
              <a:t>注：公表される前提で作成してください。　　　　　　　　　　　　　　　　　　　　　　　　　　　　　　　　　　　　　　　　　　　　　　　　　　　　</a:t>
            </a:r>
            <a:endParaRPr lang="en-US" altLang="ja-JP" sz="975" dirty="0">
              <a:solidFill>
                <a:srgbClr val="0070C0"/>
              </a:solidFill>
            </a:endParaRPr>
          </a:p>
          <a:p>
            <a:r>
              <a:rPr lang="ja-JP" altLang="en-US" sz="975" dirty="0"/>
              <a:t>注：事業の概要が本概要説明書一枚で分かるように作成してください。　　　　　　　　　　　　　　　　　　　　　　　　　　　　　　　　　　　　　　</a:t>
            </a:r>
            <a:r>
              <a:rPr lang="ja-JP" altLang="en-US" sz="975" i="1" dirty="0">
                <a:solidFill>
                  <a:srgbClr val="0070C0"/>
                </a:solidFill>
              </a:rPr>
              <a:t>青字の記入要領は、提出時に削除してください</a:t>
            </a:r>
            <a:r>
              <a:rPr lang="ja-JP" altLang="en-US" sz="975" dirty="0">
                <a:solidFill>
                  <a:srgbClr val="0070C0"/>
                </a:solidFill>
              </a:rPr>
              <a:t>。</a:t>
            </a:r>
          </a:p>
          <a:p>
            <a:endParaRPr lang="ja-JP" altLang="en-US" sz="975" dirty="0"/>
          </a:p>
        </p:txBody>
      </p:sp>
      <p:sp>
        <p:nvSpPr>
          <p:cNvPr id="1136" name="字幕 10"/>
          <p:cNvSpPr txBox="1"/>
          <p:nvPr/>
        </p:nvSpPr>
        <p:spPr>
          <a:xfrm>
            <a:off x="4981499" y="2399448"/>
            <a:ext cx="4643755" cy="60977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74295" tIns="37148" rIns="74295" bIns="3714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ja-JP" sz="1300" dirty="0"/>
              <a:t>＜</a:t>
            </a:r>
            <a:r>
              <a:rPr lang="en-US" altLang="ja-JP" sz="1300" dirty="0" err="1"/>
              <a:t>活用するオンライン技術</a:t>
            </a:r>
            <a:r>
              <a:rPr lang="ja-JP" altLang="en-US" sz="1300" dirty="0"/>
              <a:t>等</a:t>
            </a:r>
            <a:r>
              <a:rPr lang="en-US" altLang="ja-JP" sz="1300" dirty="0"/>
              <a:t>＞　　　　　　　　　　　　　　　　　　　　　　　　　　　　　　　　</a:t>
            </a:r>
          </a:p>
          <a:p>
            <a:pPr algn="just"/>
            <a:r>
              <a:rPr lang="ja-JP" altLang="en-US" sz="1300" i="1" dirty="0">
                <a:solidFill>
                  <a:schemeClr val="accent1"/>
                </a:solidFill>
              </a:rPr>
              <a:t>　</a:t>
            </a:r>
            <a:endParaRPr lang="ja-JP" altLang="en-US" sz="1300" i="1" dirty="0">
              <a:solidFill>
                <a:srgbClr val="0070C0"/>
              </a:solidFill>
            </a:endParaRPr>
          </a:p>
          <a:p>
            <a:pPr algn="just"/>
            <a:endParaRPr lang="ja-JP" altLang="en-US" sz="13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10537"/>
      </p:ext>
    </p:extLst>
  </p:cSld>
  <p:clrMapOvr>
    <a:masterClrMapping/>
  </p:clrMapOvr>
</p:sld>
</file>

<file path=ppt/theme/theme1.xml><?xml version="1.0" encoding="utf-8"?>
<a:theme xmlns:a="http://schemas.openxmlformats.org/drawingml/2006/main" name="テーマ1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rgbClr val="FFFF00"/>
        </a:solidFill>
        <a:ln w="12700">
          <a:solidFill>
            <a:srgbClr val="FFFF00"/>
          </a:solidFill>
          <a:prstDash val="sysDash"/>
          <a:round/>
          <a:headEnd/>
          <a:tailEnd/>
        </a:ln>
        <a:effectLst/>
      </a:spPr>
      <a:bodyPr vertOverflow="overflow" horzOverflow="overflow" wrap="square" lIns="91422" tIns="45710" rIns="91422" bIns="45710" rtlCol="0" anchor="t" anchorCtr="0"/>
      <a:lstStyle>
        <a:defPPr marL="1338263">
          <a:lnSpc>
            <a:spcPct val="130000"/>
          </a:lnSpc>
          <a:tabLst>
            <a:tab pos="3136900" algn="ctr"/>
          </a:tabLst>
          <a:defRPr kumimoji="1" sz="1200" dirty="0" smtClean="0">
            <a:latin typeface="+mj-ea"/>
            <a:ea typeface="+mj-ea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149</TotalTime>
  <Words>369</Words>
  <Application>JUST Focus</Application>
  <Paragraphs>19</Paragraph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游ゴシック</vt:lpstr>
      <vt:lpstr>Arial</vt:lpstr>
      <vt:lpstr>Wingdings</vt:lpstr>
      <vt:lpstr>テーマ1</vt:lpstr>
      <vt:lpstr>PowerPoint プレゼンテーション</vt:lpstr>
    </vt:vector>
  </TitlesOfParts>
  <LinksUpToDate>false</LinksUpToDate>
  <SharedDoc>false</SharedDoc>
  <HyperlinksChanged>false</HyperlinksChanged>
  <AppVersion>4.1.5</AppVersion>
  <PresentationFormat>ユーザー設定</PresentationFormat>
  <Slides>1</Slides>
  <Notes>1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事業名：</dc:title>
  <dc:creator>橿原 義信</dc:creator>
  <cp:lastModifiedBy>中川 紗希</cp:lastModifiedBy>
  <cp:lastPrinted>2020-12-21T12:11:59Z</cp:lastPrinted>
  <dcterms:created xsi:type="dcterms:W3CDTF">2020-11-27T08:07:22Z</dcterms:created>
  <dcterms:modified xsi:type="dcterms:W3CDTF">2021-02-10T06:17:12Z</dcterms:modified>
  <cp:revision>76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