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735763" cy="98663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iQ6qibgGiLkD+JlYLm7jKNpspJQ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F0F748-7AA5-4B90-91AD-3F4FFDBD375E}">
  <a:tblStyle styleId="{69F0F748-7AA5-4B90-91AD-3F4FFDBD375E}" styleName="Table_0">
    <a:wholeTbl>
      <a:tcTxStyle b="off" i="off">
        <a:font>
          <a:latin typeface="游ゴシック"/>
          <a:ea typeface="游ゴシック"/>
          <a:cs typeface="游ゴシック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462" y="-3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2" y="2"/>
            <a:ext cx="2919413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14763" y="2"/>
            <a:ext cx="2919412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2" y="9371013"/>
            <a:ext cx="2919413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&#10;縦書きテキスト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 rot="5400000">
            <a:off x="2777332" y="-270669"/>
            <a:ext cx="4351338" cy="854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 rot="5400000">
            <a:off x="5251052" y="2203053"/>
            <a:ext cx="5811838" cy="2135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 rot="5400000">
            <a:off x="917178" y="128985"/>
            <a:ext cx="5811838" cy="6284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75"/>
              <a:buFont typeface="Arial"/>
              <a:buNone/>
              <a:defRPr sz="487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/>
            </a:lvl1pPr>
            <a:lvl2pPr lvl="1" algn="ctr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/>
            </a:lvl2pPr>
            <a:lvl3pPr lvl="2" algn="ctr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/>
            </a:lvl3pPr>
            <a:lvl4pPr lvl="3" algn="ctr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4pPr>
            <a:lvl5pPr lvl="4" algn="ctr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5pPr>
            <a:lvl6pPr lvl="5" algn="ctr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6pPr>
            <a:lvl7pPr lvl="6" algn="ctr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7pPr>
            <a:lvl8pPr lvl="7" algn="ctr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8pPr>
            <a:lvl9pPr lvl="8" algn="ctr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75"/>
              <a:buFont typeface="Arial"/>
              <a:buNone/>
              <a:defRPr sz="487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888888"/>
              </a:buClr>
              <a:buSzPts val="1950"/>
              <a:buNone/>
              <a:defRPr sz="195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625"/>
              <a:buNone/>
              <a:defRPr sz="1625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463"/>
              <a:buNone/>
              <a:defRPr sz="1463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body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682328" y="2505075"/>
            <a:ext cx="4190702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&#10;コンテンツ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body" idx="1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1pPr>
            <a:lvl2pPr marL="914400" lvl="1" indent="-373062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Char char="•"/>
              <a:defRPr sz="2275"/>
            </a:lvl2pPr>
            <a:lvl3pPr marL="1371600" lvl="2" indent="-352425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  <a:defRPr sz="1950"/>
            </a:lvl3pPr>
            <a:lvl4pPr marL="1828800" lvl="3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4pPr>
            <a:lvl5pPr marL="2286000" lvl="4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5pPr>
            <a:lvl6pPr marL="2743200" lvl="5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6pPr>
            <a:lvl7pPr marL="3200400" lvl="6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7pPr>
            <a:lvl8pPr marL="3657600" lvl="7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8pPr>
            <a:lvl9pPr marL="4114800" lvl="8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body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>
            <a:spLocks noGrp="1"/>
          </p:cNvSpPr>
          <p:nvPr>
            <p:ph type="pic" idx="2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None/>
              <a:defRPr sz="22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None/>
              <a:defRPr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body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75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3062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Char char="•"/>
              <a:defRPr sz="22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242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Char char="•"/>
              <a:defRPr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78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Char char="•"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>
            <a:off x="72049" y="5839389"/>
            <a:ext cx="5157600" cy="242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 b="1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「新しい生活様式」</a:t>
            </a:r>
            <a:r>
              <a:rPr lang="ja-JP" b="1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の</a:t>
            </a:r>
            <a:r>
              <a:rPr lang="ja-JP" sz="1400" b="1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実践</a:t>
            </a:r>
            <a:r>
              <a:rPr lang="ja-JP" b="1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に向けて工夫する点</a:t>
            </a:r>
            <a:endParaRPr sz="1400" b="1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6984300" y="676525"/>
            <a:ext cx="2895300" cy="483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 b="1" i="0" u="none" strike="noStrike" cap="none" dirty="0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地域の現状・課題および事業実施により期待される効果</a:t>
            </a:r>
            <a:endParaRPr sz="1400" b="1" i="0" u="none" strike="noStrike" cap="none" dirty="0"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6984300" y="1159625"/>
            <a:ext cx="2895300" cy="26325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sz="1200" b="0" i="0" u="none" strike="noStrike" cap="none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事業実施地域の</a:t>
            </a:r>
            <a:r>
              <a:rPr lang="ja-JP" sz="1200" b="0" i="0" u="none" strike="noStrike" cap="none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現状</a:t>
            </a:r>
            <a:r>
              <a:rPr lang="ja-JP" altLang="en-US" sz="1200" b="0" i="0" u="none" strike="noStrike" cap="none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や</a:t>
            </a:r>
            <a:r>
              <a:rPr lang="ja-JP" sz="1200" b="0" i="0" u="none" strike="noStrike" cap="none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課題</a:t>
            </a:r>
            <a:r>
              <a:rPr lang="ja-JP" altLang="en-US" sz="1200" b="0" i="0" u="none" strike="noStrike" cap="none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を記入するとともに</a:t>
            </a:r>
            <a:r>
              <a:rPr lang="ja-JP" sz="1200" b="0" i="0" u="none" strike="noStrike" cap="none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、本事業</a:t>
            </a:r>
            <a:r>
              <a:rPr lang="ja-JP" altLang="en-US" sz="1200" b="0" i="0" u="none" strike="noStrike" cap="none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を</a:t>
            </a:r>
            <a:r>
              <a:rPr lang="ja-JP" sz="1200" b="0" i="0" u="none" strike="noStrike" cap="none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実施</a:t>
            </a:r>
            <a:r>
              <a:rPr lang="ja-JP" altLang="en-US" sz="1200" b="0" i="0" u="none" strike="noStrike" cap="none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することにより、どうやって解決していくのか、期待される</a:t>
            </a:r>
            <a:r>
              <a:rPr lang="ja-JP" sz="1200" b="0" i="0" u="none" strike="noStrike" cap="none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効果</a:t>
            </a:r>
            <a:r>
              <a:rPr lang="ja-JP" altLang="en-US" sz="1200" b="0" i="0" u="none" strike="noStrike" cap="none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に</a:t>
            </a:r>
            <a:r>
              <a:rPr lang="ja-JP" altLang="en-US" sz="1200" b="0" i="0" u="none" strike="noStrike" cap="none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ついて</a:t>
            </a:r>
            <a:r>
              <a:rPr lang="ja-JP" sz="1200" b="0" i="0" u="none" strike="noStrike" cap="none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記載</a:t>
            </a:r>
            <a:r>
              <a:rPr lang="ja-JP" sz="1200" b="0" i="0" u="none" strike="noStrike" cap="none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してください。</a:t>
            </a:r>
            <a:endParaRPr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92" name="Google Shape;92;p1"/>
          <p:cNvSpPr txBox="1">
            <a:spLocks noGrp="1"/>
          </p:cNvSpPr>
          <p:nvPr>
            <p:ph type="title"/>
          </p:nvPr>
        </p:nvSpPr>
        <p:spPr>
          <a:xfrm>
            <a:off x="33572" y="8845"/>
            <a:ext cx="898525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Meiryo"/>
              <a:buNone/>
            </a:pPr>
            <a:r>
              <a:rPr lang="ja-JP" sz="1900" dirty="0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○</a:t>
            </a:r>
            <a:r>
              <a:rPr lang="ja-JP" sz="1900" dirty="0" smtClean="0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○○</a:t>
            </a:r>
            <a:r>
              <a:rPr lang="ja-JP" sz="1900" dirty="0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○事業【○○県○○市】 　</a:t>
            </a:r>
            <a:endParaRPr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4555958" y="738071"/>
            <a:ext cx="2297367" cy="2862282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必要に応じて</a:t>
            </a: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事業</a:t>
            </a:r>
            <a:r>
              <a:rPr lang="ja-JP" altLang="en-US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の</a:t>
            </a:r>
            <a:r>
              <a:rPr lang="ja-JP" altLang="en-US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内容</a:t>
            </a: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を</a:t>
            </a:r>
            <a:r>
              <a:rPr 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説明</a:t>
            </a: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する</a:t>
            </a:r>
            <a:r>
              <a:rPr lang="ja-JP" altLang="en-US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ための</a:t>
            </a: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イメージ図</a:t>
            </a:r>
            <a:r>
              <a:rPr 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、写真等</a:t>
            </a: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を</a:t>
            </a:r>
            <a:r>
              <a:rPr lang="ja-JP" altLang="en-US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添付</a:t>
            </a: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して</a:t>
            </a:r>
            <a:r>
              <a:rPr 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ください</a:t>
            </a: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。</a:t>
            </a:r>
            <a:endParaRPr lang="en-US" altLang="ja-JP" sz="1200" dirty="0" smtClean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6984300" y="3853600"/>
            <a:ext cx="2895300" cy="2955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 b="1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次年度以降の取組</a:t>
            </a:r>
            <a:endParaRPr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6984294" y="4149080"/>
            <a:ext cx="2895323" cy="2671307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本事業の成果を翌年度以降どのように活かし、地域経済の持続的な活性化につなげるかに</a:t>
            </a: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ついて</a:t>
            </a:r>
            <a:r>
              <a:rPr lang="ja-JP" altLang="en-US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、</a:t>
            </a: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記載</a:t>
            </a:r>
            <a:r>
              <a:rPr 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してください。</a:t>
            </a:r>
            <a:endParaRPr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72049" y="6082889"/>
            <a:ext cx="6880200" cy="6906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業種ごとに作成された感染拡大予防ガイドラインを踏まえ、独自に工夫する点</a:t>
            </a: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を</a:t>
            </a:r>
            <a:r>
              <a:rPr lang="ja-JP" altLang="en-US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箇条書きで</a:t>
            </a: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記載</a:t>
            </a:r>
            <a:r>
              <a:rPr 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してください。</a:t>
            </a:r>
            <a:endParaRPr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grpSp>
        <p:nvGrpSpPr>
          <p:cNvPr id="99" name="Google Shape;99;p1"/>
          <p:cNvGrpSpPr/>
          <p:nvPr/>
        </p:nvGrpSpPr>
        <p:grpSpPr>
          <a:xfrm>
            <a:off x="-3175" y="476672"/>
            <a:ext cx="9910806" cy="110465"/>
            <a:chOff x="-3175" y="476672"/>
            <a:chExt cx="9910806" cy="110465"/>
          </a:xfrm>
        </p:grpSpPr>
        <p:cxnSp>
          <p:nvCxnSpPr>
            <p:cNvPr id="100" name="Google Shape;100;p1"/>
            <p:cNvCxnSpPr/>
            <p:nvPr/>
          </p:nvCxnSpPr>
          <p:spPr>
            <a:xfrm>
              <a:off x="1631" y="476672"/>
              <a:ext cx="9906000" cy="0"/>
            </a:xfrm>
            <a:prstGeom prst="straightConnector1">
              <a:avLst/>
            </a:prstGeom>
            <a:noFill/>
            <a:ln w="57150" cap="flat" cmpd="sng">
              <a:solidFill>
                <a:srgbClr val="FFCC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1" name="Google Shape;101;p1"/>
            <p:cNvCxnSpPr/>
            <p:nvPr/>
          </p:nvCxnSpPr>
          <p:spPr>
            <a:xfrm>
              <a:off x="-3175" y="535980"/>
              <a:ext cx="9906000" cy="0"/>
            </a:xfrm>
            <a:prstGeom prst="straightConnector1">
              <a:avLst/>
            </a:prstGeom>
            <a:noFill/>
            <a:ln w="63500" cap="flat" cmpd="sng">
              <a:solidFill>
                <a:srgbClr val="FF99CC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2" name="Google Shape;102;p1"/>
            <p:cNvCxnSpPr/>
            <p:nvPr/>
          </p:nvCxnSpPr>
          <p:spPr>
            <a:xfrm>
              <a:off x="1631" y="587137"/>
              <a:ext cx="9906000" cy="0"/>
            </a:xfrm>
            <a:prstGeom prst="straightConnector1">
              <a:avLst/>
            </a:prstGeom>
            <a:noFill/>
            <a:ln w="60325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03" name="Google Shape;103;p1"/>
          <p:cNvSpPr txBox="1"/>
          <p:nvPr/>
        </p:nvSpPr>
        <p:spPr>
          <a:xfrm>
            <a:off x="8385062" y="0"/>
            <a:ext cx="153649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【様式４】</a:t>
            </a:r>
            <a:endParaRPr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sp>
        <p:nvSpPr>
          <p:cNvPr id="20" name="Google Shape;104;p1"/>
          <p:cNvSpPr/>
          <p:nvPr/>
        </p:nvSpPr>
        <p:spPr>
          <a:xfrm>
            <a:off x="33572" y="714661"/>
            <a:ext cx="4391411" cy="242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事業の概要</a:t>
            </a:r>
            <a:endParaRPr sz="1400" b="1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21" name="Google Shape;105;p1"/>
          <p:cNvSpPr txBox="1"/>
          <p:nvPr/>
        </p:nvSpPr>
        <p:spPr>
          <a:xfrm>
            <a:off x="33571" y="957062"/>
            <a:ext cx="4391411" cy="800162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本事業における取組内容に</a:t>
            </a:r>
            <a:r>
              <a:rPr lang="ja-JP" altLang="en-US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ついて記載</a:t>
            </a:r>
            <a:r>
              <a:rPr lang="ja-JP" altLang="en-US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してください。</a:t>
            </a:r>
            <a:endParaRPr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22" name="Google Shape;104;p1"/>
          <p:cNvSpPr/>
          <p:nvPr/>
        </p:nvSpPr>
        <p:spPr>
          <a:xfrm>
            <a:off x="33572" y="1872557"/>
            <a:ext cx="4391411" cy="242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実施</a:t>
            </a:r>
            <a:r>
              <a:rPr lang="ja-JP" altLang="en-US" b="1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体制</a:t>
            </a:r>
            <a:endParaRPr sz="1400" b="1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graphicFrame>
        <p:nvGraphicFramePr>
          <p:cNvPr id="24" name="Google Shape;88;p1"/>
          <p:cNvGraphicFramePr/>
          <p:nvPr>
            <p:extLst>
              <p:ext uri="{D42A27DB-BD31-4B8C-83A1-F6EECF244321}">
                <p14:modId xmlns:p14="http://schemas.microsoft.com/office/powerpoint/2010/main" val="2891909546"/>
              </p:ext>
            </p:extLst>
          </p:nvPr>
        </p:nvGraphicFramePr>
        <p:xfrm>
          <a:off x="46271" y="2114958"/>
          <a:ext cx="4391411" cy="3336376"/>
        </p:xfrm>
        <a:graphic>
          <a:graphicData uri="http://schemas.openxmlformats.org/drawingml/2006/table">
            <a:tbl>
              <a:tblPr firstRow="1" bandRow="1">
                <a:noFill/>
                <a:tableStyleId>{69F0F748-7AA5-4B90-91AD-3F4FFDBD375E}</a:tableStyleId>
              </a:tblPr>
              <a:tblGrid>
                <a:gridCol w="1158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29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68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0" u="none" strike="noStrike" cap="none" dirty="0" smtClean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"/>
                          <a:sym typeface="Meiryo"/>
                        </a:rPr>
                        <a:t>実施主体</a:t>
                      </a:r>
                      <a:endParaRPr sz="1200" b="0" u="none" strike="noStrike" cap="none" dirty="0">
                        <a:solidFill>
                          <a:schemeClr val="dk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298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eiryo"/>
                        <a:buNone/>
                      </a:pPr>
                      <a:r>
                        <a:rPr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連携団体との役割分担</a:t>
                      </a:r>
                      <a:endParaRPr sz="12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9064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"/>
                          <a:sym typeface="Meiryo"/>
                        </a:rPr>
                        <a:t>地域を挙げて観光コンテンツを磨き上げるにあたって工夫する点</a:t>
                      </a:r>
                      <a:endParaRPr sz="12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190</Words>
  <Application>Microsoft Office PowerPoint</Application>
  <PresentationFormat>A4 210 x 297 mm</PresentationFormat>
  <Paragraphs>25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Yu Gothic UI Semilight</vt:lpstr>
      <vt:lpstr>Meiryo</vt:lpstr>
      <vt:lpstr>Meiryo</vt:lpstr>
      <vt:lpstr>游ゴシック</vt:lpstr>
      <vt:lpstr>Arial</vt:lpstr>
      <vt:lpstr>Office テーマ</vt:lpstr>
      <vt:lpstr>○○○○事業【○○県○○市】 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○○を活用した○○事業【○○県○○市】 　</dc:title>
  <dc:creator>行政情報システム室</dc:creator>
  <cp:lastModifiedBy>ㅤ</cp:lastModifiedBy>
  <cp:revision>9</cp:revision>
  <cp:lastPrinted>2021-02-14T08:58:32Z</cp:lastPrinted>
  <dcterms:created xsi:type="dcterms:W3CDTF">2007-11-06T12:19:33Z</dcterms:created>
  <dcterms:modified xsi:type="dcterms:W3CDTF">2021-02-15T08:00:43Z</dcterms:modified>
</cp:coreProperties>
</file>