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5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5" r:id="rId3"/>
    <p:sldMasterId id="2147483698" r:id="rId4"/>
    <p:sldMasterId id="2147483713" r:id="rId5"/>
    <p:sldMasterId id="2147483728" r:id="rId6"/>
  </p:sldMasterIdLst>
  <p:notesMasterIdLst>
    <p:notesMasterId r:id="rId9"/>
  </p:notesMasterIdLst>
  <p:sldIdLst>
    <p:sldId id="264" r:id="rId7"/>
    <p:sldId id="265" r:id="rId8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930" y="6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1079BC96-2A4F-4765-950A-9CBFC59DFD26}" type="datetimeFigureOut">
              <a:rPr kumimoji="1" lang="ja-JP" altLang="en-US" smtClean="0"/>
              <a:pPr/>
              <a:t>2020/2/5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25" tIns="45712" rIns="91425" bIns="45712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ED2F9DDE-88CC-4101-A5FE-3E66450CFF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94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F9DDE-88CC-4101-A5FE-3E66450CFFE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155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F9DDE-88CC-4101-A5FE-3E66450CFFEF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540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4350" y="2133602"/>
            <a:ext cx="812165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D5865C-F04A-4EEB-9A25-CB47F25DE775}" type="datetimeFigureOut">
              <a:rPr kumimoji="1" lang="ja-JP" altLang="en-US" smtClean="0"/>
              <a:pPr/>
              <a:t>2020/2/5</a:t>
            </a:fld>
            <a:endParaRPr kumimoji="1"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fld id="{B7E095A0-2BE2-4E16-B7F1-E2E9D7C8C6D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5865C-F04A-4EEB-9A25-CB47F25DE775}" type="datetimeFigureOut">
              <a:rPr kumimoji="1" lang="ja-JP" altLang="en-US" smtClean="0"/>
              <a:pPr/>
              <a:t>2020/2/5</a:t>
            </a:fld>
            <a:endParaRPr kumimoji="1"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E095A0-2BE2-4E16-B7F1-E2E9D7C8C6D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2"/>
            <a:ext cx="2352675" cy="612616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" y="2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5865C-F04A-4EEB-9A25-CB47F25DE775}" type="datetimeFigureOut">
              <a:rPr kumimoji="1" lang="ja-JP" altLang="en-US" smtClean="0"/>
              <a:pPr/>
              <a:t>2020/2/5</a:t>
            </a:fld>
            <a:endParaRPr kumimoji="1"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E095A0-2BE2-4E16-B7F1-E2E9D7C8C6D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4350" y="2133602"/>
            <a:ext cx="812165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FBB0B-D960-46F3-9B1E-BC0E1BA98D7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78EB4-3756-4B24-82FB-B82EA65455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DB07B-9107-4736-9372-99507A91082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2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428D-E402-4659-AA15-75102A0DFDA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7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7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42F4D-DA50-41A6-83EC-9132D5645F3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1BEDB-68C8-4788-92B2-6588B883352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64DB2-B4BD-4D1B-8F58-4632D455F39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2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5735E-7978-4FF7-AD8B-D1ED6194DFA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5865C-F04A-4EEB-9A25-CB47F25DE775}" type="datetimeFigureOut">
              <a:rPr kumimoji="1" lang="ja-JP" altLang="en-US" smtClean="0"/>
              <a:pPr/>
              <a:t>2020/2/5</a:t>
            </a:fld>
            <a:endParaRPr kumimoji="1"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E095A0-2BE2-4E16-B7F1-E2E9D7C8C6D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740F9-1623-430C-A26D-366BE0C1FC5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499B0-726A-4719-A7F8-74E6CC0E26A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2"/>
            <a:ext cx="2352675" cy="612616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" y="2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F693E-5BF0-443C-9B8D-6E653C325A4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0" y="2"/>
            <a:ext cx="9410700" cy="61261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D2CF4-6EAD-433A-BA84-2099E406428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4350" y="2133602"/>
            <a:ext cx="812165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FBB0B-D960-46F3-9B1E-BC0E1BA98D7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78EB4-3756-4B24-82FB-B82EA65455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DB07B-9107-4736-9372-99507A91082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2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428D-E402-4659-AA15-75102A0DFDA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7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7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42F4D-DA50-41A6-83EC-9132D5645F3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1BEDB-68C8-4788-92B2-6588B883352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5865C-F04A-4EEB-9A25-CB47F25DE775}" type="datetimeFigureOut">
              <a:rPr kumimoji="1" lang="ja-JP" altLang="en-US" smtClean="0"/>
              <a:pPr/>
              <a:t>2020/2/5</a:t>
            </a:fld>
            <a:endParaRPr kumimoji="1"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E095A0-2BE2-4E16-B7F1-E2E9D7C8C6D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64DB2-B4BD-4D1B-8F58-4632D455F39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2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5735E-7978-4FF7-AD8B-D1ED6194DFA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740F9-1623-430C-A26D-366BE0C1FC5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499B0-726A-4719-A7F8-74E6CC0E26A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2"/>
            <a:ext cx="2352675" cy="612616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" y="2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F693E-5BF0-443C-9B8D-6E653C325A4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0" y="2"/>
            <a:ext cx="9410700" cy="61261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D2CF4-6EAD-433A-BA84-2099E406428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4350" y="2133602"/>
            <a:ext cx="812165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ACF5D-61C6-4D21-80E4-53AAD3A761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4F82B-759C-474E-ADBF-D7A6A124EAB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3DCF3-BC77-4FB0-BCE2-5ECBD95DA7D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2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3A61F-5FC8-4589-A0F1-9CFE16525D1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2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5865C-F04A-4EEB-9A25-CB47F25DE775}" type="datetimeFigureOut">
              <a:rPr kumimoji="1" lang="ja-JP" altLang="en-US" smtClean="0"/>
              <a:pPr/>
              <a:t>2020/2/5</a:t>
            </a:fld>
            <a:endParaRPr kumimoji="1" lang="ja-JP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E095A0-2BE2-4E16-B7F1-E2E9D7C8C6D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7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7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0F82D-EB75-4210-85DF-99CE2B8CCA2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37CA4-9A42-4306-B66F-FC8391B4362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D6D99-9CB1-4C69-A43B-5FEB615ED0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2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A8120-56CF-47E6-B8D9-94251875C34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E4BD7-F3D2-46F2-888D-63A3410DCCE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EED72-6B0D-4F59-B4EF-65E4045D854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2"/>
            <a:ext cx="2352675" cy="612616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" y="2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1C505-0967-4329-B4EE-D84751B3A61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" y="0"/>
            <a:ext cx="8266113" cy="47625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グラフ プレースホルダ 2"/>
          <p:cNvSpPr>
            <a:spLocks noGrp="1"/>
          </p:cNvSpPr>
          <p:nvPr>
            <p:ph type="chart" idx="1"/>
          </p:nvPr>
        </p:nvSpPr>
        <p:spPr>
          <a:xfrm>
            <a:off x="495300" y="1600202"/>
            <a:ext cx="8915400" cy="4525963"/>
          </a:xfrm>
        </p:spPr>
        <p:txBody>
          <a:bodyPr/>
          <a:lstStyle/>
          <a:p>
            <a:pPr lvl="0"/>
            <a:r>
              <a:rPr lang="ja-JP" altLang="en-US" noProof="0" smtClean="0"/>
              <a:t>アイコンをクリックしてグラフを追加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8F0FA-ACC9-491B-A746-EFC9D45A85B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0" y="2"/>
            <a:ext cx="9410700" cy="61261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629AE-58E5-4AA3-ACF1-07D0EC68849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" y="0"/>
            <a:ext cx="8266113" cy="47625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95300" y="1600202"/>
            <a:ext cx="8915400" cy="4525963"/>
          </a:xfrm>
        </p:spPr>
        <p:txBody>
          <a:bodyPr/>
          <a:lstStyle/>
          <a:p>
            <a:pPr lvl="0"/>
            <a:r>
              <a:rPr lang="ja-JP" altLang="en-US" noProof="0" smtClean="0"/>
              <a:t>アイコンをクリックして表を追加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6C42DE10-C0BC-4E79-B02E-480824765D1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7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7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5865C-F04A-4EEB-9A25-CB47F25DE775}" type="datetimeFigureOut">
              <a:rPr kumimoji="1" lang="ja-JP" altLang="en-US" smtClean="0"/>
              <a:pPr/>
              <a:t>2020/2/5</a:t>
            </a:fld>
            <a:endParaRPr kumimoji="1" lang="ja-JP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E095A0-2BE2-4E16-B7F1-E2E9D7C8C6D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4350" y="2133602"/>
            <a:ext cx="812165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ACF5D-61C6-4D21-80E4-53AAD3A761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4F82B-759C-474E-ADBF-D7A6A124EAB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3DCF3-BC77-4FB0-BCE2-5ECBD95DA7D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2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3A61F-5FC8-4589-A0F1-9CFE16525D1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7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7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0F82D-EB75-4210-85DF-99CE2B8CCA2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37CA4-9A42-4306-B66F-FC8391B4362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D6D99-9CB1-4C69-A43B-5FEB615ED0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2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A8120-56CF-47E6-B8D9-94251875C34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E4BD7-F3D2-46F2-888D-63A3410DCCE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EED72-6B0D-4F59-B4EF-65E4045D854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5865C-F04A-4EEB-9A25-CB47F25DE775}" type="datetimeFigureOut">
              <a:rPr kumimoji="1" lang="ja-JP" altLang="en-US" smtClean="0"/>
              <a:pPr/>
              <a:t>2020/2/5</a:t>
            </a:fld>
            <a:endParaRPr kumimoji="1"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E095A0-2BE2-4E16-B7F1-E2E9D7C8C6D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2"/>
            <a:ext cx="2352675" cy="612616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" y="2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1C505-0967-4329-B4EE-D84751B3A61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" y="0"/>
            <a:ext cx="8266113" cy="47625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グラフ プレースホルダ 2"/>
          <p:cNvSpPr>
            <a:spLocks noGrp="1"/>
          </p:cNvSpPr>
          <p:nvPr>
            <p:ph type="chart" idx="1"/>
          </p:nvPr>
        </p:nvSpPr>
        <p:spPr>
          <a:xfrm>
            <a:off x="495300" y="1600202"/>
            <a:ext cx="8915400" cy="4525963"/>
          </a:xfrm>
        </p:spPr>
        <p:txBody>
          <a:bodyPr/>
          <a:lstStyle/>
          <a:p>
            <a:pPr lvl="0"/>
            <a:r>
              <a:rPr lang="ja-JP" altLang="en-US" noProof="0" smtClean="0"/>
              <a:t>アイコンをクリックしてグラフを追加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8F0FA-ACC9-491B-A746-EFC9D45A85B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0" y="2"/>
            <a:ext cx="9410700" cy="61261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629AE-58E5-4AA3-ACF1-07D0EC68849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" y="0"/>
            <a:ext cx="8266113" cy="47625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95300" y="1600202"/>
            <a:ext cx="8915400" cy="4525963"/>
          </a:xfrm>
        </p:spPr>
        <p:txBody>
          <a:bodyPr/>
          <a:lstStyle/>
          <a:p>
            <a:pPr lvl="0"/>
            <a:r>
              <a:rPr lang="ja-JP" altLang="en-US" noProof="0" smtClean="0"/>
              <a:t>アイコンをクリックして表を追加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6C42DE10-C0BC-4E79-B02E-480824765D1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4350" y="2133602"/>
            <a:ext cx="812165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5E370-C1A1-4CB3-98F4-FA5BEEC8EE5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C9440-777C-4A3B-AB84-9A2A2F94D4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83DB2-61F9-431A-8834-488F164D7F2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2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64171-23B9-4702-8CCF-D05171A55B0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7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7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CFCB7-7FCC-4CB0-8854-389E645DD45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4BE49-54BA-4D2B-8526-9205A4E4BB5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5865C-F04A-4EEB-9A25-CB47F25DE775}" type="datetimeFigureOut">
              <a:rPr kumimoji="1" lang="ja-JP" altLang="en-US" smtClean="0"/>
              <a:pPr/>
              <a:t>2020/2/5</a:t>
            </a:fld>
            <a:endParaRPr kumimoji="1"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E095A0-2BE2-4E16-B7F1-E2E9D7C8C6D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C973E-E6FB-4F43-8592-E944FE5D207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2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2A831-C75B-43DF-9D4C-378245A187A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A44A7E-B173-4CC3-BCD0-47C1DD2A85D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1F4CC-890E-40F5-9FF4-6DAF8C736D1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2"/>
            <a:ext cx="2352675" cy="612616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" y="2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C1365-7078-49CB-88A6-A539D31031F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2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5865C-F04A-4EEB-9A25-CB47F25DE775}" type="datetimeFigureOut">
              <a:rPr kumimoji="1" lang="ja-JP" altLang="en-US" smtClean="0"/>
              <a:pPr/>
              <a:t>2020/2/5</a:t>
            </a:fld>
            <a:endParaRPr kumimoji="1" lang="ja-JP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E095A0-2BE2-4E16-B7F1-E2E9D7C8C6D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5865C-F04A-4EEB-9A25-CB47F25DE775}" type="datetimeFigureOut">
              <a:rPr kumimoji="1" lang="ja-JP" altLang="en-US" smtClean="0"/>
              <a:pPr/>
              <a:t>2020/2/5</a:t>
            </a:fld>
            <a:endParaRPr kumimoji="1" lang="ja-JP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E095A0-2BE2-4E16-B7F1-E2E9D7C8C6D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8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73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2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a typeface="ＭＳ Ｐゴシック" pitchFamily="50" charset="-128"/>
              </a:defRPr>
            </a:lvl1pPr>
          </a:lstStyle>
          <a:p>
            <a:fld id="{D9D5865C-F04A-4EEB-9A25-CB47F25DE775}" type="datetimeFigureOut">
              <a:rPr kumimoji="1" lang="ja-JP" altLang="en-US" smtClean="0"/>
              <a:pPr/>
              <a:t>2020/2/5</a:t>
            </a:fld>
            <a:endParaRPr kumimoji="1" lang="ja-JP" alt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fld id="{B7E095A0-2BE2-4E16-B7F1-E2E9D7C8C6D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2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03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1" y="0"/>
            <a:ext cx="82661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2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DBE75AC3-5EA8-418A-9CA9-43A31C9234F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2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>
              <a:solidFill>
                <a:srgbClr val="000000"/>
              </a:solidFill>
              <a:ea typeface="ＭＳ Ｐゴシック" pitchFamily="50" charset="-128"/>
            </a:endParaRPr>
          </a:p>
        </p:txBody>
      </p:sp>
      <p:sp>
        <p:nvSpPr>
          <p:cNvPr id="2056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1" y="0"/>
            <a:ext cx="82661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50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50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50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50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50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2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DBE75AC3-5EA8-418A-9CA9-43A31C9234F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2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>
              <a:solidFill>
                <a:srgbClr val="000000"/>
              </a:solidFill>
              <a:ea typeface="ＭＳ Ｐゴシック" pitchFamily="50" charset="-128"/>
            </a:endParaRPr>
          </a:p>
        </p:txBody>
      </p:sp>
      <p:sp>
        <p:nvSpPr>
          <p:cNvPr id="2056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1" y="0"/>
            <a:ext cx="82661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50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50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50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50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50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2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fld id="{94D14992-541F-46AC-8322-39A82A3DEE6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2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 sz="1200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3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1" y="0"/>
            <a:ext cx="82661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2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fld id="{94D14992-541F-46AC-8322-39A82A3DEE6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2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 sz="1200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3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1" y="0"/>
            <a:ext cx="82661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2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fld id="{E13FC769-F65F-46E9-A707-1CA199911BC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2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 sz="1200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3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1" y="0"/>
            <a:ext cx="82661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552" y="29742"/>
            <a:ext cx="8697415" cy="476250"/>
          </a:xfrm>
        </p:spPr>
        <p:txBody>
          <a:bodyPr/>
          <a:lstStyle/>
          <a:p>
            <a:r>
              <a:rPr kumimoji="1" lang="ja-JP" altLang="en-US" sz="18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協議会名（●●旅館組合</a:t>
            </a:r>
            <a:r>
              <a:rPr lang="ja-JP" altLang="en-US" sz="18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）・</a:t>
            </a:r>
            <a:r>
              <a:rPr lang="ja-JP" altLang="en-US" sz="18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</a:t>
            </a:r>
            <a:r>
              <a:rPr lang="ja-JP" altLang="en-US" sz="18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</a:t>
            </a:r>
            <a:endParaRPr kumimoji="1" lang="ja-JP" altLang="en-US" sz="18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角丸四角形 3"/>
          <p:cNvSpPr/>
          <p:nvPr/>
        </p:nvSpPr>
        <p:spPr bwMode="auto">
          <a:xfrm>
            <a:off x="112234" y="504770"/>
            <a:ext cx="9669593" cy="115384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○事業概要（事業の目的・当該地域の課題分析・事業の内容等）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112234" y="1902359"/>
            <a:ext cx="2232162" cy="486287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000" b="1" dirty="0" smtClean="0">
              <a:latin typeface="+mn-ea"/>
              <a:ea typeface="+mn-ea"/>
            </a:endParaRPr>
          </a:p>
          <a:p>
            <a:pPr algn="ctr"/>
            <a:endParaRPr lang="en-US" altLang="ja-JP" sz="1000" b="1" dirty="0">
              <a:latin typeface="+mn-ea"/>
            </a:endParaRPr>
          </a:p>
          <a:p>
            <a:pPr algn="ctr"/>
            <a:endParaRPr kumimoji="1" lang="en-US" altLang="ja-JP" sz="1000" b="1" dirty="0" smtClean="0">
              <a:latin typeface="+mn-ea"/>
              <a:ea typeface="+mn-ea"/>
            </a:endParaRPr>
          </a:p>
          <a:p>
            <a:pPr algn="ctr"/>
            <a:endParaRPr lang="en-US" altLang="ja-JP" sz="1000" b="1" dirty="0">
              <a:latin typeface="+mn-ea"/>
            </a:endParaRPr>
          </a:p>
          <a:p>
            <a:pPr algn="ctr"/>
            <a:endParaRPr kumimoji="1" lang="en-US" altLang="ja-JP" sz="1000" b="1" dirty="0" smtClean="0">
              <a:latin typeface="+mn-ea"/>
              <a:ea typeface="+mn-ea"/>
            </a:endParaRPr>
          </a:p>
          <a:p>
            <a:pPr algn="ctr"/>
            <a:endParaRPr lang="en-US" altLang="ja-JP" sz="1000" b="1" dirty="0">
              <a:latin typeface="+mn-ea"/>
            </a:endParaRPr>
          </a:p>
          <a:p>
            <a:pPr algn="ctr"/>
            <a:endParaRPr kumimoji="1" lang="en-US" altLang="ja-JP" sz="1000" b="1" dirty="0" smtClean="0">
              <a:latin typeface="+mn-ea"/>
              <a:ea typeface="+mn-ea"/>
            </a:endParaRPr>
          </a:p>
          <a:p>
            <a:pPr algn="ctr"/>
            <a:endParaRPr lang="en-US" altLang="ja-JP" sz="1000" b="1" dirty="0">
              <a:latin typeface="+mn-ea"/>
            </a:endParaRPr>
          </a:p>
          <a:p>
            <a:pPr algn="ctr"/>
            <a:endParaRPr kumimoji="1" lang="en-US" altLang="ja-JP" sz="1000" b="1" dirty="0" smtClean="0">
              <a:latin typeface="+mn-ea"/>
              <a:ea typeface="+mn-ea"/>
            </a:endParaRPr>
          </a:p>
          <a:p>
            <a:pPr algn="ctr"/>
            <a:endParaRPr lang="en-US" altLang="ja-JP" sz="1000" b="1" dirty="0">
              <a:latin typeface="+mn-ea"/>
            </a:endParaRPr>
          </a:p>
          <a:p>
            <a:pPr algn="ctr"/>
            <a:endParaRPr kumimoji="1" lang="en-US" altLang="ja-JP" sz="1000" b="1" dirty="0" smtClean="0">
              <a:latin typeface="+mn-ea"/>
              <a:ea typeface="+mn-ea"/>
            </a:endParaRPr>
          </a:p>
          <a:p>
            <a:pPr algn="ctr"/>
            <a:endParaRPr lang="en-US" altLang="ja-JP" sz="1000" b="1" dirty="0">
              <a:latin typeface="+mn-ea"/>
            </a:endParaRPr>
          </a:p>
          <a:p>
            <a:pPr algn="ctr"/>
            <a:endParaRPr kumimoji="1" lang="en-US" altLang="ja-JP" sz="1000" b="1" dirty="0" smtClean="0">
              <a:latin typeface="+mn-ea"/>
              <a:ea typeface="+mn-ea"/>
            </a:endParaRPr>
          </a:p>
          <a:p>
            <a:pPr algn="ctr"/>
            <a:endParaRPr lang="en-US" altLang="ja-JP" sz="1000" b="1" dirty="0">
              <a:latin typeface="+mn-ea"/>
            </a:endParaRPr>
          </a:p>
          <a:p>
            <a:pPr algn="ctr"/>
            <a:endParaRPr kumimoji="1" lang="en-US" altLang="ja-JP" sz="1000" b="1" dirty="0" smtClean="0">
              <a:latin typeface="+mn-ea"/>
              <a:ea typeface="+mn-ea"/>
            </a:endParaRPr>
          </a:p>
          <a:p>
            <a:pPr algn="ctr"/>
            <a:endParaRPr lang="en-US" altLang="ja-JP" sz="1000" b="1" dirty="0">
              <a:latin typeface="+mn-ea"/>
            </a:endParaRPr>
          </a:p>
          <a:p>
            <a:pPr algn="ctr"/>
            <a:endParaRPr kumimoji="1" lang="en-US" altLang="ja-JP" sz="1000" b="1" dirty="0" smtClean="0">
              <a:latin typeface="+mn-ea"/>
              <a:ea typeface="+mn-ea"/>
            </a:endParaRPr>
          </a:p>
          <a:p>
            <a:pPr algn="ctr"/>
            <a:endParaRPr lang="en-US" altLang="ja-JP" sz="1000" b="1" dirty="0">
              <a:latin typeface="+mn-ea"/>
            </a:endParaRPr>
          </a:p>
          <a:p>
            <a:pPr algn="ctr"/>
            <a:endParaRPr kumimoji="1" lang="en-US" altLang="ja-JP" sz="1000" b="1" dirty="0" smtClean="0">
              <a:latin typeface="+mn-ea"/>
              <a:ea typeface="+mn-ea"/>
            </a:endParaRPr>
          </a:p>
          <a:p>
            <a:pPr algn="ctr"/>
            <a:endParaRPr lang="en-US" altLang="ja-JP" sz="1000" b="1" dirty="0">
              <a:latin typeface="+mn-ea"/>
            </a:endParaRPr>
          </a:p>
          <a:p>
            <a:pPr algn="ctr"/>
            <a:endParaRPr kumimoji="1" lang="en-US" altLang="ja-JP" sz="1000" b="1" dirty="0" smtClean="0">
              <a:latin typeface="+mn-ea"/>
              <a:ea typeface="+mn-ea"/>
            </a:endParaRPr>
          </a:p>
          <a:p>
            <a:pPr algn="ctr"/>
            <a:endParaRPr lang="en-US" altLang="ja-JP" sz="1000" b="1" dirty="0">
              <a:latin typeface="+mn-ea"/>
            </a:endParaRPr>
          </a:p>
          <a:p>
            <a:pPr algn="ctr"/>
            <a:endParaRPr kumimoji="1" lang="en-US" altLang="ja-JP" sz="1000" b="1" dirty="0" smtClean="0">
              <a:latin typeface="+mn-ea"/>
              <a:ea typeface="+mn-ea"/>
            </a:endParaRPr>
          </a:p>
          <a:p>
            <a:pPr algn="ctr"/>
            <a:endParaRPr lang="en-US" altLang="ja-JP" sz="1000" b="1" dirty="0">
              <a:latin typeface="+mn-ea"/>
            </a:endParaRPr>
          </a:p>
          <a:p>
            <a:pPr algn="ctr"/>
            <a:endParaRPr kumimoji="1" lang="en-US" altLang="ja-JP" sz="1000" b="1" dirty="0" smtClean="0">
              <a:latin typeface="+mn-ea"/>
              <a:ea typeface="+mn-ea"/>
            </a:endParaRPr>
          </a:p>
          <a:p>
            <a:pPr algn="ctr"/>
            <a:endParaRPr lang="en-US" altLang="ja-JP" sz="1000" b="1" dirty="0">
              <a:latin typeface="+mn-ea"/>
            </a:endParaRPr>
          </a:p>
          <a:p>
            <a:pPr algn="ctr"/>
            <a:endParaRPr kumimoji="1" lang="en-US" altLang="ja-JP" sz="1000" b="1" dirty="0" smtClean="0">
              <a:latin typeface="+mn-ea"/>
              <a:ea typeface="+mn-ea"/>
            </a:endParaRPr>
          </a:p>
          <a:p>
            <a:pPr algn="ctr"/>
            <a:endParaRPr lang="en-US" altLang="ja-JP" sz="1000" b="1" dirty="0">
              <a:latin typeface="+mn-ea"/>
            </a:endParaRPr>
          </a:p>
          <a:p>
            <a:pPr algn="ctr"/>
            <a:endParaRPr kumimoji="1" lang="en-US" altLang="ja-JP" sz="1000" b="1" dirty="0" smtClean="0">
              <a:latin typeface="+mn-ea"/>
              <a:ea typeface="+mn-ea"/>
            </a:endParaRPr>
          </a:p>
          <a:p>
            <a:pPr algn="ctr"/>
            <a:endParaRPr lang="en-US" altLang="ja-JP" sz="1000" b="1" dirty="0">
              <a:latin typeface="+mn-ea"/>
            </a:endParaRPr>
          </a:p>
          <a:p>
            <a:pPr algn="ctr"/>
            <a:endParaRPr kumimoji="1" lang="ja-JP" altLang="en-US" sz="1000" b="1" dirty="0" smtClean="0">
              <a:latin typeface="+mn-ea"/>
              <a:ea typeface="+mn-e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2234" y="2204864"/>
            <a:ext cx="26085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・協議会参加宿泊施設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・実施スケジュール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 bwMode="auto">
          <a:xfrm>
            <a:off x="8959407" y="58248"/>
            <a:ext cx="822420" cy="32851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1600" dirty="0" smtClean="0"/>
              <a:t>様式２</a:t>
            </a:r>
            <a:endParaRPr lang="en-US" altLang="ja-JP" sz="1600" dirty="0" smtClean="0"/>
          </a:p>
        </p:txBody>
      </p:sp>
      <p:sp>
        <p:nvSpPr>
          <p:cNvPr id="20" name="四角形吹き出し 19"/>
          <p:cNvSpPr/>
          <p:nvPr/>
        </p:nvSpPr>
        <p:spPr bwMode="auto">
          <a:xfrm>
            <a:off x="4575484" y="1332452"/>
            <a:ext cx="4911475" cy="276999"/>
          </a:xfrm>
          <a:prstGeom prst="wedgeRectCallout">
            <a:avLst>
              <a:gd name="adj1" fmla="val -63513"/>
              <a:gd name="adj2" fmla="val -40069"/>
            </a:avLst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200" b="1" dirty="0" smtClean="0">
                <a:latin typeface="+mn-ea"/>
                <a:ea typeface="+mn-ea"/>
              </a:rPr>
              <a:t>どんな目的で、何のために、何をするか、分かりやすく記載すること。</a:t>
            </a:r>
          </a:p>
        </p:txBody>
      </p:sp>
      <p:sp>
        <p:nvSpPr>
          <p:cNvPr id="27" name="角丸四角形 26"/>
          <p:cNvSpPr/>
          <p:nvPr/>
        </p:nvSpPr>
        <p:spPr bwMode="auto">
          <a:xfrm>
            <a:off x="229640" y="5183503"/>
            <a:ext cx="1997350" cy="1121861"/>
          </a:xfrm>
          <a:prstGeom prst="roundRect">
            <a:avLst>
              <a:gd name="adj" fmla="val 0"/>
            </a:avLst>
          </a:prstGeom>
          <a:solidFill>
            <a:schemeClr val="accent1">
              <a:lumMod val="90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kumimoji="1" lang="ja-JP" altLang="en-US" sz="1600" b="1" dirty="0" smtClean="0">
                <a:latin typeface="+mn-ea"/>
                <a:ea typeface="+mn-ea"/>
              </a:rPr>
              <a:t>空きスペースに</a:t>
            </a:r>
            <a:endParaRPr kumimoji="1" lang="en-US" altLang="ja-JP" sz="1600" b="1" dirty="0" smtClean="0">
              <a:latin typeface="+mn-ea"/>
              <a:ea typeface="+mn-ea"/>
            </a:endParaRPr>
          </a:p>
          <a:p>
            <a:pPr algn="ctr"/>
            <a:r>
              <a:rPr kumimoji="1" lang="ja-JP" altLang="en-US" sz="1600" b="1" dirty="0" smtClean="0">
                <a:latin typeface="+mn-ea"/>
                <a:ea typeface="+mn-ea"/>
              </a:rPr>
              <a:t>写真やイメージ図を貼付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86526" y="1982962"/>
            <a:ext cx="2942538" cy="5870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内容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（人材の確保に関する取組）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554952" y="2862761"/>
            <a:ext cx="47557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・事業内容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・事業目標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 bwMode="auto">
          <a:xfrm>
            <a:off x="7558473" y="3719237"/>
            <a:ext cx="1997350" cy="1121861"/>
          </a:xfrm>
          <a:prstGeom prst="roundRect">
            <a:avLst>
              <a:gd name="adj" fmla="val 0"/>
            </a:avLst>
          </a:prstGeom>
          <a:solidFill>
            <a:schemeClr val="accent1">
              <a:lumMod val="90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kumimoji="1" lang="ja-JP" altLang="en-US" sz="1600" b="1" dirty="0" smtClean="0">
                <a:latin typeface="+mn-ea"/>
                <a:ea typeface="+mn-ea"/>
              </a:rPr>
              <a:t>空きスペースに</a:t>
            </a:r>
            <a:endParaRPr kumimoji="1" lang="en-US" altLang="ja-JP" sz="1600" b="1" dirty="0" smtClean="0">
              <a:latin typeface="+mn-ea"/>
              <a:ea typeface="+mn-ea"/>
            </a:endParaRPr>
          </a:p>
          <a:p>
            <a:pPr algn="ctr"/>
            <a:r>
              <a:rPr kumimoji="1" lang="ja-JP" altLang="en-US" sz="1600" b="1" dirty="0" smtClean="0">
                <a:latin typeface="+mn-ea"/>
                <a:ea typeface="+mn-ea"/>
              </a:rPr>
              <a:t>写真やイメージ図を貼付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576735" y="5581737"/>
            <a:ext cx="1998749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実施体制図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576735" y="6077772"/>
            <a:ext cx="47557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・参加宿泊施設＋協力企業・団体等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2461802" y="5517232"/>
            <a:ext cx="7359478" cy="1247997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1000" b="1" dirty="0" smtClean="0">
              <a:latin typeface="+mn-ea"/>
              <a:ea typeface="+mn-ea"/>
            </a:endParaRPr>
          </a:p>
        </p:txBody>
      </p:sp>
      <p:sp>
        <p:nvSpPr>
          <p:cNvPr id="5" name="正方形/長方形 4"/>
          <p:cNvSpPr/>
          <p:nvPr/>
        </p:nvSpPr>
        <p:spPr bwMode="auto">
          <a:xfrm>
            <a:off x="2461802" y="1902359"/>
            <a:ext cx="7359478" cy="3542865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1000" b="1" dirty="0" smtClean="0">
              <a:latin typeface="+mn-ea"/>
              <a:ea typeface="+mn-ea"/>
            </a:endParaRPr>
          </a:p>
        </p:txBody>
      </p:sp>
      <p:sp>
        <p:nvSpPr>
          <p:cNvPr id="22" name="四角形吹き出し 21"/>
          <p:cNvSpPr/>
          <p:nvPr/>
        </p:nvSpPr>
        <p:spPr bwMode="auto">
          <a:xfrm>
            <a:off x="3494285" y="4519298"/>
            <a:ext cx="3384376" cy="276999"/>
          </a:xfrm>
          <a:prstGeom prst="wedgeRectCallout">
            <a:avLst>
              <a:gd name="adj1" fmla="val -42334"/>
              <a:gd name="adj2" fmla="val -192806"/>
            </a:avLst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200" b="1" dirty="0">
                <a:latin typeface="+mn-ea"/>
              </a:rPr>
              <a:t>図など</a:t>
            </a:r>
            <a:r>
              <a:rPr lang="ja-JP" altLang="en-US" sz="1200" b="1" dirty="0" smtClean="0">
                <a:latin typeface="+mn-ea"/>
              </a:rPr>
              <a:t>を挿入し、簡潔に分かりやすく</a:t>
            </a:r>
            <a:endParaRPr kumimoji="1" lang="ja-JP" altLang="en-US" sz="1200" b="1" dirty="0" smtClean="0">
              <a:latin typeface="+mn-ea"/>
              <a:ea typeface="+mn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861199" y="1982962"/>
            <a:ext cx="2942538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内容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（人材の定着に関する取組）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552" y="29742"/>
            <a:ext cx="8697415" cy="476250"/>
          </a:xfrm>
        </p:spPr>
        <p:txBody>
          <a:bodyPr/>
          <a:lstStyle/>
          <a:p>
            <a:r>
              <a:rPr kumimoji="1" lang="ja-JP" altLang="en-US" sz="18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協議会名（●●旅館組合</a:t>
            </a:r>
            <a:r>
              <a:rPr lang="ja-JP" altLang="en-US" sz="18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）・</a:t>
            </a:r>
            <a:r>
              <a:rPr lang="ja-JP" altLang="en-US" sz="18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</a:t>
            </a:r>
            <a:r>
              <a:rPr lang="ja-JP" altLang="en-US" sz="18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</a:t>
            </a:r>
            <a:endParaRPr kumimoji="1" lang="ja-JP" altLang="en-US" sz="18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角丸四角形 3"/>
          <p:cNvSpPr/>
          <p:nvPr/>
        </p:nvSpPr>
        <p:spPr bwMode="auto">
          <a:xfrm>
            <a:off x="112234" y="504770"/>
            <a:ext cx="9669593" cy="115384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○●●温泉では、人手不足が深刻化～。一方、訪日外国人旅行者数が増加しており～</a:t>
            </a:r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6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そこで、●●温泉として採用</a:t>
            </a:r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プロモーションの実施や</a:t>
            </a:r>
            <a:r>
              <a:rPr lang="en-US" altLang="ja-JP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  <a:r>
              <a:rPr lang="ja-JP" altLang="en-US" sz="1600" dirty="0" err="1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6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112234" y="1902359"/>
            <a:ext cx="2232162" cy="486287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000" b="1" dirty="0" smtClean="0">
              <a:latin typeface="+mn-ea"/>
              <a:ea typeface="+mn-ea"/>
            </a:endParaRPr>
          </a:p>
          <a:p>
            <a:pPr algn="ctr"/>
            <a:endParaRPr lang="en-US" altLang="ja-JP" sz="1000" b="1" dirty="0">
              <a:latin typeface="+mn-ea"/>
            </a:endParaRPr>
          </a:p>
          <a:p>
            <a:pPr algn="ctr"/>
            <a:endParaRPr kumimoji="1" lang="en-US" altLang="ja-JP" sz="1000" b="1" dirty="0" smtClean="0">
              <a:latin typeface="+mn-ea"/>
              <a:ea typeface="+mn-ea"/>
            </a:endParaRPr>
          </a:p>
          <a:p>
            <a:pPr algn="ctr"/>
            <a:endParaRPr lang="en-US" altLang="ja-JP" sz="1000" b="1" dirty="0">
              <a:latin typeface="+mn-ea"/>
            </a:endParaRPr>
          </a:p>
          <a:p>
            <a:pPr algn="ctr"/>
            <a:endParaRPr kumimoji="1" lang="en-US" altLang="ja-JP" sz="1000" b="1" dirty="0" smtClean="0">
              <a:latin typeface="+mn-ea"/>
              <a:ea typeface="+mn-ea"/>
            </a:endParaRPr>
          </a:p>
          <a:p>
            <a:pPr algn="ctr"/>
            <a:endParaRPr lang="en-US" altLang="ja-JP" sz="1000" b="1" dirty="0">
              <a:latin typeface="+mn-ea"/>
            </a:endParaRPr>
          </a:p>
          <a:p>
            <a:pPr algn="ctr"/>
            <a:endParaRPr kumimoji="1" lang="en-US" altLang="ja-JP" sz="1000" b="1" dirty="0" smtClean="0">
              <a:latin typeface="+mn-ea"/>
              <a:ea typeface="+mn-ea"/>
            </a:endParaRPr>
          </a:p>
          <a:p>
            <a:pPr algn="ctr"/>
            <a:endParaRPr lang="en-US" altLang="ja-JP" sz="1000" b="1" dirty="0">
              <a:latin typeface="+mn-ea"/>
            </a:endParaRPr>
          </a:p>
          <a:p>
            <a:pPr algn="ctr"/>
            <a:endParaRPr kumimoji="1" lang="en-US" altLang="ja-JP" sz="1000" b="1" dirty="0" smtClean="0">
              <a:latin typeface="+mn-ea"/>
              <a:ea typeface="+mn-ea"/>
            </a:endParaRPr>
          </a:p>
          <a:p>
            <a:pPr algn="ctr"/>
            <a:endParaRPr lang="en-US" altLang="ja-JP" sz="1000" b="1" dirty="0">
              <a:latin typeface="+mn-ea"/>
            </a:endParaRPr>
          </a:p>
          <a:p>
            <a:pPr algn="ctr"/>
            <a:endParaRPr kumimoji="1" lang="en-US" altLang="ja-JP" sz="1000" b="1" dirty="0" smtClean="0">
              <a:latin typeface="+mn-ea"/>
              <a:ea typeface="+mn-ea"/>
            </a:endParaRPr>
          </a:p>
          <a:p>
            <a:pPr algn="ctr"/>
            <a:endParaRPr lang="en-US" altLang="ja-JP" sz="1000" b="1" dirty="0">
              <a:latin typeface="+mn-ea"/>
            </a:endParaRPr>
          </a:p>
          <a:p>
            <a:pPr algn="ctr"/>
            <a:endParaRPr kumimoji="1" lang="en-US" altLang="ja-JP" sz="1000" b="1" dirty="0" smtClean="0">
              <a:latin typeface="+mn-ea"/>
              <a:ea typeface="+mn-ea"/>
            </a:endParaRPr>
          </a:p>
          <a:p>
            <a:pPr algn="ctr"/>
            <a:endParaRPr lang="en-US" altLang="ja-JP" sz="1000" b="1" dirty="0">
              <a:latin typeface="+mn-ea"/>
            </a:endParaRPr>
          </a:p>
          <a:p>
            <a:pPr algn="ctr"/>
            <a:endParaRPr kumimoji="1" lang="en-US" altLang="ja-JP" sz="1000" b="1" dirty="0" smtClean="0">
              <a:latin typeface="+mn-ea"/>
              <a:ea typeface="+mn-ea"/>
            </a:endParaRPr>
          </a:p>
          <a:p>
            <a:pPr algn="ctr"/>
            <a:endParaRPr lang="en-US" altLang="ja-JP" sz="1000" b="1" dirty="0">
              <a:latin typeface="+mn-ea"/>
            </a:endParaRPr>
          </a:p>
          <a:p>
            <a:pPr algn="ctr"/>
            <a:endParaRPr kumimoji="1" lang="en-US" altLang="ja-JP" sz="1000" b="1" dirty="0" smtClean="0">
              <a:latin typeface="+mn-ea"/>
              <a:ea typeface="+mn-ea"/>
            </a:endParaRPr>
          </a:p>
          <a:p>
            <a:pPr algn="ctr"/>
            <a:endParaRPr lang="en-US" altLang="ja-JP" sz="1000" b="1" dirty="0">
              <a:latin typeface="+mn-ea"/>
            </a:endParaRPr>
          </a:p>
          <a:p>
            <a:pPr algn="ctr"/>
            <a:endParaRPr kumimoji="1" lang="en-US" altLang="ja-JP" sz="1000" b="1" dirty="0" smtClean="0">
              <a:latin typeface="+mn-ea"/>
              <a:ea typeface="+mn-ea"/>
            </a:endParaRPr>
          </a:p>
          <a:p>
            <a:pPr algn="ctr"/>
            <a:endParaRPr lang="en-US" altLang="ja-JP" sz="1000" b="1" dirty="0">
              <a:latin typeface="+mn-ea"/>
            </a:endParaRPr>
          </a:p>
          <a:p>
            <a:pPr algn="ctr"/>
            <a:endParaRPr kumimoji="1" lang="en-US" altLang="ja-JP" sz="1000" b="1" dirty="0" smtClean="0">
              <a:latin typeface="+mn-ea"/>
              <a:ea typeface="+mn-ea"/>
            </a:endParaRPr>
          </a:p>
          <a:p>
            <a:pPr algn="ctr"/>
            <a:endParaRPr lang="en-US" altLang="ja-JP" sz="1000" b="1" dirty="0">
              <a:latin typeface="+mn-ea"/>
            </a:endParaRPr>
          </a:p>
          <a:p>
            <a:pPr algn="ctr"/>
            <a:endParaRPr kumimoji="1" lang="en-US" altLang="ja-JP" sz="1000" b="1" dirty="0" smtClean="0">
              <a:latin typeface="+mn-ea"/>
              <a:ea typeface="+mn-ea"/>
            </a:endParaRPr>
          </a:p>
          <a:p>
            <a:pPr algn="ctr"/>
            <a:endParaRPr lang="en-US" altLang="ja-JP" sz="1000" b="1" dirty="0">
              <a:latin typeface="+mn-ea"/>
            </a:endParaRPr>
          </a:p>
          <a:p>
            <a:pPr algn="ctr"/>
            <a:endParaRPr kumimoji="1" lang="en-US" altLang="ja-JP" sz="1000" b="1" dirty="0" smtClean="0">
              <a:latin typeface="+mn-ea"/>
              <a:ea typeface="+mn-ea"/>
            </a:endParaRPr>
          </a:p>
          <a:p>
            <a:pPr algn="ctr"/>
            <a:endParaRPr lang="en-US" altLang="ja-JP" sz="1000" b="1" dirty="0">
              <a:latin typeface="+mn-ea"/>
            </a:endParaRPr>
          </a:p>
          <a:p>
            <a:pPr algn="ctr"/>
            <a:endParaRPr kumimoji="1" lang="en-US" altLang="ja-JP" sz="1000" b="1" dirty="0" smtClean="0">
              <a:latin typeface="+mn-ea"/>
              <a:ea typeface="+mn-ea"/>
            </a:endParaRPr>
          </a:p>
          <a:p>
            <a:pPr algn="ctr"/>
            <a:endParaRPr lang="en-US" altLang="ja-JP" sz="1000" b="1" dirty="0">
              <a:latin typeface="+mn-ea"/>
            </a:endParaRPr>
          </a:p>
          <a:p>
            <a:pPr algn="ctr"/>
            <a:endParaRPr kumimoji="1" lang="en-US" altLang="ja-JP" sz="1000" b="1" dirty="0" smtClean="0">
              <a:latin typeface="+mn-ea"/>
              <a:ea typeface="+mn-ea"/>
            </a:endParaRPr>
          </a:p>
          <a:p>
            <a:pPr algn="ctr"/>
            <a:endParaRPr lang="en-US" altLang="ja-JP" sz="1000" b="1" dirty="0">
              <a:latin typeface="+mn-ea"/>
            </a:endParaRPr>
          </a:p>
          <a:p>
            <a:pPr algn="ctr"/>
            <a:endParaRPr kumimoji="1" lang="ja-JP" altLang="en-US" sz="1000" b="1" dirty="0" smtClean="0">
              <a:latin typeface="+mn-ea"/>
              <a:ea typeface="+mn-e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9268" y="2053630"/>
            <a:ext cx="26085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（参加宿泊施設）</a:t>
            </a:r>
            <a:endParaRPr lang="en-US" altLang="ja-JP" sz="16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・●△旅館</a:t>
            </a:r>
            <a:endParaRPr lang="en-US" altLang="ja-JP" sz="16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×</a:t>
            </a:r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○ホテル　</a:t>
            </a:r>
            <a:r>
              <a:rPr lang="en-US" altLang="ja-JP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</a:p>
          <a:p>
            <a:endParaRPr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（実施スケジュール）</a:t>
            </a:r>
            <a:endParaRPr lang="en-US" altLang="ja-JP" sz="16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</a:t>
            </a:r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：協議会にて</a:t>
            </a:r>
            <a:r>
              <a:rPr lang="en-US" altLang="ja-JP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</a:p>
          <a:p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</a:t>
            </a:r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：～</a:t>
            </a:r>
            <a:endParaRPr lang="en-US" altLang="ja-JP" sz="16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６</a:t>
            </a:r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</a:p>
          <a:p>
            <a:endParaRPr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 bwMode="auto">
          <a:xfrm>
            <a:off x="8959407" y="58248"/>
            <a:ext cx="822420" cy="32851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1600" dirty="0" smtClean="0"/>
              <a:t>様式２</a:t>
            </a:r>
            <a:endParaRPr lang="en-US" altLang="ja-JP" sz="1600" dirty="0" smtClean="0"/>
          </a:p>
        </p:txBody>
      </p:sp>
      <p:sp>
        <p:nvSpPr>
          <p:cNvPr id="20" name="四角形吹き出し 19"/>
          <p:cNvSpPr/>
          <p:nvPr/>
        </p:nvSpPr>
        <p:spPr bwMode="auto">
          <a:xfrm>
            <a:off x="4575484" y="1332452"/>
            <a:ext cx="4911475" cy="276999"/>
          </a:xfrm>
          <a:prstGeom prst="wedgeRectCallout">
            <a:avLst>
              <a:gd name="adj1" fmla="val -63513"/>
              <a:gd name="adj2" fmla="val -40069"/>
            </a:avLst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200" b="1" dirty="0" smtClean="0">
                <a:latin typeface="+mn-ea"/>
                <a:ea typeface="+mn-ea"/>
              </a:rPr>
              <a:t>どんな目的で、何のために、何をするか、分かりやすく記載すること。</a:t>
            </a:r>
          </a:p>
        </p:txBody>
      </p:sp>
      <p:sp>
        <p:nvSpPr>
          <p:cNvPr id="27" name="角丸四角形 26"/>
          <p:cNvSpPr/>
          <p:nvPr/>
        </p:nvSpPr>
        <p:spPr bwMode="auto">
          <a:xfrm>
            <a:off x="229640" y="5183503"/>
            <a:ext cx="1997350" cy="1121861"/>
          </a:xfrm>
          <a:prstGeom prst="roundRect">
            <a:avLst>
              <a:gd name="adj" fmla="val 0"/>
            </a:avLst>
          </a:prstGeom>
          <a:solidFill>
            <a:schemeClr val="accent1">
              <a:lumMod val="90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kumimoji="1" lang="ja-JP" altLang="en-US" sz="1600" b="1" dirty="0" smtClean="0">
                <a:latin typeface="+mn-ea"/>
                <a:ea typeface="+mn-ea"/>
              </a:rPr>
              <a:t>空きスペースに</a:t>
            </a:r>
            <a:endParaRPr kumimoji="1" lang="en-US" altLang="ja-JP" sz="1600" b="1" dirty="0" smtClean="0">
              <a:latin typeface="+mn-ea"/>
              <a:ea typeface="+mn-ea"/>
            </a:endParaRPr>
          </a:p>
          <a:p>
            <a:pPr algn="ctr"/>
            <a:r>
              <a:rPr kumimoji="1" lang="ja-JP" altLang="en-US" sz="1600" b="1" dirty="0" smtClean="0">
                <a:latin typeface="+mn-ea"/>
                <a:ea typeface="+mn-ea"/>
              </a:rPr>
              <a:t>写真やイメージ図を貼付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86526" y="1982962"/>
            <a:ext cx="2942538" cy="5870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内容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（人材の確保に関する取組）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461803" y="2675725"/>
            <a:ext cx="429139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（事業内容）</a:t>
            </a:r>
            <a:endParaRPr lang="en-US" altLang="ja-JP" sz="14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</a:t>
            </a:r>
            <a:r>
              <a:rPr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●●温泉として採用プロモーションを実施</a:t>
            </a:r>
          </a:p>
          <a:p>
            <a:r>
              <a:rPr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・プロモーションビデオを作成し、～～～</a:t>
            </a:r>
          </a:p>
          <a:p>
            <a:r>
              <a:rPr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・～～～～～</a:t>
            </a:r>
          </a:p>
          <a:p>
            <a:r>
              <a:rPr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②●●温泉就業プログラムの実施</a:t>
            </a:r>
          </a:p>
          <a:p>
            <a:r>
              <a:rPr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・●●温泉を知ってもらうためのセミナーを開催</a:t>
            </a:r>
          </a:p>
          <a:p>
            <a:r>
              <a:rPr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・旅館で就業体験を実施し、～～</a:t>
            </a:r>
            <a:r>
              <a:rPr lang="ja-JP" altLang="en-US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endParaRPr lang="en-US" altLang="ja-JP" sz="1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（事業目標）</a:t>
            </a:r>
            <a:endParaRPr lang="en-US" altLang="ja-JP" sz="14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・プログラムを●回開催</a:t>
            </a:r>
          </a:p>
          <a:p>
            <a:r>
              <a:rPr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・新卒：●名採用、パートタイム：●採用</a:t>
            </a:r>
            <a:endParaRPr lang="en-US" altLang="ja-JP" sz="1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 bwMode="auto">
          <a:xfrm>
            <a:off x="7784477" y="4557516"/>
            <a:ext cx="1997350" cy="855083"/>
          </a:xfrm>
          <a:prstGeom prst="roundRect">
            <a:avLst>
              <a:gd name="adj" fmla="val 0"/>
            </a:avLst>
          </a:prstGeom>
          <a:solidFill>
            <a:schemeClr val="accent1">
              <a:lumMod val="90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kumimoji="1" lang="ja-JP" altLang="en-US" sz="1600" b="1" dirty="0" smtClean="0">
                <a:latin typeface="+mn-ea"/>
                <a:ea typeface="+mn-ea"/>
              </a:rPr>
              <a:t>空きスペースに</a:t>
            </a:r>
            <a:endParaRPr kumimoji="1" lang="en-US" altLang="ja-JP" sz="1600" b="1" dirty="0" smtClean="0">
              <a:latin typeface="+mn-ea"/>
              <a:ea typeface="+mn-ea"/>
            </a:endParaRPr>
          </a:p>
          <a:p>
            <a:pPr algn="ctr"/>
            <a:r>
              <a:rPr kumimoji="1" lang="ja-JP" altLang="en-US" sz="1600" b="1" dirty="0" smtClean="0">
                <a:latin typeface="+mn-ea"/>
                <a:ea typeface="+mn-ea"/>
              </a:rPr>
              <a:t>写真やイメージ図を貼付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576735" y="5581737"/>
            <a:ext cx="1998749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実施体制図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2461802" y="5517232"/>
            <a:ext cx="7359478" cy="1247997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1000" b="1" dirty="0" smtClean="0">
              <a:latin typeface="+mn-ea"/>
              <a:ea typeface="+mn-ea"/>
            </a:endParaRPr>
          </a:p>
        </p:txBody>
      </p:sp>
      <p:sp>
        <p:nvSpPr>
          <p:cNvPr id="5" name="正方形/長方形 4"/>
          <p:cNvSpPr/>
          <p:nvPr/>
        </p:nvSpPr>
        <p:spPr bwMode="auto">
          <a:xfrm>
            <a:off x="2461802" y="1902359"/>
            <a:ext cx="7359478" cy="3542865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1000" b="1" dirty="0" smtClean="0">
              <a:latin typeface="+mn-ea"/>
              <a:ea typeface="+mn-ea"/>
            </a:endParaRPr>
          </a:p>
        </p:txBody>
      </p:sp>
      <p:sp>
        <p:nvSpPr>
          <p:cNvPr id="22" name="四角形吹き出し 21"/>
          <p:cNvSpPr/>
          <p:nvPr/>
        </p:nvSpPr>
        <p:spPr bwMode="auto">
          <a:xfrm>
            <a:off x="2757165" y="5108466"/>
            <a:ext cx="3384376" cy="276999"/>
          </a:xfrm>
          <a:prstGeom prst="wedgeRectCallout">
            <a:avLst>
              <a:gd name="adj1" fmla="val -42334"/>
              <a:gd name="adj2" fmla="val -192806"/>
            </a:avLst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200" b="1" dirty="0">
                <a:latin typeface="+mn-ea"/>
              </a:rPr>
              <a:t>図など</a:t>
            </a:r>
            <a:r>
              <a:rPr lang="ja-JP" altLang="en-US" sz="1200" b="1" dirty="0" smtClean="0">
                <a:latin typeface="+mn-ea"/>
              </a:rPr>
              <a:t>を挿入し、簡潔に分かりやすく</a:t>
            </a:r>
            <a:endParaRPr kumimoji="1" lang="ja-JP" altLang="en-US" sz="1200" b="1" dirty="0" smtClean="0">
              <a:latin typeface="+mn-ea"/>
              <a:ea typeface="+mn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753200" y="1984091"/>
            <a:ext cx="2942538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内容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（人材の定着に関する取組）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 bwMode="auto">
          <a:xfrm>
            <a:off x="5131329" y="247452"/>
            <a:ext cx="3672408" cy="442674"/>
          </a:xfrm>
          <a:prstGeom prst="roundRect">
            <a:avLst/>
          </a:prstGeom>
          <a:solidFill>
            <a:srgbClr val="FFFF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記載例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465168" y="2697161"/>
            <a:ext cx="42913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（事業内容）</a:t>
            </a:r>
            <a:endParaRPr lang="en-US" altLang="ja-JP" sz="14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</a:p>
          <a:p>
            <a:r>
              <a:rPr lang="ja-JP" altLang="en-US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（事業目標）</a:t>
            </a:r>
            <a:endParaRPr lang="en-US" altLang="ja-JP" sz="14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</a:p>
        </p:txBody>
      </p:sp>
      <p:sp>
        <p:nvSpPr>
          <p:cNvPr id="24" name="角丸四角形 23"/>
          <p:cNvSpPr/>
          <p:nvPr/>
        </p:nvSpPr>
        <p:spPr>
          <a:xfrm>
            <a:off x="2631903" y="6238169"/>
            <a:ext cx="1428751" cy="285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>
                <a:solidFill>
                  <a:srgbClr val="FF0000"/>
                </a:solidFill>
              </a:rPr>
              <a:t>●●温泉組合</a:t>
            </a:r>
            <a:endParaRPr kumimoji="1" lang="en-US" altLang="ja-JP" sz="1100">
              <a:solidFill>
                <a:srgbClr val="FF0000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4111140" y="5992299"/>
            <a:ext cx="928687" cy="285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>
                <a:solidFill>
                  <a:srgbClr val="FF0000"/>
                </a:solidFill>
              </a:rPr>
              <a:t>●△旅館</a:t>
            </a:r>
            <a:endParaRPr kumimoji="1" lang="en-US" altLang="ja-JP" sz="1100">
              <a:solidFill>
                <a:srgbClr val="FF0000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4111139" y="6359161"/>
            <a:ext cx="928687" cy="285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>
                <a:solidFill>
                  <a:srgbClr val="FF0000"/>
                </a:solidFill>
              </a:rPr>
              <a:t>×</a:t>
            </a:r>
            <a:r>
              <a:rPr kumimoji="1" lang="ja-JP" altLang="en-US" sz="1100">
                <a:solidFill>
                  <a:srgbClr val="FF0000"/>
                </a:solidFill>
              </a:rPr>
              <a:t>○ホテル</a:t>
            </a:r>
            <a:endParaRPr kumimoji="1" lang="en-US" altLang="ja-JP" sz="1100">
              <a:solidFill>
                <a:srgbClr val="FF0000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5180815" y="5992299"/>
            <a:ext cx="928687" cy="285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>
                <a:solidFill>
                  <a:srgbClr val="FF0000"/>
                </a:solidFill>
              </a:rPr>
              <a:t>…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7295216" y="5905236"/>
            <a:ext cx="1428751" cy="285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>
                <a:solidFill>
                  <a:srgbClr val="FF0000"/>
                </a:solidFill>
              </a:rPr>
              <a:t>●</a:t>
            </a:r>
            <a:r>
              <a:rPr kumimoji="1" lang="en-US" altLang="ja-JP" sz="1100">
                <a:solidFill>
                  <a:srgbClr val="FF0000"/>
                </a:solidFill>
              </a:rPr>
              <a:t>×</a:t>
            </a:r>
            <a:r>
              <a:rPr kumimoji="1" lang="ja-JP" altLang="en-US" sz="1100">
                <a:solidFill>
                  <a:srgbClr val="FF0000"/>
                </a:solidFill>
              </a:rPr>
              <a:t>株式会社</a:t>
            </a:r>
            <a:endParaRPr kumimoji="1" lang="en-US" altLang="ja-JP" sz="1100">
              <a:solidFill>
                <a:srgbClr val="FF0000"/>
              </a:solidFill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7295216" y="6318847"/>
            <a:ext cx="1428751" cy="285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100">
                <a:solidFill>
                  <a:srgbClr val="FF0000"/>
                </a:solidFill>
              </a:rPr>
              <a:t>●●●県</a:t>
            </a:r>
            <a:endParaRPr kumimoji="1" lang="en-US" altLang="ja-JP" sz="11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56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テーマ1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00"/>
        </a:solidFill>
        <a:ln w="15875">
          <a:solidFill>
            <a:schemeClr val="tx1"/>
          </a:solidFill>
          <a:miter lim="800000"/>
          <a:headEnd/>
          <a:tailEnd/>
        </a:ln>
      </a:spPr>
      <a:bodyPr wrap="square">
        <a:spAutoFit/>
      </a:bodyPr>
      <a:lstStyle>
        <a:defPPr>
          <a:defRPr sz="1000" b="1" dirty="0" smtClean="0">
            <a:latin typeface="+mn-ea"/>
            <a:ea typeface="+mn-e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2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CDEFFB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8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2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CDEFFB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8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2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丸ｺﾞｼｯｸM-PRO" pitchFamily="50" charset="-128"/>
            <a:ea typeface="HG丸ｺﾞｼｯｸM-PRO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丸ｺﾞｼｯｸM-PRO" pitchFamily="50" charset="-128"/>
            <a:ea typeface="HG丸ｺﾞｼｯｸM-PRO" pitchFamily="50" charset="-128"/>
          </a:defRPr>
        </a:defPPr>
      </a:lstStyle>
    </a:lnDef>
  </a:objectDefaults>
  <a:extraClrSchemeLst>
    <a:extraClrScheme>
      <a:clrScheme name="2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6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丸ｺﾞｼｯｸM-PRO" pitchFamily="50" charset="-128"/>
            <a:ea typeface="HG丸ｺﾞｼｯｸM-PRO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丸ｺﾞｼｯｸM-PRO" pitchFamily="50" charset="-128"/>
            <a:ea typeface="HG丸ｺﾞｼｯｸM-PRO" pitchFamily="50" charset="-128"/>
          </a:defRPr>
        </a:defPPr>
      </a:lstStyle>
    </a:lnDef>
  </a:objectDefaults>
  <a:extraClrSchemeLst>
    <a:extraClrScheme>
      <a:clrScheme name="2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丸ｺﾞｼｯｸM-PRO" pitchFamily="50" charset="-128"/>
            <a:ea typeface="HG丸ｺﾞｼｯｸM-PRO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丸ｺﾞｼｯｸM-PRO" pitchFamily="50" charset="-128"/>
            <a:ea typeface="HG丸ｺﾞｼｯｸM-PRO" pitchFamily="50" charset="-128"/>
          </a:defRPr>
        </a:defPPr>
      </a:lstStyle>
    </a:lnDef>
  </a:objectDefaults>
  <a:extraClrSchemeLst>
    <a:extraClrScheme>
      <a:clrScheme name="2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観光庁テーマ１</Template>
  <TotalTime>5089</TotalTime>
  <Words>387</Words>
  <Application>Microsoft Office PowerPoint</Application>
  <PresentationFormat>A4 210 x 297 mm</PresentationFormat>
  <Paragraphs>124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6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HGP創英角ｺﾞｼｯｸUB</vt:lpstr>
      <vt:lpstr>HG丸ｺﾞｼｯｸM-PRO</vt:lpstr>
      <vt:lpstr>ＭＳ Ｐゴシック</vt:lpstr>
      <vt:lpstr>メイリオ</vt:lpstr>
      <vt:lpstr>Arial</vt:lpstr>
      <vt:lpstr>Calibri</vt:lpstr>
      <vt:lpstr>テーマ1</vt:lpstr>
      <vt:lpstr>3_標準デザイン</vt:lpstr>
      <vt:lpstr>4_標準デザイン</vt:lpstr>
      <vt:lpstr>5_標準デザイン</vt:lpstr>
      <vt:lpstr>6_標準デザイン</vt:lpstr>
      <vt:lpstr>7_標準デザイン</vt:lpstr>
      <vt:lpstr>協議会名（●●旅館組合）・事業名</vt:lpstr>
      <vt:lpstr>協議会名（●●旅館組合）・事業名</vt:lpstr>
    </vt:vector>
  </TitlesOfParts>
  <Company>国土交通省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行政情報化推進課</dc:creator>
  <cp:lastModifiedBy>ㅤ</cp:lastModifiedBy>
  <cp:revision>129</cp:revision>
  <cp:lastPrinted>2020-02-05T10:48:14Z</cp:lastPrinted>
  <dcterms:created xsi:type="dcterms:W3CDTF">2013-07-04T10:10:52Z</dcterms:created>
  <dcterms:modified xsi:type="dcterms:W3CDTF">2020-02-05T10:48:15Z</dcterms:modified>
</cp:coreProperties>
</file>