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 id="2" name="観光庁加藤" initials="加藤" lastIdx="2" clrIdx="1">
    <p:extLst>
      <p:ext uri="{19B8F6BF-5375-455C-9EA6-DF929625EA0E}">
        <p15:presenceInfo xmlns:p15="http://schemas.microsoft.com/office/powerpoint/2012/main" userId="観光庁加藤" providerId="None"/>
      </p:ext>
    </p:extLst>
  </p:cmAuthor>
  <p:cmAuthor id="3" name="ㅤ" initials="ㅤ" lastIdx="2" clrIdx="2">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rgbClr val="00000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p:scale>
          <a:sx n="66" d="100"/>
          <a:sy n="66" d="100"/>
        </p:scale>
        <p:origin x="1254" y="258"/>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t>2022/1/18</a:t>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スライド イメージ プレースホルダ 1"/>
          <p:cNvSpPr>
            <a:spLocks noGrp="1" noRot="1" noChangeAspect="1"/>
          </p:cNvSpPr>
          <p:nvPr>
            <p:ph type="sldImg"/>
          </p:nvPr>
        </p:nvSpPr>
        <p:spPr>
          <a:xfrm>
            <a:off x="5440363" y="360363"/>
            <a:ext cx="2587625" cy="1792287"/>
          </a:xfrm>
        </p:spPr>
      </p:sp>
      <p:sp>
        <p:nvSpPr>
          <p:cNvPr id="1146" name="ノート プレースホルダ 2"/>
          <p:cNvSpPr>
            <a:spLocks noGrp="1"/>
          </p:cNvSpPr>
          <p:nvPr>
            <p:ph type="body" idx="1"/>
          </p:nvPr>
        </p:nvSpPr>
        <p:spPr/>
        <p:txBody>
          <a:bodyPr>
            <a:normAutofit/>
          </a:bodyPr>
          <a:lstStyle/>
          <a:p>
            <a:endParaRPr kumimoji="1" lang="ja-JP" altLang="en-US" dirty="0"/>
          </a:p>
        </p:txBody>
      </p:sp>
      <p:sp>
        <p:nvSpPr>
          <p:cNvPr id="1147" name="スライド番号プレースホルダ 3"/>
          <p:cNvSpPr>
            <a:spLocks noGrp="1"/>
          </p:cNvSpPr>
          <p:nvPr>
            <p:ph type="sldNum" sz="quarter" idx="10"/>
          </p:nvPr>
        </p:nvSpPr>
        <p:spPr/>
        <p:txBody>
          <a:bodyPr/>
          <a:lstStyle/>
          <a:p>
            <a:pPr defTabSz="914245">
              <a:defRPr/>
            </a:pPr>
            <a:fld id="{9247A257-4C07-4AB6-BC31-F377782D84F4}" type="slidenum">
              <a:rPr lang="ja-JP" altLang="en-US">
                <a:solidFill>
                  <a:prstClr val="black"/>
                </a:solidFill>
                <a:latin typeface="游ゴシック"/>
                <a:ea typeface="游ゴシック" panose="020B0400000000000000" pitchFamily="50" charset="-128"/>
              </a:rPr>
              <a:pPr defTabSz="914245">
                <a:defRPr/>
              </a:pPr>
              <a:t>1</a:t>
            </a:fld>
            <a:endParaRPr lang="ja-JP" altLang="en-US" dirty="0">
              <a:solidFill>
                <a:prstClr val="black"/>
              </a:solidFill>
              <a:latin typeface="游ゴシック"/>
              <a:ea typeface="游ゴシック" panose="020B0400000000000000" pitchFamily="50" charset="-128"/>
            </a:endParaRPr>
          </a:p>
        </p:txBody>
      </p:sp>
    </p:spTree>
    <p:extLst>
      <p:ext uri="{BB962C8B-B14F-4D97-AF65-F5344CB8AC3E}">
        <p14:creationId xmlns:p14="http://schemas.microsoft.com/office/powerpoint/2010/main" val="1773790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lang="ja-JP" altLang="en-US"/>
              <a:t>マスター タイトルの書式設定</a:t>
            </a:r>
          </a:p>
        </p:txBody>
      </p:sp>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8"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9"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50"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4"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1"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3"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4" name="テキスト ボックス 96">
            <a:extLst>
              <a:ext uri="{FF2B5EF4-FFF2-40B4-BE49-F238E27FC236}">
                <a16:creationId xmlns:a16="http://schemas.microsoft.com/office/drawing/2014/main" id="{C4681E75-1B5B-4E45-93C1-DFE34BFF9C2A}"/>
              </a:ext>
            </a:extLst>
          </p:cNvPr>
          <p:cNvSpPr txBox="1"/>
          <p:nvPr userDrawn="1"/>
        </p:nvSpPr>
        <p:spPr>
          <a:xfrm>
            <a:off x="8342088" y="4352"/>
            <a:ext cx="1549398" cy="338554"/>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800" dirty="0">
                <a:latin typeface="BIZ UDPゴシック" panose="020B0400000000000000" pitchFamily="50" charset="-128"/>
                <a:ea typeface="BIZ UDPゴシック" panose="020B0400000000000000" pitchFamily="50" charset="-128"/>
              </a:rPr>
              <a:t>サステナブルな</a:t>
            </a:r>
            <a:r>
              <a:rPr kumimoji="1" lang="ja-JP" altLang="en-US" sz="800" dirty="0" smtClean="0">
                <a:latin typeface="BIZ UDPゴシック" panose="020B0400000000000000" pitchFamily="50" charset="-128"/>
                <a:ea typeface="BIZ UDPゴシック" panose="020B0400000000000000" pitchFamily="50" charset="-128"/>
              </a:rPr>
              <a:t>観光コンテンツ</a:t>
            </a:r>
            <a:endParaRPr kumimoji="1" lang="en-US" altLang="ja-JP" sz="800" dirty="0" smtClean="0">
              <a:latin typeface="BIZ UDPゴシック" panose="020B0400000000000000" pitchFamily="50" charset="-128"/>
              <a:ea typeface="BIZ UDPゴシック" panose="020B0400000000000000" pitchFamily="50" charset="-128"/>
            </a:endParaRPr>
          </a:p>
          <a:p>
            <a:pPr algn="ctr"/>
            <a:r>
              <a:rPr kumimoji="1" lang="ja-JP" altLang="en-US" sz="800" dirty="0" smtClean="0">
                <a:latin typeface="BIZ UDPゴシック" panose="020B0400000000000000" pitchFamily="50" charset="-128"/>
                <a:ea typeface="BIZ UDPゴシック" panose="020B0400000000000000" pitchFamily="50" charset="-128"/>
              </a:rPr>
              <a:t>強化モデル事業</a:t>
            </a:r>
            <a:endParaRPr kumimoji="1" lang="en-US" altLang="ja-JP" sz="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正方形/長方形 2"/>
          <p:cNvSpPr>
            <a:spLocks noChangeArrowheads="1"/>
          </p:cNvSpPr>
          <p:nvPr/>
        </p:nvSpPr>
        <p:spPr>
          <a:xfrm>
            <a:off x="0" y="-1"/>
            <a:ext cx="8374743" cy="393051"/>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b="1" kern="0" dirty="0">
                <a:latin typeface="BIZ UDPゴシック" panose="020B0400000000000000" pitchFamily="50" charset="-128"/>
                <a:ea typeface="BIZ UDPゴシック" panose="020B0400000000000000" pitchFamily="50" charset="-128"/>
              </a:rPr>
              <a:t>　 </a:t>
            </a:r>
            <a:r>
              <a:rPr lang="ja-JP" altLang="en-US" sz="2400" b="1" kern="0" dirty="0">
                <a:solidFill>
                  <a:srgbClr val="0070C0"/>
                </a:solidFill>
                <a:latin typeface="BIZ UDPゴシック" panose="020B0400000000000000" pitchFamily="50" charset="-128"/>
                <a:ea typeface="BIZ UDPゴシック" panose="020B0400000000000000" pitchFamily="50" charset="-128"/>
              </a:rPr>
              <a:t>実証事業名</a:t>
            </a:r>
            <a:r>
              <a:rPr lang="ja-JP" altLang="en-US" sz="2400" b="1" kern="0" dirty="0">
                <a:latin typeface="BIZ UDPゴシック" panose="020B0400000000000000" pitchFamily="50" charset="-128"/>
                <a:ea typeface="BIZ UDPゴシック" panose="020B0400000000000000" pitchFamily="50" charset="-128"/>
              </a:rPr>
              <a:t>（</a:t>
            </a:r>
            <a:r>
              <a:rPr lang="ja-JP" altLang="en-US" sz="2400" b="1" kern="0" dirty="0">
                <a:solidFill>
                  <a:srgbClr val="0070C0"/>
                </a:solidFill>
                <a:latin typeface="BIZ UDPゴシック" panose="020B0400000000000000" pitchFamily="50" charset="-128"/>
                <a:ea typeface="BIZ UDPゴシック" panose="020B0400000000000000" pitchFamily="50" charset="-128"/>
              </a:rPr>
              <a:t>申請団体名</a:t>
            </a:r>
            <a:r>
              <a:rPr lang="ja-JP" altLang="en-US" sz="2400" b="1" kern="0" dirty="0">
                <a:latin typeface="BIZ UDPゴシック" panose="020B0400000000000000" pitchFamily="50" charset="-128"/>
                <a:ea typeface="BIZ UDPゴシック" panose="020B0400000000000000" pitchFamily="50" charset="-128"/>
              </a:rPr>
              <a:t>）</a:t>
            </a:r>
          </a:p>
        </p:txBody>
      </p:sp>
      <p:sp>
        <p:nvSpPr>
          <p:cNvPr id="1131" name="テキスト ボックス 7"/>
          <p:cNvSpPr txBox="1"/>
          <p:nvPr/>
        </p:nvSpPr>
        <p:spPr>
          <a:xfrm>
            <a:off x="-61252" y="-380508"/>
            <a:ext cx="756695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graphicFrame>
        <p:nvGraphicFramePr>
          <p:cNvPr id="1132" name="表 3"/>
          <p:cNvGraphicFramePr>
            <a:graphicFrameLocks noGrp="1"/>
          </p:cNvGraphicFramePr>
          <p:nvPr>
            <p:extLst>
              <p:ext uri="{D42A27DB-BD31-4B8C-83A1-F6EECF244321}">
                <p14:modId xmlns:p14="http://schemas.microsoft.com/office/powerpoint/2010/main" val="1972754337"/>
              </p:ext>
            </p:extLst>
          </p:nvPr>
        </p:nvGraphicFramePr>
        <p:xfrm>
          <a:off x="76040" y="4146504"/>
          <a:ext cx="5031001" cy="2678838"/>
        </p:xfrm>
        <a:graphic>
          <a:graphicData uri="http://schemas.openxmlformats.org/drawingml/2006/table">
            <a:tbl>
              <a:tblPr firstRow="1" bandRow="1">
                <a:tableStyleId>{BDBED569-4797-4DF1-A0F4-6AAB3CD982D8}</a:tableStyleId>
              </a:tblPr>
              <a:tblGrid>
                <a:gridCol w="330757">
                  <a:extLst>
                    <a:ext uri="{9D8B030D-6E8A-4147-A177-3AD203B41FA5}">
                      <a16:colId xmlns:a16="http://schemas.microsoft.com/office/drawing/2014/main" val="20000"/>
                    </a:ext>
                  </a:extLst>
                </a:gridCol>
                <a:gridCol w="2350122">
                  <a:extLst>
                    <a:ext uri="{9D8B030D-6E8A-4147-A177-3AD203B41FA5}">
                      <a16:colId xmlns:a16="http://schemas.microsoft.com/office/drawing/2014/main" val="20001"/>
                    </a:ext>
                  </a:extLst>
                </a:gridCol>
                <a:gridCol w="2350122">
                  <a:extLst>
                    <a:ext uri="{9D8B030D-6E8A-4147-A177-3AD203B41FA5}">
                      <a16:colId xmlns:a16="http://schemas.microsoft.com/office/drawing/2014/main" val="20002"/>
                    </a:ext>
                  </a:extLst>
                </a:gridCol>
              </a:tblGrid>
              <a:tr h="0">
                <a:tc>
                  <a:txBody>
                    <a:bodyPr/>
                    <a:lstStyle/>
                    <a:p>
                      <a:pPr algn="ctr"/>
                      <a:endParaRPr kumimoji="1" lang="ja-JP" altLang="en-US" sz="1400" b="1"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好影響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悪影響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1133158">
                <a:tc>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内部要因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強み（</a:t>
                      </a:r>
                      <a:r>
                        <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rPr>
                        <a:t>Strength</a:t>
                      </a:r>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弱み（</a:t>
                      </a:r>
                      <a:r>
                        <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rPr>
                        <a:t>Weakness</a:t>
                      </a:r>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240880">
                <a:tc>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外部環境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機会（</a:t>
                      </a:r>
                      <a:r>
                        <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rPr>
                        <a:t>Opportunity</a:t>
                      </a:r>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脅威（</a:t>
                      </a:r>
                      <a:r>
                        <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rPr>
                        <a:t>Threat</a:t>
                      </a:r>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050" b="1"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134" name="字幕 2"/>
          <p:cNvSpPr txBox="1"/>
          <p:nvPr/>
        </p:nvSpPr>
        <p:spPr>
          <a:xfrm>
            <a:off x="12505" y="550196"/>
            <a:ext cx="2635250"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＜実証事業の概要等＞</a:t>
            </a:r>
            <a:endParaRPr lang="en-US" altLang="ja-JP" sz="1300" b="1" kern="0" dirty="0">
              <a:latin typeface="BIZ UDPゴシック" panose="020B0400000000000000" pitchFamily="50" charset="-128"/>
              <a:ea typeface="BIZ UDPゴシック" panose="020B0400000000000000" pitchFamily="50" charset="-128"/>
            </a:endParaRPr>
          </a:p>
        </p:txBody>
      </p:sp>
      <p:graphicFrame>
        <p:nvGraphicFramePr>
          <p:cNvPr id="1135" name="表 3"/>
          <p:cNvGraphicFramePr>
            <a:graphicFrameLocks noGrp="1"/>
          </p:cNvGraphicFramePr>
          <p:nvPr>
            <p:extLst>
              <p:ext uri="{D42A27DB-BD31-4B8C-83A1-F6EECF244321}">
                <p14:modId xmlns:p14="http://schemas.microsoft.com/office/powerpoint/2010/main" val="81741499"/>
              </p:ext>
            </p:extLst>
          </p:nvPr>
        </p:nvGraphicFramePr>
        <p:xfrm>
          <a:off x="5213349" y="863350"/>
          <a:ext cx="4587876" cy="4768909"/>
        </p:xfrm>
        <a:graphic>
          <a:graphicData uri="http://schemas.openxmlformats.org/drawingml/2006/table">
            <a:tbl>
              <a:tblPr firstRow="1" bandRow="1">
                <a:tableStyleId>{BDBED569-4797-4DF1-A0F4-6AAB3CD982D8}</a:tableStyleId>
              </a:tblPr>
              <a:tblGrid>
                <a:gridCol w="4587876">
                  <a:extLst>
                    <a:ext uri="{9D8B030D-6E8A-4147-A177-3AD203B41FA5}">
                      <a16:colId xmlns:a16="http://schemas.microsoft.com/office/drawing/2014/main" val="20000"/>
                    </a:ext>
                  </a:extLst>
                </a:gridCol>
              </a:tblGrid>
              <a:tr h="4768909">
                <a:tc>
                  <a:txBody>
                    <a:bodyPr/>
                    <a:lstStyle/>
                    <a:p>
                      <a:pPr algn="l"/>
                      <a:r>
                        <a:rPr lang="ja-JP" altLang="en-US" sz="1050" i="0" dirty="0">
                          <a:solidFill>
                            <a:srgbClr val="0070C0"/>
                          </a:solidFill>
                          <a:latin typeface="BIZ UDPゴシック" panose="020B0400000000000000" pitchFamily="50" charset="-128"/>
                          <a:ea typeface="BIZ UDPゴシック" panose="020B0400000000000000" pitchFamily="50" charset="-128"/>
                        </a:rPr>
                        <a:t>対象とする地域資源を活用し、どのようにサステナブルな観光コンテンツの造成を実施するかについて記載してください。 </a:t>
                      </a:r>
                    </a:p>
                    <a:p>
                      <a:pPr algn="l"/>
                      <a:r>
                        <a:rPr lang="ja-JP" altLang="en-US" sz="1050" i="0" dirty="0">
                          <a:solidFill>
                            <a:srgbClr val="0070C0"/>
                          </a:solidFill>
                          <a:latin typeface="BIZ UDPゴシック" panose="020B0400000000000000" pitchFamily="50" charset="-128"/>
                          <a:ea typeface="BIZ UDPゴシック" panose="020B0400000000000000" pitchFamily="50" charset="-128"/>
                        </a:rPr>
                        <a:t>その際に、公募要領　別紙１「</a:t>
                      </a:r>
                      <a:r>
                        <a:rPr lang="en-US" altLang="ja-JP" sz="1050" i="0" dirty="0">
                          <a:solidFill>
                            <a:srgbClr val="0070C0"/>
                          </a:solidFill>
                          <a:latin typeface="BIZ UDPゴシック" panose="020B0400000000000000" pitchFamily="50" charset="-128"/>
                          <a:ea typeface="BIZ UDPゴシック" panose="020B0400000000000000" pitchFamily="50" charset="-128"/>
                        </a:rPr>
                        <a:t>Ⅱ</a:t>
                      </a:r>
                      <a:r>
                        <a:rPr lang="ja-JP" altLang="en-US" sz="1050" i="0" dirty="0" err="1">
                          <a:solidFill>
                            <a:srgbClr val="0070C0"/>
                          </a:solidFill>
                          <a:latin typeface="BIZ UDPゴシック" panose="020B0400000000000000" pitchFamily="50" charset="-128"/>
                          <a:ea typeface="BIZ UDPゴシック" panose="020B0400000000000000" pitchFamily="50" charset="-128"/>
                        </a:rPr>
                        <a:t>．</a:t>
                      </a:r>
                      <a:r>
                        <a:rPr lang="ja-JP" altLang="en-US" sz="1050" i="0" dirty="0">
                          <a:solidFill>
                            <a:srgbClr val="0070C0"/>
                          </a:solidFill>
                          <a:latin typeface="BIZ UDPゴシック" panose="020B0400000000000000" pitchFamily="50" charset="-128"/>
                          <a:ea typeface="BIZ UDPゴシック" panose="020B0400000000000000" pitchFamily="50" charset="-128"/>
                        </a:rPr>
                        <a:t>サステナブルな観光コンテンツに求める要件」に記載の「日本版持続可能な観光ガイドライン（</a:t>
                      </a:r>
                      <a:r>
                        <a:rPr lang="en" altLang="ja-JP" sz="1050" i="0" dirty="0">
                          <a:solidFill>
                            <a:srgbClr val="0070C0"/>
                          </a:solidFill>
                          <a:latin typeface="BIZ UDPゴシック" panose="020B0400000000000000" pitchFamily="50" charset="-128"/>
                          <a:ea typeface="BIZ UDPゴシック" panose="020B0400000000000000" pitchFamily="50" charset="-128"/>
                        </a:rPr>
                        <a:t>JSTS―D</a:t>
                      </a:r>
                      <a:r>
                        <a:rPr lang="ja-JP" altLang="en" sz="1050" i="0" dirty="0">
                          <a:solidFill>
                            <a:srgbClr val="0070C0"/>
                          </a:solidFill>
                          <a:latin typeface="BIZ UDPゴシック" panose="020B0400000000000000" pitchFamily="50" charset="-128"/>
                          <a:ea typeface="BIZ UDPゴシック" panose="020B0400000000000000" pitchFamily="50" charset="-128"/>
                        </a:rPr>
                        <a:t>）</a:t>
                      </a:r>
                      <a:r>
                        <a:rPr lang="ja-JP" altLang="en-US" sz="1050" i="0" dirty="0">
                          <a:solidFill>
                            <a:srgbClr val="0070C0"/>
                          </a:solidFill>
                          <a:latin typeface="BIZ UDPゴシック" panose="020B0400000000000000" pitchFamily="50" charset="-128"/>
                          <a:ea typeface="BIZ UDPゴシック" panose="020B0400000000000000" pitchFamily="50" charset="-128"/>
                        </a:rPr>
                        <a:t>の指標カテゴリ」の</a:t>
                      </a:r>
                      <a:r>
                        <a:rPr lang="en" altLang="ja-JP" sz="1050" i="0" dirty="0">
                          <a:solidFill>
                            <a:srgbClr val="0070C0"/>
                          </a:solidFill>
                          <a:latin typeface="BIZ UDPゴシック" panose="020B0400000000000000" pitchFamily="50" charset="-128"/>
                          <a:ea typeface="BIZ UDPゴシック" panose="020B0400000000000000" pitchFamily="50" charset="-128"/>
                        </a:rPr>
                        <a:t>A</a:t>
                      </a:r>
                      <a:r>
                        <a:rPr lang="ja-JP" altLang="en-US" sz="1050" i="0" dirty="0">
                          <a:solidFill>
                            <a:srgbClr val="0070C0"/>
                          </a:solidFill>
                          <a:latin typeface="BIZ UDPゴシック" panose="020B0400000000000000" pitchFamily="50" charset="-128"/>
                          <a:ea typeface="BIZ UDPゴシック" panose="020B0400000000000000" pitchFamily="50" charset="-128"/>
                        </a:rPr>
                        <a:t>から</a:t>
                      </a:r>
                      <a:r>
                        <a:rPr lang="en" altLang="ja-JP" sz="1050" i="0" dirty="0">
                          <a:solidFill>
                            <a:srgbClr val="0070C0"/>
                          </a:solidFill>
                          <a:latin typeface="BIZ UDPゴシック" panose="020B0400000000000000" pitchFamily="50" charset="-128"/>
                          <a:ea typeface="BIZ UDPゴシック" panose="020B0400000000000000" pitchFamily="50" charset="-128"/>
                        </a:rPr>
                        <a:t>D</a:t>
                      </a:r>
                      <a:r>
                        <a:rPr lang="ja-JP" altLang="en-US" sz="1050" i="0" dirty="0">
                          <a:solidFill>
                            <a:srgbClr val="0070C0"/>
                          </a:solidFill>
                          <a:latin typeface="BIZ UDPゴシック" panose="020B0400000000000000" pitchFamily="50" charset="-128"/>
                          <a:ea typeface="BIZ UDPゴシック" panose="020B0400000000000000" pitchFamily="50" charset="-128"/>
                        </a:rPr>
                        <a:t>がどのように具現化されるかが分かるように記載してください。 </a:t>
                      </a:r>
                    </a:p>
                    <a:p>
                      <a:pPr algn="l"/>
                      <a:r>
                        <a:rPr lang="ja-JP" altLang="en-US" sz="1050" i="0" dirty="0">
                          <a:solidFill>
                            <a:srgbClr val="0070C0"/>
                          </a:solidFill>
                          <a:latin typeface="BIZ UDPゴシック" panose="020B0400000000000000" pitchFamily="50" charset="-128"/>
                          <a:ea typeface="BIZ UDPゴシック" panose="020B0400000000000000" pitchFamily="50" charset="-128"/>
                        </a:rPr>
                        <a:t>また、造成する観光コンテンツの価格・採算性や販売方法、造成等に伴い実施する取組についても記載してください。 </a:t>
                      </a:r>
                      <a:endParaRPr lang="en-US" altLang="ja-JP" sz="1050" i="0" dirty="0">
                        <a:solidFill>
                          <a:srgbClr val="0070C0"/>
                        </a:solidFill>
                        <a:latin typeface="BIZ UDPゴシック" panose="020B0400000000000000" pitchFamily="50" charset="-128"/>
                        <a:ea typeface="BIZ UDPゴシック" panose="020B0400000000000000" pitchFamily="50" charset="-128"/>
                      </a:endParaRPr>
                    </a:p>
                    <a:p>
                      <a:pPr algn="l"/>
                      <a:endParaRPr lang="ja-JP" altLang="en-US" sz="1050" i="0" dirty="0">
                        <a:solidFill>
                          <a:srgbClr val="0070C0"/>
                        </a:solidFill>
                        <a:latin typeface="BIZ UDPゴシック" panose="020B0400000000000000" pitchFamily="50" charset="-128"/>
                        <a:ea typeface="BIZ UDPゴシック" panose="020B0400000000000000" pitchFamily="50" charset="-128"/>
                      </a:endParaRPr>
                    </a:p>
                    <a:p>
                      <a:pPr algn="l"/>
                      <a:endParaRPr sz="1050" i="0" dirty="0">
                        <a:solidFill>
                          <a:srgbClr val="0070C0"/>
                        </a:solidFill>
                        <a:latin typeface="BIZ UDPゴシック" panose="020B0400000000000000" pitchFamily="50" charset="-128"/>
                        <a:ea typeface="BIZ UDPゴシック" panose="020B0400000000000000" pitchFamily="50" charset="-128"/>
                      </a:endParaRPr>
                    </a:p>
                    <a:p>
                      <a:r>
                        <a:rPr lang="ja-JP" altLang="en-US" sz="1050" i="0" dirty="0">
                          <a:solidFill>
                            <a:srgbClr val="0070C0"/>
                          </a:solidFill>
                          <a:latin typeface="BIZ UDPゴシック" panose="020B0400000000000000" pitchFamily="50" charset="-128"/>
                          <a:ea typeface="BIZ UDPゴシック" panose="020B0400000000000000" pitchFamily="50" charset="-128"/>
                        </a:rPr>
                        <a:t> </a:t>
                      </a:r>
                      <a:endParaRPr sz="1050" i="0" dirty="0">
                        <a:solidFill>
                          <a:srgbClr val="0070C0"/>
                        </a:solidFill>
                        <a:latin typeface="BIZ UDPゴシック" panose="020B0400000000000000" pitchFamily="50" charset="-128"/>
                        <a:ea typeface="BIZ UDPゴシック" panose="020B0400000000000000" pitchFamily="50" charset="-128"/>
                      </a:endParaRPr>
                    </a:p>
                    <a:p>
                      <a:pPr algn="l"/>
                      <a:endParaRPr kumimoji="1" lang="en-US" altLang="ja-JP" sz="1050" b="1"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1136" name="表 3"/>
          <p:cNvGraphicFramePr>
            <a:graphicFrameLocks noGrp="1"/>
          </p:cNvGraphicFramePr>
          <p:nvPr>
            <p:extLst>
              <p:ext uri="{D42A27DB-BD31-4B8C-83A1-F6EECF244321}">
                <p14:modId xmlns:p14="http://schemas.microsoft.com/office/powerpoint/2010/main" val="165996060"/>
              </p:ext>
            </p:extLst>
          </p:nvPr>
        </p:nvGraphicFramePr>
        <p:xfrm>
          <a:off x="76038" y="849479"/>
          <a:ext cx="5031003" cy="2892798"/>
        </p:xfrm>
        <a:graphic>
          <a:graphicData uri="http://schemas.openxmlformats.org/drawingml/2006/table">
            <a:tbl>
              <a:tblPr firstRow="1" bandRow="1">
                <a:tableStyleId>{5C22544A-7EE6-4342-B048-85BDC9FD1C3A}</a:tableStyleId>
              </a:tblPr>
              <a:tblGrid>
                <a:gridCol w="990762">
                  <a:extLst>
                    <a:ext uri="{9D8B030D-6E8A-4147-A177-3AD203B41FA5}">
                      <a16:colId xmlns:a16="http://schemas.microsoft.com/office/drawing/2014/main" val="20000"/>
                    </a:ext>
                  </a:extLst>
                </a:gridCol>
                <a:gridCol w="4040241">
                  <a:extLst>
                    <a:ext uri="{9D8B030D-6E8A-4147-A177-3AD203B41FA5}">
                      <a16:colId xmlns:a16="http://schemas.microsoft.com/office/drawing/2014/main" val="20001"/>
                    </a:ext>
                  </a:extLst>
                </a:gridCol>
              </a:tblGrid>
              <a:tr h="154556">
                <a:tc>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記載欄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547270">
                <a:tc>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事業目的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808276">
                <a:tc>
                  <a:txBody>
                    <a:bodyPr/>
                    <a:lstStyle/>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実施体制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代表主体名</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代表主体以外の事業者名</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をそれぞれ記載してください。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08276">
                <a:tc>
                  <a:txBody>
                    <a:bodyPr/>
                    <a:lstStyle/>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活用予定の</a:t>
                      </a:r>
                      <a:endParaRPr kumimoji="1" lang="en-US" altLang="ja-JP" sz="1200" b="1" spc="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地域資源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54656">
                <a:tc>
                  <a:txBody>
                    <a:bodyPr/>
                    <a:lstStyle/>
                    <a:p>
                      <a:pPr algn="ctr"/>
                      <a:r>
                        <a:rPr kumimoji="1" lang="en-US" altLang="ja-JP" sz="1200" b="1" dirty="0">
                          <a:solidFill>
                            <a:sysClr val="windowText" lastClr="000000"/>
                          </a:solidFill>
                          <a:latin typeface="BIZ UDPゴシック" panose="020B0400000000000000" pitchFamily="50" charset="-128"/>
                          <a:ea typeface="BIZ UDPゴシック" panose="020B0400000000000000" pitchFamily="50" charset="-128"/>
                        </a:rPr>
                        <a:t>KPI</a:t>
                      </a:r>
                      <a:r>
                        <a:rPr kumimoji="1" lang="ja-JP" altLang="en-US" sz="1200" b="1">
                          <a:solidFill>
                            <a:sysClr val="windowText" lastClr="000000"/>
                          </a:solidFill>
                          <a:latin typeface="BIZ UDPゴシック" panose="020B0400000000000000" pitchFamily="50" charset="-128"/>
                          <a:ea typeface="BIZ UDPゴシック" panose="020B0400000000000000" pitchFamily="50" charset="-128"/>
                        </a:rPr>
                        <a:t>・</a:t>
                      </a:r>
                      <a:r>
                        <a:rPr kumimoji="1" lang="en-US" altLang="ja-JP" sz="1200" b="1" dirty="0">
                          <a:solidFill>
                            <a:sysClr val="windowText" lastClr="000000"/>
                          </a:solidFill>
                          <a:latin typeface="BIZ UDPゴシック" panose="020B0400000000000000" pitchFamily="50" charset="-128"/>
                          <a:ea typeface="BIZ UDPゴシック" panose="020B0400000000000000" pitchFamily="50" charset="-128"/>
                        </a:rPr>
                        <a:t>KGI</a:t>
                      </a:r>
                      <a:endPar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algn="l"/>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139" name="字幕 2"/>
          <p:cNvSpPr txBox="1"/>
          <p:nvPr/>
        </p:nvSpPr>
        <p:spPr>
          <a:xfrm>
            <a:off x="5107041" y="5630968"/>
            <a:ext cx="2635250" cy="2827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＜令和５年度以降の事業方針＞</a:t>
            </a:r>
            <a:endParaRPr lang="en-US" altLang="ja-JP" sz="1300" b="1" kern="0" dirty="0">
              <a:latin typeface="BIZ UDPゴシック" panose="020B0400000000000000" pitchFamily="50" charset="-128"/>
              <a:ea typeface="BIZ UDPゴシック" panose="020B0400000000000000" pitchFamily="50" charset="-128"/>
            </a:endParaRPr>
          </a:p>
        </p:txBody>
      </p:sp>
      <p:graphicFrame>
        <p:nvGraphicFramePr>
          <p:cNvPr id="1140" name="表 3"/>
          <p:cNvGraphicFramePr>
            <a:graphicFrameLocks noGrp="1"/>
          </p:cNvGraphicFramePr>
          <p:nvPr>
            <p:extLst>
              <p:ext uri="{D42A27DB-BD31-4B8C-83A1-F6EECF244321}">
                <p14:modId xmlns:p14="http://schemas.microsoft.com/office/powerpoint/2010/main" val="1078037891"/>
              </p:ext>
            </p:extLst>
          </p:nvPr>
        </p:nvGraphicFramePr>
        <p:xfrm>
          <a:off x="5213350" y="5918200"/>
          <a:ext cx="4587875" cy="884361"/>
        </p:xfrm>
        <a:graphic>
          <a:graphicData uri="http://schemas.openxmlformats.org/drawingml/2006/table">
            <a:tbl>
              <a:tblPr firstRow="1" bandRow="1">
                <a:tableStyleId>{5C22544A-7EE6-4342-B048-85BDC9FD1C3A}</a:tableStyleId>
              </a:tblPr>
              <a:tblGrid>
                <a:gridCol w="4587875">
                  <a:extLst>
                    <a:ext uri="{9D8B030D-6E8A-4147-A177-3AD203B41FA5}">
                      <a16:colId xmlns:a16="http://schemas.microsoft.com/office/drawing/2014/main" val="20000"/>
                    </a:ext>
                  </a:extLst>
                </a:gridCol>
              </a:tblGrid>
              <a:tr h="884361">
                <a:tc>
                  <a:txBody>
                    <a:bodyPr/>
                    <a:lstStyle/>
                    <a:p>
                      <a:pPr algn="l"/>
                      <a:endParaRPr kumimoji="1" lang="ja-JP" altLang="en-US" sz="1050" b="1"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1141" name="字幕 2"/>
          <p:cNvSpPr txBox="1"/>
          <p:nvPr/>
        </p:nvSpPr>
        <p:spPr>
          <a:xfrm>
            <a:off x="0" y="3857249"/>
            <a:ext cx="3028951" cy="2473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＜実施事業の背景</a:t>
            </a:r>
            <a:r>
              <a:rPr lang="en-US" altLang="ja-JP" sz="1300" b="1" kern="0" dirty="0">
                <a:latin typeface="BIZ UDPゴシック" panose="020B0400000000000000" pitchFamily="50" charset="-128"/>
                <a:ea typeface="BIZ UDPゴシック" panose="020B0400000000000000" pitchFamily="50" charset="-128"/>
              </a:rPr>
              <a:t>(SWOT</a:t>
            </a:r>
            <a:r>
              <a:rPr lang="ja-JP" altLang="en-US" sz="1300" b="1" kern="0" dirty="0">
                <a:latin typeface="BIZ UDPゴシック" panose="020B0400000000000000" pitchFamily="50" charset="-128"/>
                <a:ea typeface="BIZ UDPゴシック" panose="020B0400000000000000" pitchFamily="50" charset="-128"/>
              </a:rPr>
              <a:t>分析</a:t>
            </a:r>
            <a:r>
              <a:rPr lang="en-US" altLang="ja-JP" sz="1300" b="1" kern="0" dirty="0">
                <a:latin typeface="BIZ UDPゴシック" panose="020B0400000000000000" pitchFamily="50" charset="-128"/>
                <a:ea typeface="BIZ UDPゴシック" panose="020B0400000000000000" pitchFamily="50" charset="-128"/>
              </a:rPr>
              <a:t>)</a:t>
            </a:r>
            <a:r>
              <a:rPr lang="ja-JP" altLang="en-US" sz="1300" b="1" kern="0" dirty="0">
                <a:latin typeface="BIZ UDPゴシック" panose="020B0400000000000000" pitchFamily="50" charset="-128"/>
                <a:ea typeface="BIZ UDPゴシック" panose="020B0400000000000000" pitchFamily="50" charset="-128"/>
              </a:rPr>
              <a:t>＞</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1143" name="字幕 2"/>
          <p:cNvSpPr txBox="1"/>
          <p:nvPr/>
        </p:nvSpPr>
        <p:spPr>
          <a:xfrm>
            <a:off x="5107041" y="550196"/>
            <a:ext cx="2290537"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＜具体的な事業内容＞</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12" name="正方形/長方形 2"/>
          <p:cNvSpPr>
            <a:spLocks noChangeArrowheads="1"/>
          </p:cNvSpPr>
          <p:nvPr/>
        </p:nvSpPr>
        <p:spPr>
          <a:xfrm>
            <a:off x="8000999" y="511140"/>
            <a:ext cx="1789267" cy="321396"/>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実施地域：</a:t>
            </a:r>
            <a:r>
              <a:rPr lang="ja-JP" altLang="en-US" sz="1050" b="1" kern="0" dirty="0">
                <a:solidFill>
                  <a:srgbClr val="0070C0"/>
                </a:solidFill>
                <a:latin typeface="BIZ UDPゴシック" panose="020B0400000000000000" pitchFamily="50" charset="-128"/>
                <a:ea typeface="BIZ UDPゴシック" panose="020B0400000000000000" pitchFamily="50" charset="-128"/>
              </a:rPr>
              <a:t>○○県●●市</a:t>
            </a:r>
            <a:endParaRPr lang="ja-JP" altLang="en-US" sz="1050" b="1" kern="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4410537"/>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297</Words>
  <PresentationFormat>A4 210 x 297 mm</PresentationFormat>
  <Paragraphs>47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HGP創英角ｺﾞｼｯｸUB</vt:lpstr>
      <vt:lpstr>ＭＳ Ｐゴシック</vt:lpstr>
      <vt:lpstr>游ゴシック</vt:lpstr>
      <vt:lpstr>Arial</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2022-01-18T03:31:40Z</cp:lastPrinted>
  <dcterms:created xsi:type="dcterms:W3CDTF">2020-11-27T08:07:22Z</dcterms:created>
  <dcterms:modified xsi:type="dcterms:W3CDTF">2022-01-18T03:35:28Z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