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256" r:id="rId5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事業概要" id="{92303DCD-5D4D-48D3-AB54-D0DDB8DA7622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/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7"/>
    <p:restoredTop sz="94648"/>
  </p:normalViewPr>
  <p:slideViewPr>
    <p:cSldViewPr snapToGrid="0">
      <p:cViewPr>
        <p:scale>
          <a:sx n="70" d="100"/>
          <a:sy n="70" d="100"/>
        </p:scale>
        <p:origin x="-1398" y="-21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2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495F-6063-4993-A734-166D669CB266}" type="datetimeFigureOut">
              <a:rPr kumimoji="1" lang="ja-JP" altLang="en-US" smtClean="0"/>
              <a:t>2022/1/16</a:t>
            </a:fld>
            <a:endParaRPr kumimoji="1" lang="ja-JP" altLang="en-US"/>
          </a:p>
        </p:txBody>
      </p:sp>
      <p:sp>
        <p:nvSpPr>
          <p:cNvPr id="1103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4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EFFF0-29BD-4FE4-AA32-41D111030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5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6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7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8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9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9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2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3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4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5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1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2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8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9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0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1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4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5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6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7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8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1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2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3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4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5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6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7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0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1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2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5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6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9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1070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1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2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3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6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7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8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9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0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3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4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5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6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6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7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8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9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89852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eiryo"/>
              <a:buNone/>
            </a:pP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計画名：○○○○【○○県○○市】 　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07" name="Google Shape;93;p1"/>
          <p:cNvSpPr txBox="1"/>
          <p:nvPr/>
        </p:nvSpPr>
        <p:spPr>
          <a:xfrm>
            <a:off x="4608744" y="686400"/>
            <a:ext cx="5175788" cy="2862282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計画対象地域のマップ上に必要に応じてイメージ図、写真等を</a:t>
            </a:r>
            <a:r>
              <a:rPr lang="ja-JP" altLang="en-US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添付</a:t>
            </a:r>
            <a:r>
              <a:rPr lang="ja-JP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08" name="Google Shape;96;p1"/>
          <p:cNvSpPr/>
          <p:nvPr/>
        </p:nvSpPr>
        <p:spPr>
          <a:xfrm>
            <a:off x="4594522" y="3600186"/>
            <a:ext cx="5189979" cy="2286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1"/>
            <a:r>
              <a:rPr lang="ja-JP" sz="1200" b="1" i="0" u="none" strike="noStrike" cap="none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現状・課題及び事業実施により期待される効果</a:t>
            </a:r>
            <a:endParaRPr sz="1200"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09" name="Google Shape;97;p1"/>
          <p:cNvSpPr txBox="1"/>
          <p:nvPr/>
        </p:nvSpPr>
        <p:spPr>
          <a:xfrm>
            <a:off x="4594512" y="3828875"/>
            <a:ext cx="5190020" cy="2013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ja-JP" altLang="en-US" sz="1050" b="1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公募要領　別紙１「</a:t>
            </a:r>
            <a:r>
              <a:rPr lang="en-US" altLang="ja-JP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Ⅱ</a:t>
            </a:r>
            <a:r>
              <a:rPr lang="ja-JP" altLang="en-US" sz="1050" b="1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．サステナブルな観光コンテンツに求める要件」に記載の「日本版持続可能な観光ガイドライン（</a:t>
            </a:r>
            <a:r>
              <a:rPr lang="en" altLang="ja-JP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JSTS―D</a:t>
            </a:r>
            <a:r>
              <a:rPr lang="ja-JP" altLang="en" sz="1050" b="1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）</a:t>
            </a:r>
            <a:r>
              <a:rPr lang="ja-JP" altLang="en-US" sz="1050" b="1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の指標カテゴリ」の</a:t>
            </a:r>
            <a:r>
              <a:rPr lang="en" altLang="ja-JP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A</a:t>
            </a:r>
            <a:r>
              <a:rPr lang="ja-JP" altLang="en-US" sz="1050" b="1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から</a:t>
            </a:r>
            <a:r>
              <a:rPr lang="en" altLang="ja-JP" sz="1050" b="1" dirty="0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D</a:t>
            </a:r>
            <a:r>
              <a:rPr lang="ja-JP" altLang="en-US" sz="1050" b="1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がどのように具現化されるかが分かるように記載してください</a:t>
            </a:r>
            <a:r>
              <a:rPr lang="ja-JP" altLang="ja-JP" sz="1050" b="1">
                <a:solidFill>
                  <a:srgbClr val="0070C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。</a:t>
            </a:r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lvl="0"/>
            <a:endParaRPr lang="en-US" altLang="ja-JP" sz="1050" b="1" dirty="0">
              <a:solidFill>
                <a:srgbClr val="0070C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grpSp>
        <p:nvGrpSpPr>
          <p:cNvPr id="1110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11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2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3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14" name="Google Shape;103;p1"/>
          <p:cNvSpPr txBox="1"/>
          <p:nvPr/>
        </p:nvSpPr>
        <p:spPr>
          <a:xfrm>
            <a:off x="8385062" y="0"/>
            <a:ext cx="153649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【様式４】</a:t>
            </a:r>
            <a:endParaRPr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15" name="Google Shape;104;p1"/>
          <p:cNvSpPr/>
          <p:nvPr/>
        </p:nvSpPr>
        <p:spPr>
          <a:xfrm>
            <a:off x="77534" y="690808"/>
            <a:ext cx="4391411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サステナブルツーリズム推進計画の概要</a:t>
            </a:r>
            <a:endParaRPr sz="12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6" name="Google Shape;105;p1"/>
          <p:cNvSpPr txBox="1"/>
          <p:nvPr/>
        </p:nvSpPr>
        <p:spPr>
          <a:xfrm>
            <a:off x="77533" y="932171"/>
            <a:ext cx="4391411" cy="122806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7" name="Google Shape;104;p1"/>
          <p:cNvSpPr/>
          <p:nvPr/>
        </p:nvSpPr>
        <p:spPr>
          <a:xfrm>
            <a:off x="90825" y="4589184"/>
            <a:ext cx="4391411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実施体制</a:t>
            </a:r>
            <a:endParaRPr sz="12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graphicFrame>
        <p:nvGraphicFramePr>
          <p:cNvPr id="1118" name="Google Shape;88;p1"/>
          <p:cNvGraphicFramePr/>
          <p:nvPr>
            <p:extLst>
              <p:ext uri="{D42A27DB-BD31-4B8C-83A1-F6EECF244321}">
                <p14:modId xmlns:p14="http://schemas.microsoft.com/office/powerpoint/2010/main" val="3934253533"/>
              </p:ext>
            </p:extLst>
          </p:nvPr>
        </p:nvGraphicFramePr>
        <p:xfrm>
          <a:off x="90825" y="4834864"/>
          <a:ext cx="4391411" cy="1957951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158415">
                  <a:extLst>
                    <a:ext uri="{9D8B030D-6E8A-4147-A177-3AD203B41FA5}"/>
                  </a:extLst>
                </a:gridCol>
                <a:gridCol w="3232996">
                  <a:extLst>
                    <a:ext uri="{9D8B030D-6E8A-4147-A177-3AD203B41FA5}"/>
                  </a:extLst>
                </a:gridCol>
              </a:tblGrid>
              <a:tr h="33562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u="none" strike="noStrike" cap="none" dirty="0">
                          <a:solidFill>
                            <a:schemeClr val="dk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  <a:cs typeface="Meiryo"/>
                          <a:sym typeface="Meiryo"/>
                        </a:rPr>
                        <a:t>計画申請者</a:t>
                      </a:r>
                      <a:endParaRPr sz="1200" b="1" u="none" strike="noStrike" cap="none" dirty="0">
                        <a:solidFill>
                          <a:schemeClr val="dk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/>
                </a:extLst>
              </a:tr>
              <a:tr h="162232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連携団体との役割分担</a:t>
                      </a:r>
                      <a:endParaRPr sz="1200" b="1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9" name="Google Shape;104;p1"/>
          <p:cNvSpPr/>
          <p:nvPr/>
        </p:nvSpPr>
        <p:spPr>
          <a:xfrm>
            <a:off x="77533" y="2192041"/>
            <a:ext cx="4391411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chemeClr val="tx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本事業</a:t>
            </a:r>
            <a:r>
              <a:rPr lang="ja-JP" altLang="en-US" sz="1200" b="1">
                <a:solidFill>
                  <a:schemeClr val="tx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で取り組む</a:t>
            </a:r>
            <a:r>
              <a:rPr lang="ja-JP" altLang="en-US" sz="1200" b="1">
                <a:solidFill>
                  <a:schemeClr val="tx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サステナブルな観光コンテンツ</a:t>
            </a:r>
            <a:endParaRPr sz="1200" b="1" dirty="0">
              <a:solidFill>
                <a:schemeClr val="tx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20" name="Google Shape;105;p1"/>
          <p:cNvSpPr txBox="1"/>
          <p:nvPr/>
        </p:nvSpPr>
        <p:spPr>
          <a:xfrm>
            <a:off x="77535" y="2432157"/>
            <a:ext cx="4391411" cy="89222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05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21" name="Google Shape;96;p1"/>
          <p:cNvSpPr/>
          <p:nvPr/>
        </p:nvSpPr>
        <p:spPr>
          <a:xfrm>
            <a:off x="4594522" y="5898196"/>
            <a:ext cx="5189979" cy="2720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>
                <a:solidFill>
                  <a:schemeClr val="tx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本事業終了</a:t>
            </a:r>
            <a:r>
              <a:rPr lang="ja-JP" sz="1200" b="1">
                <a:solidFill>
                  <a:schemeClr val="tx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以降の取組</a:t>
            </a:r>
            <a:endParaRPr sz="1200" dirty="0">
              <a:solidFill>
                <a:schemeClr val="tx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22" name="Google Shape;97;p1"/>
          <p:cNvSpPr txBox="1"/>
          <p:nvPr/>
        </p:nvSpPr>
        <p:spPr>
          <a:xfrm>
            <a:off x="4594512" y="6122504"/>
            <a:ext cx="5190020" cy="65938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altLang="ja-JP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23" name="Google Shape;104;p1"/>
          <p:cNvSpPr/>
          <p:nvPr/>
        </p:nvSpPr>
        <p:spPr>
          <a:xfrm>
            <a:off x="77532" y="3426430"/>
            <a:ext cx="4391411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購入・整備内容一覧</a:t>
            </a:r>
            <a:endParaRPr sz="12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graphicFrame>
        <p:nvGraphicFramePr>
          <p:cNvPr id="1124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971045"/>
              </p:ext>
            </p:extLst>
          </p:nvPr>
        </p:nvGraphicFramePr>
        <p:xfrm>
          <a:off x="90825" y="3673935"/>
          <a:ext cx="4378118" cy="8640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89059">
                  <a:extLst>
                    <a:ext uri="{9D8B030D-6E8A-4147-A177-3AD203B41FA5}"/>
                  </a:extLst>
                </a:gridCol>
                <a:gridCol w="2189059">
                  <a:extLst>
                    <a:ext uri="{9D8B030D-6E8A-4147-A177-3AD203B41FA5}"/>
                  </a:extLst>
                </a:gridCol>
              </a:tblGrid>
              <a:tr h="288031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88031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88031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25" name="テキスト ボックス 96"/>
          <p:cNvSpPr txBox="1"/>
          <p:nvPr/>
        </p:nvSpPr>
        <p:spPr>
          <a:xfrm>
            <a:off x="6306206" y="245469"/>
            <a:ext cx="3618049" cy="245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>
                <a:solidFill>
                  <a:schemeClr val="tx1"/>
                </a:solidFill>
              </a:rPr>
              <a:t>サステナブルな観光コンテンツ強化事業　補助</a:t>
            </a:r>
            <a:r>
              <a:rPr kumimoji="1" lang="ja-JP" altLang="en-US" sz="1000">
                <a:solidFill>
                  <a:schemeClr val="tx1"/>
                </a:solidFill>
              </a:rPr>
              <a:t>対象事業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1126" name="テキスト ボックス 7"/>
          <p:cNvSpPr txBox="1"/>
          <p:nvPr/>
        </p:nvSpPr>
        <p:spPr>
          <a:xfrm>
            <a:off x="-61252" y="-380508"/>
            <a:ext cx="830173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注１：公表される前提で作成してください。注２：実証事業の概要が本事業概要説明書</a:t>
            </a:r>
            <a:r>
              <a:rPr lang="ja-JP" altLang="en-US" sz="9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１枚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で分かるように簡潔に記載してください。</a:t>
            </a:r>
            <a:endParaRPr lang="en-US" altLang="ja-JP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注３：</a:t>
            </a:r>
            <a:r>
              <a:rPr lang="ja-JP" altLang="en-US" sz="9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青字の記入要領等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を削除の上、記載してください。フォントサイズは</a:t>
            </a:r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【10.5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ポイント以上</a:t>
            </a:r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とし、</a:t>
            </a:r>
            <a:r>
              <a:rPr lang="ja-JP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重要な箇所は</a:t>
            </a:r>
            <a:r>
              <a:rPr lang="ja-JP" altLang="en-US" sz="9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下線付きの赤字</a:t>
            </a:r>
            <a:r>
              <a:rPr lang="ja-JP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で記載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1165</TotalTime>
  <Words>213</Words>
  <Application>JUST Focus</Application>
  <Paragraphs>63</Paragraph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ＭＳ Ｐゴシック</vt:lpstr>
      <vt:lpstr>Yu Gothic UI</vt:lpstr>
      <vt:lpstr>Yu Gothic UI Semilight</vt:lpstr>
      <vt:lpstr>Meiryo</vt:lpstr>
      <vt:lpstr>游ゴシック</vt:lpstr>
      <vt:lpstr>Arial</vt:lpstr>
      <vt:lpstr>Office テーマ</vt:lpstr>
      <vt:lpstr>計画名：○○○○【○○県○○市】 　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○○を活用した○○事業【○○県○○市】 　</dc:title>
  <dc:creator>行政情報システム室</dc:creator>
  <cp:lastModifiedBy>森田 考美</cp:lastModifiedBy>
  <cp:lastPrinted>2021-05-31T04:55:56Z</cp:lastPrinted>
  <dcterms:created xsi:type="dcterms:W3CDTF">2007-11-06T12:19:33Z</dcterms:created>
  <dcterms:modified xsi:type="dcterms:W3CDTF">2022-01-18T10:28:06Z</dcterms:modified>
  <cp:revision>40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