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9" r:id="rId2"/>
    <p:sldId id="260" r:id="rId3"/>
    <p:sldId id="262" r:id="rId4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橿原 義信" initials="橿原" lastIdx="1" clrIdx="0"/>
  <p:cmAuthor id="2" name="観光庁加藤" initials="加藤" lastIdx="2" clrIdx="1"/>
  <p:cmAuthor id="3" name="ㅤ" initials="ㅤ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1" autoAdjust="0"/>
    <p:restoredTop sz="86414" autoAdjust="0"/>
  </p:normalViewPr>
  <p:slideViewPr>
    <p:cSldViewPr snapToGrid="0" showGuides="1">
      <p:cViewPr>
        <p:scale>
          <a:sx n="87" d="100"/>
          <a:sy n="87" d="100"/>
        </p:scale>
        <p:origin x="876" y="-1128"/>
      </p:cViewPr>
      <p:guideLst>
        <p:guide orient="horz" pos="2160"/>
        <p:guide pos="31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4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104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104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6" y="4686500"/>
            <a:ext cx="5388610" cy="4439841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4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4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5440363" y="360363"/>
            <a:ext cx="2587625" cy="1792287"/>
          </a:xfrm>
        </p:spPr>
      </p:sp>
      <p:sp>
        <p:nvSpPr>
          <p:cNvPr id="1060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1061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00">
              <a:defRPr/>
            </a:pPr>
            <a:fld id="{9247A257-4C07-4AB6-BC31-F377782D84F4}" type="slidenum">
              <a:rPr lang="ja-JP" altLang="en-US">
                <a:solidFill>
                  <a:prstClr val="black"/>
                </a:solidFill>
                <a:latin typeface="游ゴシック" panose="020B0400000000000000" charset="-128"/>
                <a:ea typeface="游ゴシック" panose="020B0400000000000000" charset="-128"/>
              </a:rPr>
              <a:t>1</a:t>
            </a:fld>
            <a:endParaRPr lang="ja-JP" altLang="en-US" dirty="0">
              <a:solidFill>
                <a:prstClr val="black"/>
              </a:solidFill>
              <a:latin typeface="游ゴシック" panose="020B0400000000000000" charset="-128"/>
              <a:ea typeface="游ゴシック" panose="020B040000000000000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5440363" y="360363"/>
            <a:ext cx="2587625" cy="1792287"/>
          </a:xfrm>
        </p:spPr>
      </p:sp>
      <p:sp>
        <p:nvSpPr>
          <p:cNvPr id="1060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1061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00">
              <a:defRPr/>
            </a:pPr>
            <a:fld id="{9247A257-4C07-4AB6-BC31-F377782D84F4}" type="slidenum">
              <a:rPr lang="ja-JP" altLang="en-US">
                <a:solidFill>
                  <a:prstClr val="black"/>
                </a:solidFill>
                <a:latin typeface="游ゴシック" panose="020B0400000000000000" charset="-128"/>
                <a:ea typeface="游ゴシック" panose="020B0400000000000000" charset="-128"/>
              </a:rPr>
              <a:t>2</a:t>
            </a:fld>
            <a:endParaRPr lang="ja-JP" altLang="en-US" dirty="0">
              <a:solidFill>
                <a:prstClr val="black"/>
              </a:solidFill>
              <a:latin typeface="游ゴシック" panose="020B0400000000000000" charset="-128"/>
              <a:ea typeface="游ゴシック" panose="020B040000000000000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5440363" y="360363"/>
            <a:ext cx="2587625" cy="1792287"/>
          </a:xfrm>
        </p:spPr>
      </p:sp>
      <p:sp>
        <p:nvSpPr>
          <p:cNvPr id="1060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1061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00">
              <a:defRPr/>
            </a:pPr>
            <a:fld id="{9247A257-4C07-4AB6-BC31-F377782D84F4}" type="slidenum">
              <a:rPr lang="ja-JP" altLang="en-US">
                <a:solidFill>
                  <a:prstClr val="black"/>
                </a:solidFill>
                <a:latin typeface="游ゴシック" panose="020B0400000000000000" charset="-128"/>
                <a:ea typeface="游ゴシック" panose="020B0400000000000000" charset="-128"/>
              </a:rPr>
              <a:t>3</a:t>
            </a:fld>
            <a:endParaRPr lang="ja-JP" altLang="en-US" dirty="0">
              <a:solidFill>
                <a:prstClr val="black"/>
              </a:solidFill>
              <a:latin typeface="游ゴシック" panose="020B0400000000000000" charset="-128"/>
              <a:ea typeface="游ゴシック" panose="020B040000000000000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9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40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8" name="Rectangle 6"/>
          <p:cNvSpPr>
            <a:spLocks noChangeArrowheads="1"/>
          </p:cNvSpPr>
          <p:nvPr/>
        </p:nvSpPr>
        <p:spPr>
          <a:xfrm>
            <a:off x="0" y="1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029" name="Group 27"/>
          <p:cNvGrpSpPr/>
          <p:nvPr/>
        </p:nvGrpSpPr>
        <p:grpSpPr>
          <a:xfrm>
            <a:off x="0" y="333378"/>
            <a:ext cx="9906000" cy="214313"/>
            <a:chOff x="0" y="255"/>
            <a:chExt cx="6240" cy="135"/>
          </a:xfrm>
        </p:grpSpPr>
        <p:sp>
          <p:nvSpPr>
            <p:cNvPr id="1030" name="Rectangle 28"/>
            <p:cNvSpPr>
              <a:spLocks noChangeArrowheads="1"/>
            </p:cNvSpPr>
            <p:nvPr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31" name="Rectangle 29"/>
            <p:cNvSpPr>
              <a:spLocks noChangeArrowheads="1"/>
            </p:cNvSpPr>
            <p:nvPr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32" name="Rectangle 30"/>
            <p:cNvSpPr>
              <a:spLocks noChangeArrowheads="1"/>
            </p:cNvSpPr>
            <p:nvPr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033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pic>
        <p:nvPicPr>
          <p:cNvPr id="1034" name="Picture 32" descr="ppjtitle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7916" y="1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32" descr="ppjtitle"/>
          <p:cNvPicPr>
            <a:picLocks noChangeAspect="1" noChangeArrowheads="1"/>
          </p:cNvPicPr>
          <p:nvPr userDrawn="1"/>
        </p:nvPicPr>
        <p:blipFill>
          <a:blip r:embed="rId4"/>
          <a:srcRect l="1756" r="81940" b="42691"/>
          <a:stretch>
            <a:fillRect/>
          </a:stretch>
        </p:blipFill>
        <p:spPr>
          <a:xfrm>
            <a:off x="8697916" y="6"/>
            <a:ext cx="1208087" cy="3349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正方形/長方形 2"/>
          <p:cNvSpPr>
            <a:spLocks noChangeArrowheads="1"/>
          </p:cNvSpPr>
          <p:nvPr/>
        </p:nvSpPr>
        <p:spPr>
          <a:xfrm>
            <a:off x="0" y="0"/>
            <a:ext cx="8597899" cy="34647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 algn="just">
              <a:buNone/>
            </a:pP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事業名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城泊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ja-JP" altLang="en-US" sz="24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0" name="テキスト ボックス 7"/>
          <p:cNvSpPr txBox="1"/>
          <p:nvPr/>
        </p:nvSpPr>
        <p:spPr>
          <a:xfrm>
            <a:off x="106800" y="6479659"/>
            <a:ext cx="9650272" cy="3683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注１：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公表される前提で作成してください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en-US" altLang="ja-JP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事業概要が本事業概要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説明書</a:t>
            </a:r>
            <a:r>
              <a:rPr lang="ja-JP" altLang="en-US" sz="900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で分かるよう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に簡潔に記載して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90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注３：フォントサイズは</a:t>
            </a:r>
            <a:r>
              <a:rPr lang="en-US" altLang="ja-JP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【10.5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ポイント以上</a:t>
            </a:r>
            <a:r>
              <a:rPr lang="en-US" altLang="ja-JP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とし、重要な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箇所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9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赤字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で記載してください。</a:t>
            </a:r>
            <a:r>
              <a:rPr lang="en-US" altLang="ja-JP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注４：上記記載欄中の青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字及び下部の注１～４は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消してからご記入ください。</a:t>
            </a:r>
          </a:p>
        </p:txBody>
      </p:sp>
      <p:sp>
        <p:nvSpPr>
          <p:cNvPr id="1051" name="字幕 2"/>
          <p:cNvSpPr txBox="1"/>
          <p:nvPr/>
        </p:nvSpPr>
        <p:spPr>
          <a:xfrm>
            <a:off x="106800" y="1289105"/>
            <a:ext cx="3236686" cy="2442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＜事業概要・体制に</a:t>
            </a:r>
            <a:r>
              <a:rPr lang="ja-JP" altLang="en-US" sz="13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ついて＞</a:t>
            </a:r>
            <a:endParaRPr lang="en-US" altLang="ja-JP" sz="13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2" name="字幕 2"/>
          <p:cNvSpPr txBox="1"/>
          <p:nvPr/>
        </p:nvSpPr>
        <p:spPr>
          <a:xfrm>
            <a:off x="4578667" y="4874594"/>
            <a:ext cx="2635250" cy="28270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＜スケジュール＞</a:t>
            </a:r>
            <a:endParaRPr lang="en-US" altLang="ja-JP" sz="13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53" name="表 3"/>
          <p:cNvGraphicFramePr>
            <a:graphicFrameLocks noGrp="1"/>
          </p:cNvGraphicFramePr>
          <p:nvPr/>
        </p:nvGraphicFramePr>
        <p:xfrm>
          <a:off x="4663440" y="5159375"/>
          <a:ext cx="5219700" cy="1303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9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8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spc="-15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令和５年３月末まで</a:t>
                      </a: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（事業実施期間）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令和５年４月以降</a:t>
                      </a: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（実施期間後）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156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（例）</a:t>
                      </a:r>
                      <a:endParaRPr kumimoji="1" lang="en-US" altLang="ja-JP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○月：事業</a:t>
                      </a:r>
                      <a:r>
                        <a:rPr kumimoji="1" lang="en-US" altLang="ja-JP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収支計画の策定及び策定に係る調査</a:t>
                      </a:r>
                    </a:p>
                    <a:p>
                      <a:pPr algn="l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○月：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活用物件に関わる調査</a:t>
                      </a:r>
                      <a:endParaRPr kumimoji="1" lang="en-US" altLang="ja-JP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○月：住民理解のための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セミナー等の開催</a:t>
                      </a:r>
                      <a:endParaRPr kumimoji="1" lang="en-US" altLang="ja-JP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050" b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（例）</a:t>
                      </a:r>
                    </a:p>
                    <a:p>
                      <a:pPr algn="l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○年○月頃：まちづくり組織組成</a:t>
                      </a:r>
                    </a:p>
                    <a:p>
                      <a:pPr algn="l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○年○月頃：地域金融機関の参画</a:t>
                      </a:r>
                      <a:endParaRPr kumimoji="1" lang="en-US" altLang="ja-JP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○年○月頃：実証実験</a:t>
                      </a:r>
                    </a:p>
                    <a:p>
                      <a:pPr algn="l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○年○月頃：城泊開業、域内資源との連携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54" name="表 3"/>
          <p:cNvGraphicFramePr>
            <a:graphicFrameLocks noGrp="1"/>
          </p:cNvGraphicFramePr>
          <p:nvPr/>
        </p:nvGraphicFramePr>
        <p:xfrm>
          <a:off x="127000" y="1574800"/>
          <a:ext cx="4451350" cy="488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1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申請者／</a:t>
                      </a:r>
                      <a:endParaRPr kumimoji="1" lang="en-US" altLang="ja-JP" sz="105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申請団体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ja-JP" altLang="en-US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対象の城の名称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対象の</a:t>
                      </a:r>
                    </a:p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城の場所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○○県○○市／○○県○○郡○○町・村</a:t>
                      </a:r>
                      <a:endParaRPr kumimoji="1" lang="en-US" altLang="ja-JP" sz="105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9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地域及び城の歴史・文化的背景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74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受入環境整備の</a:t>
                      </a:r>
                      <a:endParaRPr kumimoji="1" lang="en-US" altLang="ja-JP" sz="1050" b="1" spc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補助対象経費のうち①～⑤に該当する内容について</a:t>
                      </a:r>
                      <a:endParaRPr kumimoji="1" lang="en-US" altLang="ja-JP" sz="105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記載ください。</a:t>
                      </a:r>
                      <a:endParaRPr kumimoji="1" lang="en-US" altLang="ja-JP" sz="105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66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体験型・滞在型</a:t>
                      </a:r>
                      <a:endParaRPr kumimoji="1" lang="en-US" altLang="ja-JP" sz="1050" b="1" spc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コンテンツ充実の</a:t>
                      </a:r>
                      <a:endParaRPr kumimoji="1" lang="en-US" altLang="ja-JP" sz="1050" b="1" spc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補助対象経費のうち⑥～⑧に該当する内容について</a:t>
                      </a:r>
                      <a:endParaRPr kumimoji="1" lang="en-US" altLang="ja-JP" sz="105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記載ください。</a:t>
                      </a:r>
                      <a:endParaRPr kumimoji="1" lang="en-US" altLang="ja-JP" sz="105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本事業における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定量的な成果目標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（</a:t>
                      </a:r>
                      <a:r>
                        <a:rPr 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KPI</a:t>
                      </a:r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や</a:t>
                      </a:r>
                      <a:r>
                        <a:rPr lang="en-US" altLang="ja-JP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KGI</a:t>
                      </a:r>
                    </a:p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地域に対する効果や影響等）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055" name="四角形 12"/>
          <p:cNvGraphicFramePr>
            <a:graphicFrameLocks noGrp="1"/>
          </p:cNvGraphicFramePr>
          <p:nvPr/>
        </p:nvGraphicFramePr>
        <p:xfrm>
          <a:off x="4645025" y="1574800"/>
          <a:ext cx="5219700" cy="332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9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5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目的や意義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（事業の目的・ゴール・意義。</a:t>
                      </a:r>
                    </a:p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地方自治体の基本計画</a:t>
                      </a:r>
                      <a:r>
                        <a:rPr lang="en-US" altLang="ja-JP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/</a:t>
                      </a:r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観光まちづくり計画に</a:t>
                      </a:r>
                    </a:p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明確に位置づけられている又は関係していることが好ましい。）</a:t>
                      </a:r>
                      <a:endParaRPr kumimoji="1" lang="ja-JP" altLang="en-US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7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訪日外国人旅行者の主なターゲット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（想定している国・地域、年齢層、所得等。</a:t>
                      </a:r>
                    </a:p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ターゲットの根源的な欲求は何か。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45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提供する</a:t>
                      </a:r>
                      <a:endParaRPr kumimoji="1" lang="en-US" altLang="ja-JP" sz="1050" b="1" spc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体験型・滞在型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コンテンツの内容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（ターゲットのニーズを叶えるその地域ならではの</a:t>
                      </a:r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価値は何か。</a:t>
                      </a:r>
                      <a:endParaRPr kumimoji="1" lang="ja-JP" altLang="en-US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地域観光資源の活用として何を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提供するか。</a:t>
                      </a:r>
                    </a:p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地場産業と連携がある場合は、その内容。）</a:t>
                      </a:r>
                      <a:endParaRPr kumimoji="1" lang="en-US" altLang="ja-JP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9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商品の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販売促進及び流通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050" b="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（広域連携</a:t>
                      </a:r>
                      <a:r>
                        <a:rPr kumimoji="1" lang="en-US" altLang="ja-JP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</a:t>
                      </a:r>
                      <a:r>
                        <a:rPr kumimoji="1" lang="en-US" altLang="ja-JP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DMO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との連携、ラグジュアリー商談会への出店、</a:t>
                      </a:r>
                    </a:p>
                    <a:p>
                      <a:pPr algn="ctr"/>
                      <a:r>
                        <a:rPr kumimoji="1" lang="en-US" altLang="ja-JP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HP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にオンライン窓口を設ける等）</a:t>
                      </a:r>
                      <a:endParaRPr kumimoji="1" lang="en-US" altLang="ja-JP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050" b="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56" name="表 1"/>
          <p:cNvGraphicFramePr>
            <a:graphicFrameLocks noGrp="1"/>
          </p:cNvGraphicFramePr>
          <p:nvPr/>
        </p:nvGraphicFramePr>
        <p:xfrm>
          <a:off x="153670" y="568960"/>
          <a:ext cx="9604375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5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事業概要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1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r>
                        <a:rPr kumimoji="1" lang="ja-JP" altLang="en-US" sz="11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文字以内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57" name="字幕 2"/>
          <p:cNvSpPr txBox="1"/>
          <p:nvPr/>
        </p:nvSpPr>
        <p:spPr>
          <a:xfrm>
            <a:off x="4511992" y="1289105"/>
            <a:ext cx="3236686" cy="2442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＜事業戦略について</a:t>
            </a:r>
            <a:r>
              <a:rPr lang="ja-JP" altLang="en-US" sz="13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en-US" altLang="ja-JP" sz="13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正方形/長方形 2"/>
          <p:cNvSpPr>
            <a:spLocks noChangeArrowheads="1"/>
          </p:cNvSpPr>
          <p:nvPr/>
        </p:nvSpPr>
        <p:spPr>
          <a:xfrm>
            <a:off x="0" y="0"/>
            <a:ext cx="8597899" cy="34647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 algn="just">
              <a:buNone/>
            </a:pP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事業名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寺泊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ja-JP" altLang="en-US" sz="24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1" name="字幕 2"/>
          <p:cNvSpPr txBox="1"/>
          <p:nvPr/>
        </p:nvSpPr>
        <p:spPr>
          <a:xfrm>
            <a:off x="106800" y="1289105"/>
            <a:ext cx="3236686" cy="2442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＜事業概要・体制に</a:t>
            </a:r>
            <a:r>
              <a:rPr lang="ja-JP" altLang="en-US" sz="13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ついて＞</a:t>
            </a:r>
            <a:endParaRPr lang="en-US" altLang="ja-JP" sz="13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2" name="字幕 2"/>
          <p:cNvSpPr txBox="1"/>
          <p:nvPr/>
        </p:nvSpPr>
        <p:spPr>
          <a:xfrm>
            <a:off x="4578667" y="4874594"/>
            <a:ext cx="2635250" cy="28270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＜スケジュール＞</a:t>
            </a:r>
            <a:endParaRPr lang="en-US" altLang="ja-JP" sz="13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53" name="表 3"/>
          <p:cNvGraphicFramePr>
            <a:graphicFrameLocks noGrp="1"/>
          </p:cNvGraphicFramePr>
          <p:nvPr/>
        </p:nvGraphicFramePr>
        <p:xfrm>
          <a:off x="4645660" y="5159375"/>
          <a:ext cx="5237480" cy="1303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8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spc="-15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令和５年３月末まで</a:t>
                      </a: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（事業実施期間）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令和５年４月以降</a:t>
                      </a: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（実施期間後）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1560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（例）</a:t>
                      </a:r>
                      <a:endParaRPr kumimoji="1" lang="en-US" altLang="ja-JP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algn="l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○月：～～を整備</a:t>
                      </a:r>
                      <a:endParaRPr kumimoji="1" lang="en-US" altLang="ja-JP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algn="l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○月：予約サイトを改変</a:t>
                      </a:r>
                      <a:endParaRPr kumimoji="1" lang="en-US" altLang="ja-JP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algn="l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○月：ターゲット顧客へのモニターツアー</a:t>
                      </a:r>
                      <a:endParaRPr kumimoji="1" lang="ja-JP" altLang="en-US" sz="1050" b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algn="l"/>
                      <a:endParaRPr kumimoji="1" lang="en-US" altLang="ja-JP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050" b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（例）</a:t>
                      </a:r>
                      <a:endParaRPr kumimoji="1" lang="ja-JP" altLang="en-US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algn="l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○年○月頃：客室の高付加化価値化改修</a:t>
                      </a:r>
                      <a:endParaRPr kumimoji="1" lang="en-US" altLang="ja-JP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algn="l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○年○月頃：○○のコンテンツの開始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55" name="四角形 12"/>
          <p:cNvGraphicFramePr>
            <a:graphicFrameLocks noGrp="1"/>
          </p:cNvGraphicFramePr>
          <p:nvPr/>
        </p:nvGraphicFramePr>
        <p:xfrm>
          <a:off x="4645025" y="1574800"/>
          <a:ext cx="5219700" cy="332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9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5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目的や意義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（事業の目的・ゴール・意義。</a:t>
                      </a:r>
                    </a:p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地域の課題解決や</a:t>
                      </a:r>
                    </a:p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地方自治体の基本計画</a:t>
                      </a:r>
                      <a:r>
                        <a:rPr lang="en-US" altLang="ja-JP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/</a:t>
                      </a:r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観光まちづくり計画に関係していると好ましい。）</a:t>
                      </a:r>
                      <a:endParaRPr kumimoji="1" lang="ja-JP" altLang="en-US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7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訪日外国人旅行者の主なターゲット</a:t>
                      </a:r>
                      <a:endParaRPr kumimoji="1" lang="ja-JP" altLang="en-US" sz="105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（想定している国・地域、年齢層、所得等。</a:t>
                      </a:r>
                    </a:p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特に上質な観光サービスを求める国内外の旅行者等をターゲット</a:t>
                      </a:r>
                    </a:p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にしていることが好ましい。またターゲットの根源的な欲求は何か。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45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提供する</a:t>
                      </a:r>
                      <a:endParaRPr kumimoji="1" lang="en-US" altLang="ja-JP" sz="1050" b="1" spc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体験型・滞在型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コンテンツの内容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（ターゲットのニーズを叶えるその地域ならではの</a:t>
                      </a:r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価値は何か。</a:t>
                      </a:r>
                      <a:endParaRPr kumimoji="1" lang="ja-JP" altLang="en-US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地域観光資源の活用として何を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提供するか。</a:t>
                      </a:r>
                    </a:p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地場産業と連携がある場合は、その内容。）</a:t>
                      </a:r>
                      <a:endParaRPr kumimoji="1" lang="en-US" altLang="ja-JP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9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商品の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販売促進及び流通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050" b="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（広域連携</a:t>
                      </a:r>
                      <a:r>
                        <a:rPr kumimoji="1" lang="en-US" altLang="ja-JP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</a:t>
                      </a:r>
                      <a:r>
                        <a:rPr kumimoji="1" lang="en-US" altLang="ja-JP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DMO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との連携、</a:t>
                      </a:r>
                    </a:p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トラベルデザイナーとのコネクション創り、</a:t>
                      </a:r>
                      <a:r>
                        <a:rPr kumimoji="1" lang="en-US" altLang="ja-JP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HP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にオンライン窓口を設ける等）</a:t>
                      </a:r>
                      <a:endParaRPr kumimoji="1" lang="en-US" altLang="ja-JP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050" b="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56" name="表 1"/>
          <p:cNvGraphicFramePr>
            <a:graphicFrameLocks noGrp="1"/>
          </p:cNvGraphicFramePr>
          <p:nvPr/>
        </p:nvGraphicFramePr>
        <p:xfrm>
          <a:off x="153670" y="568960"/>
          <a:ext cx="9604375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5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事業概要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1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r>
                        <a:rPr kumimoji="1" lang="ja-JP" altLang="en-US" sz="11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文字以内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57" name="字幕 2"/>
          <p:cNvSpPr txBox="1"/>
          <p:nvPr/>
        </p:nvSpPr>
        <p:spPr>
          <a:xfrm>
            <a:off x="4511992" y="1289105"/>
            <a:ext cx="3236686" cy="2442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＜事業戦略について</a:t>
            </a:r>
            <a:r>
              <a:rPr lang="ja-JP" altLang="en-US" sz="13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en-US" altLang="ja-JP" sz="13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3"/>
          <p:cNvGraphicFramePr>
            <a:graphicFrameLocks noGrp="1"/>
          </p:cNvGraphicFramePr>
          <p:nvPr>
            <p:ph idx="1"/>
          </p:nvPr>
        </p:nvGraphicFramePr>
        <p:xfrm>
          <a:off x="153670" y="1574800"/>
          <a:ext cx="4282440" cy="4876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9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申請者／</a:t>
                      </a:r>
                      <a:endParaRPr kumimoji="1" lang="en-US" altLang="ja-JP" sz="105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申請団体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ja-JP" altLang="en-US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対象の社寺の名称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対象の</a:t>
                      </a:r>
                    </a:p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社寺の場所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○○県○○市／○○県○○郡○○町・村</a:t>
                      </a:r>
                      <a:endParaRPr kumimoji="1" lang="en-US" altLang="ja-JP" sz="105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0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地域及び社寺の歴史・文化的背景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30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受入環境整備の</a:t>
                      </a:r>
                      <a:endParaRPr kumimoji="1" lang="en-US" altLang="ja-JP" sz="1050" b="1" spc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補助対象経費のうち①～⑤に該当する内容について</a:t>
                      </a:r>
                      <a:endParaRPr kumimoji="1" lang="en-US" altLang="ja-JP" sz="105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記載ください。</a:t>
                      </a:r>
                      <a:endParaRPr kumimoji="1" lang="en-US" altLang="ja-JP" sz="105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2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体験型・滞在型</a:t>
                      </a:r>
                      <a:endParaRPr kumimoji="1" lang="en-US" altLang="ja-JP" sz="1050" b="1" spc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コンテンツ充実の</a:t>
                      </a:r>
                      <a:endParaRPr kumimoji="1" lang="en-US" altLang="ja-JP" sz="1050" b="1" spc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補助対象経費のうち⑥～⑧に該当する内容について</a:t>
                      </a:r>
                      <a:endParaRPr kumimoji="1" lang="en-US" altLang="ja-JP" sz="105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記載ください。</a:t>
                      </a:r>
                      <a:endParaRPr kumimoji="1" lang="en-US" altLang="ja-JP" sz="105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61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本事業における</a:t>
                      </a:r>
                      <a:endParaRPr kumimoji="1" lang="ja-JP" altLang="en-US" sz="1050" b="1" spc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定量的な成果目標</a:t>
                      </a:r>
                      <a:endParaRPr kumimoji="1" lang="ja-JP" altLang="en-US" sz="1050" b="1" spc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（</a:t>
                      </a:r>
                      <a:r>
                        <a:rPr 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KPI</a:t>
                      </a:r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や</a:t>
                      </a:r>
                      <a:r>
                        <a:rPr lang="en-US" altLang="ja-JP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KGI</a:t>
                      </a:r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等。</a:t>
                      </a:r>
                    </a:p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客室平均単価の上昇や集客力の向上等高質化。</a:t>
                      </a:r>
                    </a:p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または地域に対する効果や影響等）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" name="テキスト ボックス 7"/>
          <p:cNvSpPr txBox="1"/>
          <p:nvPr/>
        </p:nvSpPr>
        <p:spPr>
          <a:xfrm>
            <a:off x="106800" y="6479659"/>
            <a:ext cx="9650272" cy="3683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注１：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公表される前提で作成してください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en-US" altLang="ja-JP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事業概要が本事業概要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説明書</a:t>
            </a:r>
            <a:r>
              <a:rPr lang="ja-JP" altLang="en-US" sz="900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で分かるよう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に簡潔に記載して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90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注３：フォントサイズは</a:t>
            </a:r>
            <a:r>
              <a:rPr lang="en-US" altLang="ja-JP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【10.5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ポイント以上</a:t>
            </a:r>
            <a:r>
              <a:rPr lang="en-US" altLang="ja-JP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とし、重要な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箇所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9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赤字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で記載してください。</a:t>
            </a:r>
            <a:r>
              <a:rPr lang="en-US" altLang="ja-JP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注４：上記記載欄中の青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字及び下部の注１～４は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消してからご記入ください。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正方形/長方形 2"/>
          <p:cNvSpPr>
            <a:spLocks noChangeArrowheads="1"/>
          </p:cNvSpPr>
          <p:nvPr/>
        </p:nvSpPr>
        <p:spPr>
          <a:xfrm>
            <a:off x="0" y="0"/>
            <a:ext cx="8597899" cy="34647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 algn="just">
              <a:buNone/>
            </a:pP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事業名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古民家泊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ja-JP" altLang="en-US" sz="24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1" name="字幕 2"/>
          <p:cNvSpPr txBox="1"/>
          <p:nvPr/>
        </p:nvSpPr>
        <p:spPr>
          <a:xfrm>
            <a:off x="106800" y="1289105"/>
            <a:ext cx="3236686" cy="2442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＜事業概要・体制に</a:t>
            </a:r>
            <a:r>
              <a:rPr lang="ja-JP" altLang="en-US" sz="13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ついて＞</a:t>
            </a:r>
            <a:endParaRPr lang="en-US" altLang="ja-JP" sz="13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2" name="字幕 2"/>
          <p:cNvSpPr txBox="1"/>
          <p:nvPr/>
        </p:nvSpPr>
        <p:spPr>
          <a:xfrm>
            <a:off x="4578667" y="4874594"/>
            <a:ext cx="2635250" cy="28270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＜スケジュール＞</a:t>
            </a:r>
            <a:endParaRPr lang="en-US" altLang="ja-JP" sz="13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53" name="表 3"/>
          <p:cNvGraphicFramePr>
            <a:graphicFrameLocks noGrp="1"/>
          </p:cNvGraphicFramePr>
          <p:nvPr/>
        </p:nvGraphicFramePr>
        <p:xfrm>
          <a:off x="4663440" y="5159375"/>
          <a:ext cx="5219700" cy="1303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9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8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spc="-15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令和５年３月末まで</a:t>
                      </a: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（事業実施期間）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令和５年４月以降</a:t>
                      </a: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（実施期間後）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156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（例）</a:t>
                      </a:r>
                      <a:endParaRPr kumimoji="1" lang="en-US" altLang="ja-JP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○月：活用物件の改修や家具の高質化</a:t>
                      </a:r>
                    </a:p>
                    <a:p>
                      <a:pPr algn="l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○月：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ホームページのリニューアル</a:t>
                      </a:r>
                      <a:endParaRPr kumimoji="1" lang="en-US" altLang="ja-JP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○月：住民理解のための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セミナー等の開催</a:t>
                      </a:r>
                      <a:endParaRPr kumimoji="1" lang="en-US" altLang="ja-JP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050" b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（例）</a:t>
                      </a:r>
                    </a:p>
                    <a:p>
                      <a:pPr algn="l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○年○月頃：新たな古民家の改修による客室数の増加</a:t>
                      </a:r>
                    </a:p>
                    <a:p>
                      <a:pPr algn="l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○年○月頃：新たな域内資源の活用・コンテンツ化</a:t>
                      </a:r>
                      <a:endParaRPr kumimoji="1" lang="en-US" altLang="ja-JP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lang="ja-JP" altLang="en-US" sz="105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55" name="四角形 12"/>
          <p:cNvGraphicFramePr>
            <a:graphicFrameLocks noGrp="1"/>
          </p:cNvGraphicFramePr>
          <p:nvPr/>
        </p:nvGraphicFramePr>
        <p:xfrm>
          <a:off x="4645025" y="1574800"/>
          <a:ext cx="5219700" cy="332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9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5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目的や意義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（事業の目的・ゴール・意義。</a:t>
                      </a:r>
                    </a:p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地方自治体の基本計画</a:t>
                      </a:r>
                      <a:r>
                        <a:rPr lang="en-US" altLang="ja-JP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/</a:t>
                      </a:r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観光まちづくり計画に</a:t>
                      </a:r>
                    </a:p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明確に位置づけられている又は関係していることが好ましい。）</a:t>
                      </a:r>
                      <a:endParaRPr kumimoji="1" lang="ja-JP" altLang="en-US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7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訪日外国人旅行者の主なターゲット</a:t>
                      </a:r>
                      <a:endParaRPr kumimoji="1" lang="ja-JP" altLang="en-US" sz="105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（想定している国・地域、年齢層、所得等。</a:t>
                      </a:r>
                    </a:p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ターゲットの根源的な欲求は何か。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45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提供する</a:t>
                      </a:r>
                      <a:endParaRPr kumimoji="1" lang="en-US" altLang="ja-JP" sz="1050" b="1" spc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体験型・滞在型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コンテンツの内容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（ターゲットのニーズを叶えるその地域ならではの</a:t>
                      </a:r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価値は何か。</a:t>
                      </a:r>
                      <a:endParaRPr kumimoji="1" lang="ja-JP" altLang="en-US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地域観光資源の活用として何を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提供するか。</a:t>
                      </a:r>
                    </a:p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地場産業と連携がある場合は、その内容。）</a:t>
                      </a:r>
                      <a:endParaRPr kumimoji="1" lang="en-US" altLang="ja-JP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9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商品の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販売促進及び流通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050" b="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（広域連携</a:t>
                      </a:r>
                      <a:r>
                        <a:rPr kumimoji="1" lang="en-US" altLang="ja-JP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</a:t>
                      </a:r>
                      <a:r>
                        <a:rPr kumimoji="1" lang="en-US" altLang="ja-JP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DMO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との連携、ラグジュアリー商談会への出店、</a:t>
                      </a:r>
                    </a:p>
                    <a:p>
                      <a:pPr algn="ctr"/>
                      <a:r>
                        <a:rPr kumimoji="1" lang="en-US" altLang="ja-JP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HP</a:t>
                      </a:r>
                      <a:r>
                        <a:rPr kumimoji="1" lang="ja-JP" altLang="en-US" sz="1050" b="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にオンライン窓口を設ける等）</a:t>
                      </a:r>
                      <a:endParaRPr kumimoji="1" lang="en-US" altLang="ja-JP" sz="1050" b="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050" b="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56" name="表 1"/>
          <p:cNvGraphicFramePr>
            <a:graphicFrameLocks noGrp="1"/>
          </p:cNvGraphicFramePr>
          <p:nvPr/>
        </p:nvGraphicFramePr>
        <p:xfrm>
          <a:off x="153670" y="568960"/>
          <a:ext cx="9604375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5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事業概要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1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r>
                        <a:rPr kumimoji="1" lang="ja-JP" altLang="en-US" sz="11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文字以内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57" name="字幕 2"/>
          <p:cNvSpPr txBox="1"/>
          <p:nvPr/>
        </p:nvSpPr>
        <p:spPr>
          <a:xfrm>
            <a:off x="4511992" y="1289105"/>
            <a:ext cx="3236686" cy="2442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＜事業戦略について</a:t>
            </a:r>
            <a:r>
              <a:rPr lang="ja-JP" altLang="en-US" sz="13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en-US" altLang="ja-JP" sz="13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3"/>
          <p:cNvGraphicFramePr>
            <a:graphicFrameLocks noGrp="1"/>
          </p:cNvGraphicFramePr>
          <p:nvPr>
            <p:ph idx="1"/>
          </p:nvPr>
        </p:nvGraphicFramePr>
        <p:xfrm>
          <a:off x="153670" y="1574800"/>
          <a:ext cx="4282440" cy="4876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2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9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申請者／</a:t>
                      </a:r>
                      <a:endParaRPr kumimoji="1" lang="en-US" altLang="ja-JP" sz="105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申請団体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ja-JP" altLang="en-US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対象の古民家の名称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対象の</a:t>
                      </a:r>
                    </a:p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古民家等の場所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○○県○○市／○○県○○郡○○町・村</a:t>
                      </a:r>
                      <a:endParaRPr kumimoji="1" lang="en-US" altLang="ja-JP" sz="105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0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</a:t>
                      </a: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古民家</a:t>
                      </a: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の歴史・文化的背景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05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30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受入環境整備の</a:t>
                      </a:r>
                      <a:endParaRPr kumimoji="1" lang="en-US" altLang="ja-JP" sz="1050" b="1" spc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補助対象経費のうち①～⑤に該当する内容について</a:t>
                      </a:r>
                      <a:endParaRPr kumimoji="1" lang="en-US" altLang="ja-JP" sz="105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記載ください。</a:t>
                      </a:r>
                      <a:endParaRPr kumimoji="1" lang="en-US" altLang="ja-JP" sz="105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2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体験型・滞在型</a:t>
                      </a:r>
                      <a:endParaRPr kumimoji="1" lang="en-US" altLang="ja-JP" sz="1050" b="1" spc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コンテンツ充実の</a:t>
                      </a:r>
                      <a:endParaRPr kumimoji="1" lang="en-US" altLang="ja-JP" sz="1050" b="1" spc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spc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補助対象経費のうち⑥～⑧に該当する内容について</a:t>
                      </a:r>
                      <a:endParaRPr kumimoji="1" lang="en-US" altLang="ja-JP" sz="105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記載ください。</a:t>
                      </a:r>
                      <a:endParaRPr kumimoji="1" lang="en-US" altLang="ja-JP" sz="105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61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本事業における</a:t>
                      </a:r>
                      <a:endParaRPr kumimoji="1" lang="ja-JP" altLang="en-US" sz="1050" b="1" spc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定量的な成果目標</a:t>
                      </a:r>
                      <a:endParaRPr kumimoji="1" lang="ja-JP" altLang="en-US" sz="1050" b="1" spc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（</a:t>
                      </a:r>
                      <a:r>
                        <a:rPr 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KPI</a:t>
                      </a:r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や</a:t>
                      </a:r>
                      <a:r>
                        <a:rPr lang="en-US" altLang="ja-JP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KGI</a:t>
                      </a:r>
                    </a:p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客室平均単価の上昇や集客力の向上等高質化。</a:t>
                      </a:r>
                      <a:endParaRPr lang="en-US" altLang="ja-JP" sz="1050" dirty="0" smtClean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algn="ctr"/>
                      <a:r>
                        <a:rPr lang="ja-JP" altLang="en-US" sz="1050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または地域に対する効果や影響等）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" name="テキスト ボックス 7"/>
          <p:cNvSpPr txBox="1"/>
          <p:nvPr/>
        </p:nvSpPr>
        <p:spPr>
          <a:xfrm>
            <a:off x="106800" y="6479659"/>
            <a:ext cx="9650272" cy="3683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注１：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公表される前提で作成してください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en-US" altLang="ja-JP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事業概要が本事業概要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説明書</a:t>
            </a:r>
            <a:r>
              <a:rPr lang="ja-JP" altLang="en-US" sz="900" u="sng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で分かるよう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に簡潔に記載して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90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注３：フォントサイズは</a:t>
            </a:r>
            <a:r>
              <a:rPr lang="en-US" altLang="ja-JP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【10.5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ポイント以上</a:t>
            </a:r>
            <a:r>
              <a:rPr lang="en-US" altLang="ja-JP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とし、重要な</a:t>
            </a:r>
            <a:r>
              <a:rPr lang="ja-JP" altLang="en-US" sz="9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箇所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9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赤字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で記載してください。</a:t>
            </a:r>
            <a:r>
              <a:rPr lang="en-US" altLang="ja-JP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注４：上記記載欄中の青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字及び下部の注１～４は</a:t>
            </a:r>
            <a:r>
              <a:rPr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消してからご記入ください。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テーマ1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2700">
          <a:solidFill>
            <a:srgbClr val="FFFF00"/>
          </a:solidFill>
          <a:prstDash val="sysDash"/>
          <a:round/>
        </a:ln>
      </a:spPr>
      <a:bodyPr vertOverflow="overflow" horzOverflow="overflow" wrap="square" lIns="91422" tIns="45710" rIns="91422" bIns="45710" rtlCol="0" anchor="t" anchorCtr="0"/>
      <a:lstStyle>
        <a:defPPr marL="1338580">
          <a:lnSpc>
            <a:spcPct val="130000"/>
          </a:lnSpc>
          <a:tabLst>
            <a:tab pos="3136900" algn="ctr"/>
          </a:tabLst>
          <a:defRPr kumimoji="1" sz="1200" dirty="0" smtClean="0">
            <a:latin typeface="+mj-ea"/>
            <a:ea typeface="+mj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/>
            <a:ea typeface="ＭＳ Ｐゴシック" panose="020B0600070205080204" charset="-128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1333</Words>
  <Application>Microsoft Office PowerPoint</Application>
  <PresentationFormat>A4 210 x 297 mm</PresentationFormat>
  <Paragraphs>188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BIZ UDPゴシック</vt:lpstr>
      <vt:lpstr>HGP創英角ｺﾞｼｯｸUB</vt:lpstr>
      <vt:lpstr>Meiryo UI</vt:lpstr>
      <vt:lpstr>游ゴシック</vt:lpstr>
      <vt:lpstr>テーマ1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渡邉 祐司</dc:creator>
  <cp:lastModifiedBy>川口 慎一郎</cp:lastModifiedBy>
  <cp:revision>29</cp:revision>
  <cp:lastPrinted>2022-01-31T02:21:51Z</cp:lastPrinted>
  <dcterms:created xsi:type="dcterms:W3CDTF">2021-05-17T01:57:00Z</dcterms:created>
  <dcterms:modified xsi:type="dcterms:W3CDTF">2022-01-31T05:39:04Z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