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commentAuthors.xml" ContentType="application/vnd.openxmlformats-officedocument.presentationml.commentAuthor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Lst>
  <p:sldSz cx="9906000" cy="6858000" type="A4"/>
  <p:notesSz cx="6735445" cy="986599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cmAuthor id="2" name="観光庁加藤" initials="加藤" lastIdx="2" clrIdx="1"/>
  <p:cmAuthor id="3" name="ㅤ" initials="ㅤ"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11C"/>
    <a:srgbClr val="F6D5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69" d="100"/>
          <a:sy n="69" d="100"/>
        </p:scale>
        <p:origin x="1326" y="90"/>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theme" Target="theme/theme1.xml"/><Relationship Id="rId6" Type="http://schemas.openxmlformats.org/officeDocument/2006/relationships/viewProps" Target="viewProps.xml"/><Relationship Id="rId1" Type="http://schemas.openxmlformats.org/officeDocument/2006/relationships/slideMaster" Target="slideMasters/slideMaster1.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400">
              <a:defRPr/>
            </a:pPr>
            <a:fld id="{9247A257-4C07-4AB6-BC31-F377782D84F4}" type="slidenum">
              <a:rPr lang="ja-JP" altLang="en-US">
                <a:solidFill>
                  <a:prstClr val="black"/>
                </a:solidFill>
                <a:latin typeface="游ゴシック" panose="020B0400000000000000" charset="-128"/>
                <a:ea typeface="游ゴシック" panose="020B0400000000000000" charset="-128"/>
              </a:rPr>
            </a:fld>
            <a:endParaRPr lang="ja-JP" altLang="en-US" dirty="0">
              <a:solidFill>
                <a:prstClr val="black"/>
              </a:solidFill>
              <a:latin typeface="游ゴシック" panose="020B0400000000000000" charset="-128"/>
              <a:ea typeface="游ゴシック" panose="020B040000000000000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endParaRPr lang="ja-JP" altLang="en-US"/>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endParaRPr lang="ja-JP" altLang="en-US"/>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endParaRPr lang="ja-JP" altLang="en-US"/>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99"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endParaRPr lang="ja-JP" altLang="en-US"/>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105"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11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endParaRPr lang="ja-JP" altLang="en-US"/>
          </a:p>
        </p:txBody>
      </p:sp>
      <p:sp>
        <p:nvSpPr>
          <p:cNvPr id="1047" name="コンテンツ プレースホルダ 2"/>
          <p:cNvSpPr>
            <a:spLocks noGrp="1"/>
          </p:cNvSpPr>
          <p:nvPr>
            <p:ph idx="1"/>
          </p:nvPr>
        </p:nvSpPr>
        <p:spPr/>
        <p:txBody>
          <a:body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48"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p:txBody>
          <a:bodyPr/>
          <a:lstStyle>
            <a:lvl1pPr>
              <a:defRPr/>
            </a:lvl1pPr>
          </a:lstStyle>
          <a:p>
            <a:pPr>
              <a:defRPr/>
            </a:pPr>
            <a:fld id="{58764233-5231-4BB3-864E-7369979C1539}" type="slidenum">
              <a:rPr lang="en-US" altLang="ja-JP" smtClean="0">
                <a:solidFill>
                  <a:srgbClr val="000000"/>
                </a:solidFill>
              </a:rPr>
            </a:fld>
            <a:endParaRPr lang="en-US" altLang="ja-JP"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endParaRPr lang="ja-JP" altLang="en-US"/>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endParaRPr lang="ja-JP" altLang="en-US"/>
          </a:p>
        </p:txBody>
      </p:sp>
      <p:sp>
        <p:nvSpPr>
          <p:cNvPr id="1054" name="Rectangle 3"/>
          <p:cNvSpPr>
            <a:spLocks noGrp="1" noChangeArrowheads="1"/>
          </p:cNvSpPr>
          <p:nvPr>
            <p:ph type="dt" sz="half" idx="10"/>
          </p:nvPr>
        </p:nvSpPr>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p:txBody>
          <a:bodyPr/>
          <a:lstStyle>
            <a:lvl1pPr>
              <a:defRPr/>
            </a:lvl1pPr>
          </a:lstStyle>
          <a:p>
            <a:pPr>
              <a:defRPr/>
            </a:pPr>
            <a:fld id="{DFEEB25D-4B7B-45DF-AF0B-DD05B66E5003}" type="slidenum">
              <a:rPr lang="en-US" altLang="ja-JP" smtClean="0"/>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endParaRPr lang="ja-JP" altLang="en-US"/>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61"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endParaRPr lang="ja-JP" altLang="en-US"/>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endParaRPr lang="ja-JP" altLang="en-US"/>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7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endParaRPr lang="ja-JP" altLang="en-US"/>
          </a:p>
        </p:txBody>
      </p:sp>
      <p:sp>
        <p:nvSpPr>
          <p:cNvPr id="1075"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p:txBody>
          <a:bodyPr/>
          <a:lstStyle>
            <a:lvl1pPr>
              <a:defRPr/>
            </a:lvl1pPr>
          </a:lstStyle>
          <a:p>
            <a:pPr>
              <a:defRPr/>
            </a:pPr>
            <a:fld id="{6C8B3383-B952-447B-9C5E-1900D707C22A}" type="slidenum">
              <a:rPr lang="en-US" altLang="ja-JP" smtClean="0">
                <a:solidFill>
                  <a:srgbClr val="000000"/>
                </a:solidFill>
              </a:rPr>
            </a:fld>
            <a:endParaRPr lang="en-US" altLang="ja-JP"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p:txBody>
          <a:bodyPr/>
          <a:lstStyle>
            <a:lvl1pPr>
              <a:defRPr/>
            </a:lvl1pPr>
          </a:lstStyle>
          <a:p>
            <a:pPr>
              <a:defRPr/>
            </a:pPr>
            <a:fld id="{6A8F643B-1E2A-4F03-8182-047C0680F225}" type="slidenum">
              <a:rPr lang="en-US" altLang="ja-JP" smtClean="0">
                <a:solidFill>
                  <a:prstClr val="black"/>
                </a:solidFill>
              </a:rPr>
            </a:fld>
            <a:endParaRPr lang="en-US" altLang="ja-JP"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endParaRPr lang="ja-JP" altLang="en-US"/>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endParaRPr lang="ja-JP" altLang="en-US"/>
          </a:p>
        </p:txBody>
      </p:sp>
      <p:sp>
        <p:nvSpPr>
          <p:cNvPr id="1086"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endParaRPr lang="ja-JP" altLang="en-US"/>
          </a:p>
        </p:txBody>
      </p:sp>
      <p:sp>
        <p:nvSpPr>
          <p:cNvPr id="1091" name="図プレースホルダ 2"/>
          <p:cNvSpPr>
            <a:spLocks noGrp="1"/>
          </p:cNvSpPr>
          <p:nvPr>
            <p:ph type="pic" idx="1" hasCustomPrompt="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ja-JP" altLang="en-US" noProof="0"/>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endParaRPr lang="ja-JP" altLang="en-US"/>
          </a:p>
        </p:txBody>
      </p:sp>
      <p:sp>
        <p:nvSpPr>
          <p:cNvPr id="1093"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fld>
            <a:endParaRPr lang="en-US" altLang="ja-JP"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1.jpeg"/><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 テキストの書式設定</a:t>
            </a:r>
            <a:endParaRPr lang="ja-JP" altLang="en-US"/>
          </a:p>
          <a:p>
            <a:pPr lvl="1"/>
            <a:r>
              <a:rPr lang="ja-JP" altLang="en-US"/>
              <a:t>第 </a:t>
            </a:r>
            <a:r>
              <a:rPr lang="en-US" altLang="ja-JP"/>
              <a:t>2 </a:t>
            </a:r>
            <a:r>
              <a:rPr lang="ja-JP" altLang="en-US"/>
              <a:t>レベル</a:t>
            </a:r>
            <a:endParaRPr lang="ja-JP" altLang="en-US"/>
          </a:p>
          <a:p>
            <a:pPr lvl="2"/>
            <a:r>
              <a:rPr lang="ja-JP" altLang="en-US"/>
              <a:t>第 </a:t>
            </a:r>
            <a:r>
              <a:rPr lang="en-US" altLang="ja-JP"/>
              <a:t>3 </a:t>
            </a:r>
            <a:r>
              <a:rPr lang="ja-JP" altLang="en-US"/>
              <a:t>レベル</a:t>
            </a:r>
            <a:endParaRPr lang="ja-JP" altLang="en-US"/>
          </a:p>
          <a:p>
            <a:pPr lvl="3"/>
            <a:r>
              <a:rPr lang="ja-JP" altLang="en-US"/>
              <a:t>第 </a:t>
            </a:r>
            <a:r>
              <a:rPr lang="en-US" altLang="ja-JP"/>
              <a:t>4 </a:t>
            </a:r>
            <a:r>
              <a:rPr lang="ja-JP" altLang="en-US"/>
              <a:t>レベル</a:t>
            </a:r>
            <a:endParaRPr lang="ja-JP" altLang="en-US"/>
          </a:p>
          <a:p>
            <a:pPr lvl="4"/>
            <a:r>
              <a:rPr lang="ja-JP" altLang="en-US"/>
              <a:t>第 </a:t>
            </a:r>
            <a:r>
              <a:rPr lang="en-US" altLang="ja-JP"/>
              <a:t>5 </a:t>
            </a:r>
            <a:r>
              <a:rPr lang="ja-JP" altLang="en-US"/>
              <a:t>レベル</a:t>
            </a:r>
            <a:endParaRPr lang="ja-JP" altLang="en-US"/>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ln>
          <a:effectLst/>
        </p:spPr>
        <p:txBody>
          <a:bodyPr vert="horz" wrap="square" lIns="91440" tIns="45720" rIns="91440" bIns="45720" numCol="1" anchor="t" anchorCtr="0" compatLnSpc="1"/>
          <a:lstStyle>
            <a:lvl1pPr algn="l">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fld id="{59B376E9-991B-4BCB-8AA0-D825FCD5BED6}" type="slidenum">
              <a:rPr lang="en-US" altLang="ja-JP" smtClean="0"/>
            </a:fld>
            <a:endParaRPr lang="en-US" altLang="ja-JP" dirty="0"/>
          </a:p>
        </p:txBody>
      </p:sp>
      <p:sp>
        <p:nvSpPr>
          <p:cNvPr id="1029" name="Rectangle 6"/>
          <p:cNvSpPr>
            <a:spLocks noChangeArrowheads="1"/>
          </p:cNvSpPr>
          <p:nvPr userDrawn="1"/>
        </p:nvSpPr>
        <p:spPr>
          <a:xfrm>
            <a:off x="0" y="1"/>
            <a:ext cx="9906000" cy="366713"/>
          </a:xfrm>
          <a:prstGeom prst="rect">
            <a:avLst/>
          </a:prstGeom>
          <a:no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userDrawn="1"/>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ln>
        </p:spPr>
        <p:txBody>
          <a:bodyPr vert="horz" wrap="square" lIns="91440" tIns="45720" rIns="91440" bIns="45720" numCol="1" anchor="ctr" anchorCtr="0" compatLnSpc="1"/>
          <a:lstStyle/>
          <a:p>
            <a:pPr lvl="0"/>
            <a:r>
              <a:rPr lang="ja-JP" altLang="en-US"/>
              <a:t>マスタ タイトルの書式設定</a:t>
            </a:r>
            <a:endParaRPr lang="ja-JP" altLang="en-US"/>
          </a:p>
        </p:txBody>
      </p:sp>
      <p:pic>
        <p:nvPicPr>
          <p:cNvPr id="1077" name="Picture 32" descr="ppjtitle"/>
          <p:cNvPicPr>
            <a:picLocks noChangeAspect="1" noChangeArrowheads="1"/>
          </p:cNvPicPr>
          <p:nvPr userDrawn="1"/>
        </p:nvPicPr>
        <p:blipFill>
          <a:blip r:embed="rId15"/>
          <a:stretch>
            <a:fillRect/>
          </a:stretch>
        </p:blipFill>
        <p:spPr>
          <a:xfrm>
            <a:off x="8697913" y="0"/>
            <a:ext cx="1208087"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正方形/長方形 2"/>
          <p:cNvSpPr>
            <a:spLocks noChangeArrowheads="1"/>
          </p:cNvSpPr>
          <p:nvPr/>
        </p:nvSpPr>
        <p:spPr>
          <a:xfrm>
            <a:off x="0" y="-1"/>
            <a:ext cx="8374743" cy="393051"/>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9pPr>
          </a:lstStyle>
          <a:p>
            <a:pPr algn="just">
              <a:buNone/>
            </a:pPr>
            <a:r>
              <a:rPr lang="ja-JP" altLang="en-US" sz="2400" b="1" kern="0" dirty="0">
                <a:latin typeface="Meiryo UI" panose="020B0604030504040204" pitchFamily="50" charset="-128"/>
                <a:ea typeface="Meiryo UI" panose="020B0604030504040204" pitchFamily="50" charset="-128"/>
              </a:rPr>
              <a:t>　</a:t>
            </a:r>
            <a:r>
              <a:rPr lang="ja-JP" altLang="en-US" sz="2400" b="1" kern="0" dirty="0">
                <a:solidFill>
                  <a:srgbClr val="0070C0"/>
                </a:solidFill>
                <a:latin typeface="Meiryo UI" panose="020B0604030504040204" pitchFamily="50" charset="-128"/>
                <a:ea typeface="Meiryo UI" panose="020B0604030504040204" pitchFamily="50" charset="-128"/>
              </a:rPr>
              <a:t>実施事業名</a:t>
            </a:r>
            <a:r>
              <a:rPr lang="ja-JP" altLang="en-US" sz="2400" b="1" kern="0" dirty="0">
                <a:latin typeface="Meiryo UI" panose="020B0604030504040204" pitchFamily="50" charset="-128"/>
                <a:ea typeface="Meiryo UI" panose="020B0604030504040204" pitchFamily="50" charset="-128"/>
              </a:rPr>
              <a:t>（</a:t>
            </a:r>
            <a:r>
              <a:rPr lang="ja-JP" altLang="en-US" sz="2400" b="1" kern="0" dirty="0">
                <a:solidFill>
                  <a:srgbClr val="0070C0"/>
                </a:solidFill>
                <a:latin typeface="Meiryo UI" panose="020B0604030504040204" pitchFamily="50" charset="-128"/>
                <a:ea typeface="Meiryo UI" panose="020B0604030504040204" pitchFamily="50" charset="-128"/>
              </a:rPr>
              <a:t>申請団体名</a:t>
            </a:r>
            <a:r>
              <a:rPr lang="ja-JP" altLang="en-US" sz="2400" b="1" kern="0" dirty="0">
                <a:latin typeface="Meiryo UI" panose="020B0604030504040204" pitchFamily="50" charset="-128"/>
                <a:ea typeface="Meiryo UI" panose="020B0604030504040204" pitchFamily="50" charset="-128"/>
              </a:rPr>
              <a:t>）</a:t>
            </a:r>
            <a:endParaRPr lang="ja-JP" altLang="en-US" sz="2400" b="1" kern="0" dirty="0">
              <a:latin typeface="Meiryo UI" panose="020B0604030504040204" pitchFamily="50" charset="-128"/>
              <a:ea typeface="Meiryo UI" panose="020B0604030504040204" pitchFamily="50" charset="-128"/>
            </a:endParaRPr>
          </a:p>
        </p:txBody>
      </p:sp>
      <p:sp>
        <p:nvSpPr>
          <p:cNvPr id="1131" name="テキスト ボックス 7"/>
          <p:cNvSpPr txBox="1"/>
          <p:nvPr/>
        </p:nvSpPr>
        <p:spPr>
          <a:xfrm>
            <a:off x="-61252" y="-380508"/>
            <a:ext cx="756695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endParaRPr lang="ja-JP" altLang="en-US" sz="900" dirty="0">
              <a:latin typeface="BIZ UDPゴシック" panose="020B0400000000000000" pitchFamily="50" charset="-128"/>
              <a:ea typeface="BIZ UDPゴシック" panose="020B0400000000000000" pitchFamily="50" charset="-128"/>
            </a:endParaRPr>
          </a:p>
        </p:txBody>
      </p:sp>
      <p:graphicFrame>
        <p:nvGraphicFramePr>
          <p:cNvPr id="1132" name="表 3"/>
          <p:cNvGraphicFramePr>
            <a:graphicFrameLocks noGrp="1"/>
          </p:cNvGraphicFramePr>
          <p:nvPr/>
        </p:nvGraphicFramePr>
        <p:xfrm>
          <a:off x="76200" y="4561725"/>
          <a:ext cx="5031105" cy="2304386"/>
        </p:xfrm>
        <a:graphic>
          <a:graphicData uri="http://schemas.openxmlformats.org/drawingml/2006/table">
            <a:tbl>
              <a:tblPr firstRow="1" bandRow="1">
                <a:tableStyleId>{BDBED569-4797-4DF1-A0F4-6AAB3CD982D8}</a:tableStyleId>
              </a:tblPr>
              <a:tblGrid>
                <a:gridCol w="330835"/>
                <a:gridCol w="2350135"/>
                <a:gridCol w="2350135"/>
              </a:tblGrid>
              <a:tr h="266094">
                <a:tc>
                  <a:txBody>
                    <a:bodyPr/>
                    <a:lstStyle/>
                    <a:p>
                      <a:pPr algn="ct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好影響</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1"/>
                      </a:solidFill>
                      <a:prstDash val="solid"/>
                    </a:lnR>
                    <a:lnT w="12700">
                      <a:solidFill>
                        <a:schemeClr val="bg2"/>
                      </a:solidFill>
                      <a:prstDash val="solid"/>
                    </a:lnT>
                    <a:lnB w="12700">
                      <a:solidFill>
                        <a:schemeClr val="bg2"/>
                      </a:solidFill>
                      <a:prstDash val="solid"/>
                    </a:lnB>
                    <a:solidFill>
                      <a:srgbClr val="C00000"/>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悪影響</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lnL w="12700">
                      <a:solidFill>
                        <a:schemeClr val="bg1"/>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DE11C"/>
                    </a:solidFill>
                  </a:tcPr>
                </a:tc>
              </a:tr>
              <a:tr h="954612">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内部要因</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1"/>
                      </a:solidFill>
                      <a:prstDash val="solid"/>
                    </a:lnB>
                    <a:solidFill>
                      <a:schemeClr val="bg2"/>
                    </a:solidFill>
                  </a:tcPr>
                </a:tc>
                <a:tc>
                  <a:txBody>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強み（</a:t>
                      </a:r>
                      <a:r>
                        <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Strength</a:t>
                      </a: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tc>
                  <a:txBody>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弱み（</a:t>
                      </a:r>
                      <a:r>
                        <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Weakness</a:t>
                      </a: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tr>
              <a:tr h="1044974">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外部環境</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2"/>
                      </a:solidFill>
                      <a:prstDash val="solid"/>
                    </a:lnB>
                    <a:solidFill>
                      <a:schemeClr val="bg2"/>
                    </a:solidFill>
                  </a:tcPr>
                </a:tc>
                <a:tc>
                  <a:txBody>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機会（</a:t>
                      </a:r>
                      <a:r>
                        <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Opportunity</a:t>
                      </a: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tc>
                  <a:txBody>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脅威（</a:t>
                      </a:r>
                      <a:r>
                        <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Threat</a:t>
                      </a:r>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tr>
            </a:tbl>
          </a:graphicData>
        </a:graphic>
      </p:graphicFrame>
      <p:sp>
        <p:nvSpPr>
          <p:cNvPr id="1134" name="字幕 2"/>
          <p:cNvSpPr txBox="1"/>
          <p:nvPr/>
        </p:nvSpPr>
        <p:spPr>
          <a:xfrm>
            <a:off x="-195" y="545751"/>
            <a:ext cx="2635250" cy="286833"/>
          </a:xfrm>
          <a:prstGeom prst="rect">
            <a:avLst/>
          </a:prstGeom>
          <a:noFill/>
          <a:ln w="9525">
            <a:noFill/>
            <a:miter lim="800000"/>
          </a:ln>
        </p:spPr>
        <p:txBody>
          <a:bodyPr vert="horz" wrap="square" lIns="91440" tIns="45720" rIns="91440" bIns="45720" numCol="1" anchor="t" anchorCtr="0" compatLnSpc="1">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Meiryo UI" panose="020B0604030504040204" pitchFamily="50" charset="-128"/>
                <a:ea typeface="Meiryo UI" panose="020B0604030504040204" pitchFamily="50" charset="-128"/>
              </a:rPr>
              <a:t>＜実証事業の概要等＞</a:t>
            </a:r>
            <a:endParaRPr lang="ja-JP" altLang="en-US" sz="1300" b="1" kern="0" dirty="0">
              <a:latin typeface="Meiryo UI" panose="020B0604030504040204" pitchFamily="50" charset="-128"/>
              <a:ea typeface="Meiryo UI" panose="020B0604030504040204" pitchFamily="50" charset="-128"/>
            </a:endParaRPr>
          </a:p>
        </p:txBody>
      </p:sp>
      <p:graphicFrame>
        <p:nvGraphicFramePr>
          <p:cNvPr id="1135" name="表 3"/>
          <p:cNvGraphicFramePr>
            <a:graphicFrameLocks noGrp="1"/>
          </p:cNvGraphicFramePr>
          <p:nvPr/>
        </p:nvGraphicFramePr>
        <p:xfrm>
          <a:off x="5213350" y="836295"/>
          <a:ext cx="4587875" cy="3724910"/>
        </p:xfrm>
        <a:graphic>
          <a:graphicData uri="http://schemas.openxmlformats.org/drawingml/2006/table">
            <a:tbl>
              <a:tblPr firstRow="1" bandRow="1">
                <a:tableStyleId>{BDBED569-4797-4DF1-A0F4-6AAB3CD982D8}</a:tableStyleId>
              </a:tblPr>
              <a:tblGrid>
                <a:gridCol w="4587875"/>
              </a:tblGrid>
              <a:tr h="3724910">
                <a:tc>
                  <a:txBody>
                    <a:bodyPr/>
                    <a:lstStyle/>
                    <a:p>
                      <a:pPr algn="l"/>
                      <a:r>
                        <a:rPr lang="ja-JP" altLang="en-US" sz="10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本事業推進のため、観光まちづくりの推進計画や戦略を元に、高付加価値に資する資源の活用や経済・社会効果拡大に向けた施策等を記載してください。</a:t>
                      </a:r>
                      <a:endParaRPr lang="ja-JP" altLang="en-US" sz="10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0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本記入欄、下部には写真等を挿入してください。</a:t>
                      </a:r>
                      <a:endParaRPr lang="ja-JP" altLang="en-US" sz="10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36" name="表 3"/>
          <p:cNvGraphicFramePr>
            <a:graphicFrameLocks noGrp="1"/>
          </p:cNvGraphicFramePr>
          <p:nvPr/>
        </p:nvGraphicFramePr>
        <p:xfrm>
          <a:off x="76200" y="832485"/>
          <a:ext cx="5031105" cy="3479800"/>
        </p:xfrm>
        <a:graphic>
          <a:graphicData uri="http://schemas.openxmlformats.org/drawingml/2006/table">
            <a:tbl>
              <a:tblPr firstRow="1" bandRow="1">
                <a:tableStyleId>{5C22544A-7EE6-4342-B048-85BDC9FD1C3A}</a:tableStyleId>
              </a:tblPr>
              <a:tblGrid>
                <a:gridCol w="1137285"/>
                <a:gridCol w="3893820"/>
              </a:tblGrid>
              <a:tr h="281940">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項目</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1"/>
                      </a:solidFill>
                      <a:prstDash val="solid"/>
                    </a:lnR>
                    <a:lnT w="12700">
                      <a:solidFill>
                        <a:schemeClr val="bg2"/>
                      </a:solidFill>
                      <a:prstDash val="solid"/>
                    </a:lnT>
                    <a:lnB w="12700">
                      <a:solidFill>
                        <a:schemeClr val="bg1"/>
                      </a:solidFill>
                      <a:prstDash val="solid"/>
                    </a:lnB>
                    <a:lnTlToBr>
                      <a:noFill/>
                    </a:lnTlToBr>
                    <a:lnBlToTr>
                      <a:noFill/>
                    </a:lnBlToTr>
                    <a:solidFill>
                      <a:srgbClr val="0070C0"/>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記載欄</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lnL w="12700">
                      <a:solidFill>
                        <a:schemeClr val="bg1"/>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rgbClr val="0070C0"/>
                    </a:solidFill>
                  </a:tcPr>
                </a:tc>
              </a:tr>
              <a:tr h="532765">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事業目的</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1"/>
                      </a:solidFill>
                      <a:prstDash val="solid"/>
                    </a:lnB>
                    <a:lnTlToBr>
                      <a:noFill/>
                    </a:lnTlToBr>
                    <a:lnBlToTr>
                      <a:noFill/>
                    </a:lnBlToTr>
                    <a:solidFill>
                      <a:srgbClr val="0070C0"/>
                    </a:solidFill>
                  </a:tcPr>
                </a:tc>
                <a:tc>
                  <a:txBody>
                    <a:bodyPr/>
                    <a:lstStyle/>
                    <a:p>
                      <a:pPr algn="l"/>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tr>
              <a:tr h="587375">
                <a:tc>
                  <a:txBody>
                    <a:bodyPr/>
                    <a:lstStyle/>
                    <a:p>
                      <a:pPr algn="ctr"/>
                      <a:r>
                        <a:rPr kumimoji="1" lang="ja-JP" altLang="en-US" sz="1200" b="1" spc="0" dirty="0">
                          <a:solidFill>
                            <a:schemeClr val="bg1"/>
                          </a:solidFill>
                          <a:latin typeface="Meiryo UI" panose="020B0604030504040204" pitchFamily="50" charset="-128"/>
                          <a:ea typeface="Meiryo UI" panose="020B0604030504040204" pitchFamily="50" charset="-128"/>
                        </a:rPr>
                        <a:t>実施体制</a:t>
                      </a:r>
                      <a:endParaRPr kumimoji="1" lang="ja-JP" altLang="en-US" sz="1200" b="1" spc="0"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1"/>
                      </a:solidFill>
                      <a:prstDash val="solid"/>
                    </a:lnB>
                    <a:lnTlToBr>
                      <a:noFill/>
                    </a:lnTlToBr>
                    <a:lnBlToTr>
                      <a:noFill/>
                    </a:lnBlToT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1050" b="1" i="1" dirty="0">
                          <a:solidFill>
                            <a:srgbClr val="0070C0"/>
                          </a:solidFill>
                          <a:latin typeface="Meiryo UI" panose="020B0604030504040204" pitchFamily="50" charset="-128"/>
                          <a:ea typeface="Meiryo UI" panose="020B0604030504040204" pitchFamily="50" charset="-128"/>
                        </a:rPr>
                        <a:t>代表主体名</a:t>
                      </a:r>
                      <a:endParaRPr kumimoji="1" lang="en-US" altLang="ja-JP" sz="1050" b="1" i="1"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1050" b="1" i="1" dirty="0">
                          <a:solidFill>
                            <a:srgbClr val="0070C0"/>
                          </a:solidFill>
                          <a:latin typeface="Meiryo UI" panose="020B0604030504040204" pitchFamily="50" charset="-128"/>
                          <a:ea typeface="Meiryo UI" panose="020B0604030504040204" pitchFamily="50" charset="-128"/>
                        </a:rPr>
                        <a:t>代表主体以外の事業者名</a:t>
                      </a:r>
                      <a:endParaRPr kumimoji="1" lang="en-US" altLang="ja-JP" sz="1050" b="1" i="1" dirty="0">
                        <a:solidFill>
                          <a:srgbClr val="0070C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defRPr/>
                      </a:pPr>
                      <a:r>
                        <a:rPr kumimoji="1" lang="ja-JP" altLang="en-US" sz="1050" b="1" i="1" dirty="0">
                          <a:solidFill>
                            <a:srgbClr val="0070C0"/>
                          </a:solidFill>
                          <a:latin typeface="Meiryo UI" panose="020B0604030504040204" pitchFamily="50" charset="-128"/>
                          <a:ea typeface="Meiryo UI" panose="020B0604030504040204" pitchFamily="50" charset="-128"/>
                        </a:rPr>
                        <a:t>をそれぞれ記載してください。</a:t>
                      </a:r>
                      <a:endParaRPr kumimoji="1" lang="ja-JP" altLang="en-US" sz="1050" b="1" i="1" dirty="0">
                        <a:solidFill>
                          <a:srgbClr val="0070C0"/>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tr>
              <a:tr h="660400">
                <a:tc>
                  <a:txBody>
                    <a:bodyPr/>
                    <a:lstStyle/>
                    <a:p>
                      <a:pPr algn="ctr">
                        <a:buNone/>
                      </a:pPr>
                      <a:r>
                        <a:rPr kumimoji="1" lang="ja-JP" altLang="en-US" sz="1200" b="1" spc="0" dirty="0">
                          <a:solidFill>
                            <a:schemeClr val="bg1"/>
                          </a:solidFill>
                          <a:latin typeface="Meiryo UI" panose="020B0604030504040204" pitchFamily="50" charset="-128"/>
                          <a:ea typeface="Meiryo UI" panose="020B0604030504040204" pitchFamily="50" charset="-128"/>
                        </a:rPr>
                        <a:t>既に活用又は活用予定の歴史的資源</a:t>
                      </a:r>
                      <a:endParaRPr kumimoji="1" lang="ja-JP" altLang="en-US" sz="1200" b="1" spc="0"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1"/>
                      </a:solidFill>
                      <a:prstDash val="solid"/>
                    </a:lnB>
                    <a:lnTlToBr>
                      <a:noFill/>
                    </a:lnTlToBr>
                    <a:lnBlToTr>
                      <a:noFill/>
                    </a:lnBlToT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tr>
              <a:tr h="708660">
                <a:tc>
                  <a:txBody>
                    <a:bodyPr/>
                    <a:lstStyle/>
                    <a:p>
                      <a:pPr algn="ctr">
                        <a:buNone/>
                      </a:pPr>
                      <a:r>
                        <a:rPr kumimoji="1" lang="ja-JP" altLang="en-US" sz="1200" b="1" dirty="0">
                          <a:solidFill>
                            <a:schemeClr val="bg1"/>
                          </a:solidFill>
                          <a:latin typeface="Meiryo UI" panose="020B0604030504040204" pitchFamily="50" charset="-128"/>
                          <a:ea typeface="Meiryo UI" panose="020B0604030504040204" pitchFamily="50" charset="-128"/>
                        </a:rPr>
                        <a:t>具体的なターゲット設定</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1"/>
                      </a:solidFill>
                      <a:prstDash val="solid"/>
                    </a:lnB>
                    <a:lnTlToBr>
                      <a:noFill/>
                    </a:lnTlToBr>
                    <a:lnBlToTr>
                      <a:noFill/>
                    </a:lnBlToTr>
                    <a:solidFill>
                      <a:srgbClr val="0070C0"/>
                    </a:solidFill>
                  </a:tcPr>
                </a:tc>
                <a:tc>
                  <a:txBody>
                    <a:bodyPr/>
                    <a:lstStyle/>
                    <a:p>
                      <a:pPr algn="l">
                        <a:buNone/>
                      </a:pP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tr>
              <a:tr h="708660">
                <a:tc>
                  <a:txBody>
                    <a:bodyPr/>
                    <a:lstStyle/>
                    <a:p>
                      <a:pPr algn="ctr"/>
                      <a:r>
                        <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1200" b="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KGI</a:t>
                      </a:r>
                      <a:endParaRPr kumimoji="1"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1"/>
                      </a:solidFill>
                      <a:prstDash val="solid"/>
                    </a:lnT>
                    <a:lnB w="12700">
                      <a:solidFill>
                        <a:schemeClr val="bg2"/>
                      </a:solidFill>
                      <a:prstDash val="solid"/>
                    </a:lnB>
                    <a:lnTlToBr>
                      <a:noFill/>
                    </a:lnTlToBr>
                    <a:lnBlToTr>
                      <a:noFill/>
                    </a:lnBlToTr>
                    <a:solidFill>
                      <a:srgbClr val="0070C0"/>
                    </a:solidFill>
                  </a:tcPr>
                </a:tc>
                <a:tc>
                  <a:txBody>
                    <a:bodyPr/>
                    <a:lstStyle/>
                    <a:p>
                      <a:pPr algn="l"/>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p>
                      <a:pPr algn="l"/>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anchor="ct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tr>
            </a:tbl>
          </a:graphicData>
        </a:graphic>
      </p:graphicFrame>
      <p:sp>
        <p:nvSpPr>
          <p:cNvPr id="1139" name="字幕 2"/>
          <p:cNvSpPr txBox="1"/>
          <p:nvPr/>
        </p:nvSpPr>
        <p:spPr>
          <a:xfrm>
            <a:off x="5213350" y="4559935"/>
            <a:ext cx="4447540" cy="391160"/>
          </a:xfrm>
          <a:prstGeom prst="rect">
            <a:avLst/>
          </a:prstGeom>
          <a:noFill/>
          <a:ln w="9525">
            <a:noFill/>
            <a:miter lim="800000"/>
          </a:ln>
        </p:spPr>
        <p:txBody>
          <a:bodyPr vert="horz" wrap="square" lIns="91440" tIns="45720" rIns="91440" bIns="45720" numCol="1" anchor="t" anchorCtr="0" compatLnSpc="1">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Meiryo UI" panose="020B0604030504040204" pitchFamily="50" charset="-128"/>
                <a:ea typeface="Meiryo UI" panose="020B0604030504040204" pitchFamily="50" charset="-128"/>
              </a:rPr>
              <a:t>＜令和５年度以降の事業方針（中長期の方針）＞</a:t>
            </a:r>
            <a:endParaRPr lang="ja-JP" altLang="en-US" sz="1300" b="1" kern="0" dirty="0">
              <a:latin typeface="Meiryo UI" panose="020B0604030504040204" pitchFamily="50" charset="-128"/>
              <a:ea typeface="Meiryo UI" panose="020B0604030504040204" pitchFamily="50" charset="-128"/>
            </a:endParaRPr>
          </a:p>
        </p:txBody>
      </p:sp>
      <p:graphicFrame>
        <p:nvGraphicFramePr>
          <p:cNvPr id="1140" name="表 3"/>
          <p:cNvGraphicFramePr>
            <a:graphicFrameLocks noGrp="1"/>
          </p:cNvGraphicFramePr>
          <p:nvPr/>
        </p:nvGraphicFramePr>
        <p:xfrm>
          <a:off x="5213350" y="4852035"/>
          <a:ext cx="4587875" cy="2014076"/>
        </p:xfrm>
        <a:graphic>
          <a:graphicData uri="http://schemas.openxmlformats.org/drawingml/2006/table">
            <a:tbl>
              <a:tblPr firstRow="1" bandRow="1">
                <a:tableStyleId>{5C22544A-7EE6-4342-B048-85BDC9FD1C3A}</a:tableStyleId>
              </a:tblPr>
              <a:tblGrid>
                <a:gridCol w="4587875"/>
              </a:tblGrid>
              <a:tr h="2014076">
                <a:tc>
                  <a:txBody>
                    <a:bodyPr/>
                    <a:lstStyle/>
                    <a:p>
                      <a:pPr algn="l" fontAlgn="ctr"/>
                      <a:r>
                        <a:rPr lang="ja-JP" altLang="en-US" sz="1050" i="1" dirty="0">
                          <a:solidFill>
                            <a:srgbClr val="0070C0"/>
                          </a:solidFill>
                          <a:latin typeface="Meiryo UI" panose="020B0604030504040204" pitchFamily="50" charset="-128"/>
                          <a:ea typeface="Meiryo UI" panose="020B0604030504040204" pitchFamily="50" charset="-128"/>
                          <a:sym typeface="+mn-ea"/>
                        </a:rPr>
                        <a:t>地域のビジョンや中長期のあるべき姿及びそれらの実現に向けた計画等を詳細に記入ください。</a:t>
                      </a:r>
                      <a:endParaRPr lang="ja-JP" altLang="en-US" sz="1050" i="1" dirty="0">
                        <a:solidFill>
                          <a:srgbClr val="0070C0"/>
                        </a:solidFill>
                        <a:latin typeface="Meiryo UI" panose="020B0604030504040204" pitchFamily="50" charset="-128"/>
                        <a:ea typeface="Meiryo UI" panose="020B0604030504040204" pitchFamily="50" charset="-128"/>
                        <a:sym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41" name="字幕 2"/>
          <p:cNvSpPr txBox="1"/>
          <p:nvPr/>
        </p:nvSpPr>
        <p:spPr>
          <a:xfrm>
            <a:off x="0" y="4312166"/>
            <a:ext cx="5497195" cy="247650"/>
          </a:xfrm>
          <a:prstGeom prst="rect">
            <a:avLst/>
          </a:prstGeom>
          <a:noFill/>
          <a:ln w="9525">
            <a:noFill/>
            <a:miter lim="800000"/>
          </a:ln>
        </p:spPr>
        <p:txBody>
          <a:bodyPr vert="horz" wrap="square" lIns="91440" tIns="45720" rIns="91440" bIns="45720" numCol="1" anchor="t" anchorCtr="0" compatLnSpc="1">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Meiryo UI" panose="020B0604030504040204" pitchFamily="50" charset="-128"/>
                <a:ea typeface="Meiryo UI" panose="020B0604030504040204" pitchFamily="50" charset="-128"/>
                <a:cs typeface="Meiryo UI" panose="020B0604030504040204" pitchFamily="50" charset="-128"/>
              </a:rPr>
              <a:t>＜実施事業の背景</a:t>
            </a:r>
            <a:r>
              <a:rPr lang="en-US" altLang="ja-JP" sz="1300" b="1" kern="0" dirty="0">
                <a:latin typeface="Meiryo UI" panose="020B0604030504040204" pitchFamily="50" charset="-128"/>
                <a:ea typeface="Meiryo UI" panose="020B0604030504040204" pitchFamily="50" charset="-128"/>
                <a:cs typeface="Meiryo UI" panose="020B0604030504040204" pitchFamily="50" charset="-128"/>
              </a:rPr>
              <a:t>(SWOT</a:t>
            </a:r>
            <a:r>
              <a:rPr lang="ja-JP" altLang="en-US" sz="1300" b="1" kern="0" dirty="0">
                <a:latin typeface="Meiryo UI" panose="020B0604030504040204" pitchFamily="50" charset="-128"/>
                <a:ea typeface="Meiryo UI" panose="020B0604030504040204" pitchFamily="50" charset="-128"/>
                <a:cs typeface="Meiryo UI" panose="020B0604030504040204" pitchFamily="50" charset="-128"/>
              </a:rPr>
              <a:t>分析</a:t>
            </a:r>
            <a:r>
              <a:rPr lang="en-US" altLang="ja-JP" sz="1300" b="1" kern="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kern="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b="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43" name="字幕 2"/>
          <p:cNvSpPr txBox="1"/>
          <p:nvPr/>
        </p:nvSpPr>
        <p:spPr>
          <a:xfrm>
            <a:off x="5107041" y="550196"/>
            <a:ext cx="2290537" cy="286833"/>
          </a:xfrm>
          <a:prstGeom prst="rect">
            <a:avLst/>
          </a:prstGeom>
          <a:noFill/>
          <a:ln w="9525">
            <a:noFill/>
            <a:miter lim="800000"/>
          </a:ln>
        </p:spPr>
        <p:txBody>
          <a:bodyPr vert="horz" wrap="square" lIns="91440" tIns="45720" rIns="91440" bIns="45720" numCol="1" anchor="t" anchorCtr="0" compatLnSpc="1">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buNone/>
            </a:pPr>
            <a:r>
              <a:rPr lang="ja-JP" altLang="en-US" sz="1300" b="1" kern="0" dirty="0">
                <a:latin typeface="Meiryo UI" panose="020B0604030504040204" pitchFamily="50" charset="-128"/>
                <a:ea typeface="Meiryo UI" panose="020B0604030504040204" pitchFamily="50" charset="-128"/>
              </a:rPr>
              <a:t>＜具体的な事業内容＞</a:t>
            </a:r>
            <a:endParaRPr lang="ja-JP" altLang="en-US" sz="1300" b="1" kern="0" dirty="0">
              <a:latin typeface="Meiryo UI" panose="020B0604030504040204" pitchFamily="50" charset="-128"/>
              <a:ea typeface="Meiryo UI" panose="020B0604030504040204" pitchFamily="50" charset="-128"/>
            </a:endParaRPr>
          </a:p>
        </p:txBody>
      </p:sp>
      <p:sp>
        <p:nvSpPr>
          <p:cNvPr id="12" name="正方形/長方形 2"/>
          <p:cNvSpPr>
            <a:spLocks noChangeArrowheads="1"/>
          </p:cNvSpPr>
          <p:nvPr/>
        </p:nvSpPr>
        <p:spPr>
          <a:xfrm>
            <a:off x="8000999" y="511140"/>
            <a:ext cx="1789267" cy="321396"/>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charset="-128"/>
              </a:defRPr>
            </a:lvl9pPr>
          </a:lstStyle>
          <a:p>
            <a:pPr>
              <a:buNone/>
            </a:pPr>
            <a:r>
              <a:rPr lang="ja-JP" altLang="en-US" sz="1050" b="1" kern="0" dirty="0">
                <a:latin typeface="Meiryo UI" panose="020B0604030504040204" pitchFamily="50" charset="-128"/>
                <a:ea typeface="Meiryo UI" panose="020B0604030504040204" pitchFamily="50" charset="-128"/>
                <a:cs typeface="Meiryo UI" panose="020B0604030504040204" pitchFamily="50" charset="-128"/>
              </a:rPr>
              <a:t>　 実施地域：</a:t>
            </a:r>
            <a:r>
              <a:rPr lang="ja-JP" altLang="en-US" sz="1050" b="1" kern="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○○県●●市</a:t>
            </a:r>
            <a:endParaRPr lang="ja-JP" altLang="en-US" sz="1050" b="1" kern="0"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ln>
      </a:spPr>
      <a:bodyPr vertOverflow="overflow" horzOverflow="overflow" wrap="square" lIns="91422" tIns="45710" rIns="91422" bIns="45710" rtlCol="0" anchor="t" anchorCtr="0"/>
      <a:lstStyle>
        <a:defPPr marL="1338580">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panose="020B0604020202020204"/>
            <a:ea typeface="ＭＳ Ｐゴシック" panose="020B0600070205080204" charset="-128"/>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EBC367CE486E047A3ECE9C982D92B92" ma:contentTypeVersion="2" ma:contentTypeDescription="新しいドキュメントを作成します。" ma:contentTypeScope="" ma:versionID="ac93d80f34aa0b2d684ec5bf3369a3db">
  <xsd:schema xmlns:xsd="http://www.w3.org/2001/XMLSchema" xmlns:xs="http://www.w3.org/2001/XMLSchema" xmlns:p="http://schemas.microsoft.com/office/2006/metadata/properties" xmlns:ns2="380e1472-7b7d-434c-be3c-400b6229e268" targetNamespace="http://schemas.microsoft.com/office/2006/metadata/properties" ma:root="true" ma:fieldsID="07e61ad093df609a06a1f5f7643938a5" ns2:_="">
    <xsd:import namespace="380e1472-7b7d-434c-be3c-400b6229e26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0e1472-7b7d-434c-be3c-400b6229e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E73293C-19D1-4845-B1D5-05082C876E70}"/>
</file>

<file path=customXml/itemProps2.xml><?xml version="1.0" encoding="utf-8"?>
<ds:datastoreItem xmlns:ds="http://schemas.openxmlformats.org/officeDocument/2006/customXml" ds:itemID="{8D069F81-8964-4F09-A03B-685F107B30F9}"/>
</file>

<file path=customXml/itemProps3.xml><?xml version="1.0" encoding="utf-8"?>
<ds:datastoreItem xmlns:ds="http://schemas.openxmlformats.org/officeDocument/2006/customXml" ds:itemID="{283CF962-ECD2-4367-A00B-7FBFC51E61D2}"/>
</file>

<file path=docProps/app.xml><?xml version="1.0" encoding="utf-8"?>
<Properties xmlns="http://schemas.openxmlformats.org/officeDocument/2006/extended-properties" xmlns:vt="http://schemas.openxmlformats.org/officeDocument/2006/docPropsVTypes">
  <TotalTime>0</TotalTime>
  <Words>505</Words>
  <Application>WPS Presentation</Application>
  <PresentationFormat>A4 210 x 297 mm</PresentationFormat>
  <Paragraphs>71</Paragraphs>
  <Slides>1</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vt:i4>
      </vt:variant>
    </vt:vector>
  </HeadingPairs>
  <TitlesOfParts>
    <vt:vector size="14" baseType="lpstr">
      <vt:lpstr>Arial</vt:lpstr>
      <vt:lpstr>ＭＳ Ｐゴシック</vt:lpstr>
      <vt:lpstr>Wingdings</vt:lpstr>
      <vt:lpstr>Arial</vt:lpstr>
      <vt:lpstr>ＭＳ Ｐゴシック</vt:lpstr>
      <vt:lpstr>HGP創英角ｺﾞｼｯｸUB</vt:lpstr>
      <vt:lpstr>Meiryo UI</vt:lpstr>
      <vt:lpstr>BIZ UDPゴシック</vt:lpstr>
      <vt:lpstr>游ゴシック</vt:lpstr>
      <vt:lpstr>Microsoft YaHei</vt:lpstr>
      <vt:lpstr>Arial Unicode MS</vt:lpstr>
      <vt:lpstr>Calibri</vt:lpstr>
      <vt:lpstr>テーマ1</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川口 慎一郎</dc:creator>
  <cp:lastModifiedBy>kawaguchi</cp:lastModifiedBy>
  <cp:revision>14</cp:revision>
  <cp:lastPrinted>2022-04-07T09:56:00Z</cp:lastPrinted>
  <dcterms:created xsi:type="dcterms:W3CDTF">2022-04-03T22:44:00Z</dcterms:created>
  <dcterms:modified xsi:type="dcterms:W3CDTF">2022-04-08T01:49:53Z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1041-11.8.2.8500</vt:lpwstr>
  </property>
  <property fmtid="{D5CDD505-2E9C-101B-9397-08002B2CF9AE}" pid="3" name="ContentTypeId">
    <vt:lpwstr>0x0101006EBC367CE486E047A3ECE9C982D92B92</vt:lpwstr>
  </property>
</Properties>
</file>