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9"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p:restoredTop sz="94650"/>
  </p:normalViewPr>
  <p:slideViewPr>
    <p:cSldViewPr snapToGrid="0" showGuides="1">
      <p:cViewPr varScale="1">
        <p:scale>
          <a:sx n="109" d="100"/>
          <a:sy n="109" d="100"/>
        </p:scale>
        <p:origin x="1452" y="102"/>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2022/9/6</a:t>
            </a:fld>
            <a:endParaRPr kumimoji="1" lang="ja-JP" altLang="en-US"/>
          </a:p>
        </p:txBody>
      </p:sp>
      <p:sp>
        <p:nvSpPr>
          <p:cNvPr id="1102"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0" name="スライド イメージ プレースホルダ 1"/>
          <p:cNvSpPr>
            <a:spLocks noGrp="1" noRot="1" noChangeAspect="1"/>
          </p:cNvSpPr>
          <p:nvPr>
            <p:ph type="sldImg"/>
          </p:nvPr>
        </p:nvSpPr>
        <p:spPr>
          <a:xfrm>
            <a:off x="5440363" y="360363"/>
            <a:ext cx="2587625" cy="1792287"/>
          </a:xfrm>
        </p:spPr>
      </p:sp>
      <p:sp>
        <p:nvSpPr>
          <p:cNvPr id="10351" name="ノート プレースホルダ 2"/>
          <p:cNvSpPr>
            <a:spLocks noGrp="1"/>
          </p:cNvSpPr>
          <p:nvPr>
            <p:ph type="body" idx="1"/>
          </p:nvPr>
        </p:nvSpPr>
        <p:spPr/>
        <p:txBody>
          <a:bodyPr>
            <a:normAutofit/>
          </a:bodyPr>
          <a:lstStyle/>
          <a:p>
            <a:endParaRPr kumimoji="1" lang="ja-JP" altLang="en-US" dirty="0"/>
          </a:p>
        </p:txBody>
      </p:sp>
      <p:sp>
        <p:nvSpPr>
          <p:cNvPr id="10352"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47A257-4C07-4AB6-BC31-F377782D84F4}"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2191937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p:nvPicPr>
        <p:blipFill>
          <a:blip r:embed="rId2"/>
          <a:stretch>
            <a:fillRect/>
          </a:stretch>
        </p:blipFill>
        <p:spPr>
          <a:xfrm>
            <a:off x="0" y="6076950"/>
            <a:ext cx="9921875" cy="781050"/>
          </a:xfrm>
          <a:prstGeom prst="rect">
            <a:avLst/>
          </a:prstGeom>
          <a:noFill/>
          <a:ln w="9525">
            <a:noFill/>
            <a:miter lim="800000"/>
            <a:headEnd/>
            <a:tailEnd/>
          </a:ln>
        </p:spPr>
      </p:pic>
      <p:sp>
        <p:nvSpPr>
          <p:cNvPr id="1038"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9"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0"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1"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2"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3"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マスター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9"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3"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5"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8"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3"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4"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5"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6"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033" name="日付プレースホルダー 3"/>
          <p:cNvSpPr>
            <a:spLocks noGrp="1"/>
          </p:cNvSpPr>
          <p:nvPr>
            <p:ph type="dt" sz="half" idx="10"/>
          </p:nvPr>
        </p:nvSpPr>
        <p:spPr/>
        <p:txBody>
          <a:bodyPr/>
          <a:lstStyle/>
          <a:p>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マスター タイトルの書式設定</a:t>
            </a:r>
          </a:p>
        </p:txBody>
      </p:sp>
      <p:sp>
        <p:nvSpPr>
          <p:cNvPr id="1046"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49"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2"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5"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マスター タイトルの書式設定</a:t>
            </a:r>
          </a:p>
        </p:txBody>
      </p:sp>
      <p:sp>
        <p:nvSpPr>
          <p:cNvPr id="1058"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5"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6"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8"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マスター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6"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0"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0"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1"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2"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3"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tretch>
            <a:fillRect/>
          </a:stretch>
        </p:blipFill>
        <p:spPr>
          <a:xfrm>
            <a:off x="8697916" y="1"/>
            <a:ext cx="1208087" cy="334963"/>
          </a:xfrm>
          <a:prstGeom prst="rect">
            <a:avLst/>
          </a:prstGeom>
          <a:noFill/>
          <a:ln w="9525">
            <a:noFill/>
            <a:miter lim="800000"/>
            <a:headEnd/>
            <a:tailEnd/>
          </a:ln>
        </p:spPr>
      </p:pic>
      <p:pic>
        <p:nvPicPr>
          <p:cNvPr id="13" name="Picture 32" descr="ppjtitle"/>
          <p:cNvPicPr>
            <a:picLocks noChangeAspect="1" noChangeArrowheads="1"/>
          </p:cNvPicPr>
          <p:nvPr userDrawn="1"/>
        </p:nvPicPr>
        <p:blipFill>
          <a:blip r:embed="rId17"/>
          <a:srcRect l="1756" r="81940" b="42691"/>
          <a:stretch>
            <a:fillRect/>
          </a:stretch>
        </p:blipFill>
        <p:spPr>
          <a:xfrm>
            <a:off x="8697916" y="6"/>
            <a:ext cx="1208087" cy="334963"/>
          </a:xfrm>
          <a:prstGeom prst="rect">
            <a:avLst/>
          </a:prstGeom>
          <a:noFill/>
          <a:ln>
            <a:noFill/>
          </a:ln>
        </p:spPr>
      </p:pic>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6" name="正方形/長方形 2"/>
          <p:cNvSpPr>
            <a:spLocks noChangeArrowheads="1"/>
          </p:cNvSpPr>
          <p:nvPr/>
        </p:nvSpPr>
        <p:spPr>
          <a:xfrm>
            <a:off x="240024" y="16282"/>
            <a:ext cx="7974445" cy="346472"/>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kern="0" dirty="0">
                <a:solidFill>
                  <a:srgbClr val="0070C0"/>
                </a:solidFill>
              </a:rPr>
              <a:t>実証事業名（応募者名）</a:t>
            </a:r>
          </a:p>
        </p:txBody>
      </p:sp>
      <p:sp>
        <p:nvSpPr>
          <p:cNvPr id="6" name="字幕 2"/>
          <p:cNvSpPr txBox="1">
            <a:spLocks/>
          </p:cNvSpPr>
          <p:nvPr/>
        </p:nvSpPr>
        <p:spPr>
          <a:xfrm>
            <a:off x="269762" y="652278"/>
            <a:ext cx="9366476" cy="146421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spcBef>
                <a:spcPts val="0"/>
              </a:spcBef>
              <a:spcAft>
                <a:spcPts val="0"/>
              </a:spcAft>
              <a:buNone/>
            </a:pPr>
            <a:r>
              <a:rPr lang="ja-JP" altLang="en-US" sz="1300" kern="0" dirty="0"/>
              <a:t>＜現状・課題に対する解決策と目指す姿＞</a:t>
            </a:r>
            <a:endParaRPr lang="en-US" altLang="ja-JP" sz="1300" kern="0" dirty="0"/>
          </a:p>
          <a:p>
            <a:pPr marL="0" indent="0" algn="just">
              <a:spcBef>
                <a:spcPts val="0"/>
              </a:spcBef>
              <a:spcAft>
                <a:spcPts val="0"/>
              </a:spcAft>
              <a:buNone/>
            </a:pPr>
            <a:r>
              <a:rPr lang="ja-JP" altLang="en-US" sz="1300" i="1" kern="0" dirty="0">
                <a:solidFill>
                  <a:srgbClr val="0070C0"/>
                </a:solidFill>
              </a:rPr>
              <a:t>例：</a:t>
            </a:r>
            <a:r>
              <a:rPr lang="ja-JP" altLang="en-US" sz="1300" i="1" kern="0" dirty="0">
                <a:solidFill>
                  <a:schemeClr val="accent1"/>
                </a:solidFill>
              </a:rPr>
              <a:t> </a:t>
            </a:r>
            <a:endParaRPr lang="en-US" altLang="ja-JP" sz="1300" i="1" kern="0" dirty="0">
              <a:solidFill>
                <a:schemeClr val="accent1"/>
              </a:solidFill>
            </a:endParaRPr>
          </a:p>
          <a:p>
            <a:pPr marL="187325" indent="-176213" algn="just">
              <a:spcBef>
                <a:spcPts val="0"/>
              </a:spcBef>
              <a:spcAft>
                <a:spcPts val="0"/>
              </a:spcAft>
              <a:buFont typeface="Wingdings"/>
              <a:buChar char="l"/>
            </a:pPr>
            <a:r>
              <a:rPr lang="ja-JP" altLang="en-US" sz="1300" i="1" kern="0" dirty="0">
                <a:solidFill>
                  <a:srgbClr val="0070C0"/>
                </a:solidFill>
              </a:rPr>
              <a:t>～～観光案内所は、～～という課題を抱えている。 （具体的な地域の想定があれば、具体的に記載）</a:t>
            </a:r>
            <a:endParaRPr lang="en-US" altLang="ja-JP" sz="1300" i="1" kern="0" dirty="0">
              <a:solidFill>
                <a:srgbClr val="0070C0"/>
              </a:solidFill>
            </a:endParaRPr>
          </a:p>
          <a:p>
            <a:pPr marL="187325" indent="-176213" algn="just">
              <a:spcBef>
                <a:spcPts val="0"/>
              </a:spcBef>
              <a:spcAft>
                <a:spcPts val="0"/>
              </a:spcAft>
              <a:buFont typeface="Wingdings"/>
              <a:buChar char="l"/>
            </a:pPr>
            <a:r>
              <a:rPr lang="ja-JP" altLang="en-US" sz="1300" i="1" kern="0" dirty="0">
                <a:solidFill>
                  <a:srgbClr val="0070C0"/>
                </a:solidFill>
              </a:rPr>
              <a:t>そこで本事業において、～～（観光案内所の顕在化している課題）を解決するべく、～～（観光関連サービスやデジタル技術）を構築し、その実証実験を～～（観光案内所名）において実施する。</a:t>
            </a:r>
            <a:endParaRPr lang="en-US" altLang="ja-JP" sz="1300" i="1" kern="0" dirty="0">
              <a:solidFill>
                <a:srgbClr val="0070C0"/>
              </a:solidFill>
            </a:endParaRPr>
          </a:p>
          <a:p>
            <a:pPr marL="187325" indent="-176213" algn="just">
              <a:spcBef>
                <a:spcPts val="0"/>
              </a:spcBef>
              <a:spcAft>
                <a:spcPts val="0"/>
              </a:spcAft>
              <a:buFont typeface="Wingdings"/>
              <a:buChar char="l"/>
            </a:pPr>
            <a:r>
              <a:rPr lang="ja-JP" altLang="en-US" sz="1300" i="1" kern="0" dirty="0">
                <a:solidFill>
                  <a:srgbClr val="0070C0"/>
                </a:solidFill>
              </a:rPr>
              <a:t>また、本事業終了後は、更なる</a:t>
            </a:r>
            <a:r>
              <a:rPr lang="en-US" altLang="ja-JP" sz="1300" i="1" kern="0" dirty="0">
                <a:solidFill>
                  <a:srgbClr val="0070C0"/>
                </a:solidFill>
              </a:rPr>
              <a:t>〜〜</a:t>
            </a:r>
            <a:r>
              <a:rPr lang="ja-JP" altLang="en-US" sz="1300" i="1" kern="0" dirty="0">
                <a:solidFill>
                  <a:srgbClr val="0070C0"/>
                </a:solidFill>
              </a:rPr>
              <a:t>を行い、</a:t>
            </a:r>
            <a:r>
              <a:rPr lang="en-US" altLang="ja-JP" sz="1300" i="1" kern="0" dirty="0">
                <a:solidFill>
                  <a:srgbClr val="0070C0"/>
                </a:solidFill>
              </a:rPr>
              <a:t>〜〜</a:t>
            </a:r>
            <a:r>
              <a:rPr lang="ja-JP" altLang="en-US" sz="1300" i="1" kern="0" dirty="0">
                <a:solidFill>
                  <a:srgbClr val="0070C0"/>
                </a:solidFill>
              </a:rPr>
              <a:t>（具体的なビジョン・目指す姿・ロードマップ等）を実現することを目指す。</a:t>
            </a:r>
          </a:p>
        </p:txBody>
      </p:sp>
      <p:sp>
        <p:nvSpPr>
          <p:cNvPr id="7" name="字幕 2"/>
          <p:cNvSpPr txBox="1"/>
          <p:nvPr/>
        </p:nvSpPr>
        <p:spPr>
          <a:xfrm>
            <a:off x="269762" y="4672780"/>
            <a:ext cx="5620544" cy="1865179"/>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t>＜</a:t>
            </a:r>
            <a:r>
              <a:rPr lang="ja-JP" altLang="en-US" sz="1300" dirty="0" smtClean="0"/>
              <a:t>本実証事業</a:t>
            </a:r>
            <a:r>
              <a:rPr lang="ja-JP" altLang="en-US" sz="1300" dirty="0"/>
              <a:t>により強化される観光案内所の機能・期待される効果＞</a:t>
            </a:r>
            <a:endParaRPr lang="en-US" altLang="ja-JP" sz="1300" dirty="0"/>
          </a:p>
          <a:p>
            <a:pPr algn="just">
              <a:lnSpc>
                <a:spcPct val="100000"/>
              </a:lnSpc>
              <a:spcBef>
                <a:spcPts val="0"/>
              </a:spcBef>
            </a:pPr>
            <a:r>
              <a:rPr lang="en-US" altLang="ja-JP" sz="1300" dirty="0"/>
              <a:t>【</a:t>
            </a:r>
            <a:r>
              <a:rPr lang="ja-JP" altLang="en-US" sz="1300" dirty="0"/>
              <a:t>強化される機能</a:t>
            </a:r>
            <a:r>
              <a:rPr lang="en-US" altLang="ja-JP" sz="1300" dirty="0"/>
              <a:t>】</a:t>
            </a:r>
            <a:r>
              <a:rPr lang="ja-JP" altLang="en-US" sz="1300" dirty="0"/>
              <a:t>：</a:t>
            </a:r>
            <a:endParaRPr lang="en-US" altLang="ja-JP" sz="1300" dirty="0"/>
          </a:p>
          <a:p>
            <a:pPr marL="314325" indent="-314325" algn="just">
              <a:lnSpc>
                <a:spcPct val="100000"/>
              </a:lnSpc>
              <a:spcBef>
                <a:spcPts val="0"/>
              </a:spcBef>
            </a:pPr>
            <a:r>
              <a:rPr lang="ja-JP" altLang="en-US" sz="1300" i="1" dirty="0">
                <a:solidFill>
                  <a:srgbClr val="0070C0"/>
                </a:solidFill>
              </a:rPr>
              <a:t>例：　～～（という課題を抱える観光案内所）において、～～（サービスや技術）を（こういった方法で）活用することにより、（○○や●●といった）機能が強化される。</a:t>
            </a:r>
            <a:endParaRPr lang="en-US" altLang="ja-JP" sz="1300" i="1" dirty="0">
              <a:solidFill>
                <a:srgbClr val="0070C0"/>
              </a:solidFill>
            </a:endParaRPr>
          </a:p>
          <a:p>
            <a:pPr marL="314325" indent="-314325" algn="just">
              <a:lnSpc>
                <a:spcPct val="100000"/>
              </a:lnSpc>
              <a:spcBef>
                <a:spcPts val="0"/>
              </a:spcBef>
            </a:pPr>
            <a:r>
              <a:rPr lang="en-US" altLang="ja-JP" sz="1300" dirty="0"/>
              <a:t>【</a:t>
            </a:r>
            <a:r>
              <a:rPr lang="ja-JP" altLang="en-US" sz="1300" dirty="0"/>
              <a:t>期待される効果</a:t>
            </a:r>
            <a:r>
              <a:rPr lang="en-US" altLang="ja-JP" sz="1300" dirty="0"/>
              <a:t>】</a:t>
            </a:r>
            <a:r>
              <a:rPr lang="ja-JP" altLang="en-US" sz="1300" dirty="0"/>
              <a:t>：</a:t>
            </a:r>
            <a:endParaRPr lang="en-US" altLang="ja-JP" sz="1300" dirty="0"/>
          </a:p>
          <a:p>
            <a:pPr marL="314325" indent="-314325" algn="just">
              <a:lnSpc>
                <a:spcPct val="100000"/>
              </a:lnSpc>
              <a:spcBef>
                <a:spcPts val="0"/>
              </a:spcBef>
            </a:pPr>
            <a:r>
              <a:rPr lang="ja-JP" altLang="en-US" sz="1300" i="1" dirty="0">
                <a:solidFill>
                  <a:srgbClr val="0070C0"/>
                </a:solidFill>
              </a:rPr>
              <a:t>例：　上記機能により、～～～～により～～～～（旅行者の満足度向上）などの効果が期待される。</a:t>
            </a:r>
            <a:endParaRPr lang="en-US" altLang="ja-JP" sz="1300" i="1" dirty="0">
              <a:solidFill>
                <a:srgbClr val="0070C0"/>
              </a:solidFill>
            </a:endParaRPr>
          </a:p>
          <a:p>
            <a:pPr marL="314325" indent="-314325" algn="just">
              <a:lnSpc>
                <a:spcPct val="100000"/>
              </a:lnSpc>
              <a:spcBef>
                <a:spcPts val="0"/>
              </a:spcBef>
            </a:pPr>
            <a:endParaRPr lang="en-US" altLang="ja-JP" sz="1300" dirty="0"/>
          </a:p>
        </p:txBody>
      </p:sp>
      <p:sp>
        <p:nvSpPr>
          <p:cNvPr id="8" name="字幕 2"/>
          <p:cNvSpPr txBox="1"/>
          <p:nvPr/>
        </p:nvSpPr>
        <p:spPr>
          <a:xfrm>
            <a:off x="269762" y="2222428"/>
            <a:ext cx="9366476" cy="2344411"/>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t>＜本事業の内容＞</a:t>
            </a:r>
            <a:r>
              <a:rPr lang="ja-JP" altLang="en-US" sz="1300" i="1" dirty="0">
                <a:solidFill>
                  <a:srgbClr val="0070C0"/>
                </a:solidFill>
              </a:rPr>
              <a:t>以下の具体的内容を簡潔に記載してください。</a:t>
            </a:r>
            <a:endParaRPr lang="en-US" altLang="ja-JP" sz="1300" i="1" dirty="0">
              <a:solidFill>
                <a:srgbClr val="0070C0"/>
              </a:solidFill>
            </a:endParaRPr>
          </a:p>
          <a:p>
            <a:pPr algn="just">
              <a:spcBef>
                <a:spcPts val="0"/>
              </a:spcBef>
            </a:pPr>
            <a:r>
              <a:rPr lang="en-US" altLang="ja-JP" sz="1300" dirty="0"/>
              <a:t>【</a:t>
            </a:r>
            <a:r>
              <a:rPr lang="ja-JP" altLang="en-US" sz="1300" dirty="0"/>
              <a:t>事業計画（スケジュール）</a:t>
            </a:r>
            <a:r>
              <a:rPr lang="en-US" altLang="ja-JP" sz="1300" dirty="0"/>
              <a:t>】</a:t>
            </a:r>
            <a:r>
              <a:rPr lang="ja-JP" altLang="en-US" sz="1300" dirty="0"/>
              <a:t>：</a:t>
            </a:r>
            <a:endParaRPr lang="en-US" altLang="ja-JP" sz="1300" dirty="0"/>
          </a:p>
          <a:p>
            <a:pPr algn="just">
              <a:spcBef>
                <a:spcPts val="0"/>
              </a:spcBef>
            </a:pPr>
            <a:r>
              <a:rPr lang="en-US" altLang="ja-JP" sz="1300" dirty="0"/>
              <a:t>【</a:t>
            </a:r>
            <a:r>
              <a:rPr lang="ja-JP" altLang="en-US" sz="1300" dirty="0"/>
              <a:t>開発・活用する技術・サービス</a:t>
            </a:r>
            <a:r>
              <a:rPr lang="en-US" altLang="ja-JP" sz="1300" dirty="0"/>
              <a:t>】</a:t>
            </a:r>
            <a:r>
              <a:rPr lang="ja-JP" altLang="en-US" sz="1300" dirty="0"/>
              <a:t>：</a:t>
            </a:r>
            <a:endParaRPr lang="en-US" altLang="ja-JP" sz="1300" dirty="0"/>
          </a:p>
          <a:p>
            <a:pPr algn="just">
              <a:spcBef>
                <a:spcPts val="0"/>
              </a:spcBef>
            </a:pPr>
            <a:r>
              <a:rPr lang="en-US" altLang="ja-JP" sz="1300" dirty="0"/>
              <a:t>【</a:t>
            </a:r>
            <a:r>
              <a:rPr lang="ja-JP" altLang="en-US" sz="1300" dirty="0"/>
              <a:t>実証事業内容</a:t>
            </a:r>
            <a:r>
              <a:rPr lang="en-US" altLang="ja-JP" sz="1300" dirty="0"/>
              <a:t>】</a:t>
            </a:r>
            <a:r>
              <a:rPr lang="ja-JP" altLang="en-US" sz="1300" dirty="0"/>
              <a:t>：</a:t>
            </a:r>
            <a:endParaRPr lang="en-US" altLang="ja-JP" sz="1300" dirty="0"/>
          </a:p>
          <a:p>
            <a:pPr algn="just">
              <a:spcBef>
                <a:spcPts val="0"/>
              </a:spcBef>
            </a:pPr>
            <a:endParaRPr lang="en-US" altLang="ja-JP" sz="1300" dirty="0"/>
          </a:p>
          <a:p>
            <a:pPr algn="just">
              <a:spcBef>
                <a:spcPts val="0"/>
              </a:spcBef>
            </a:pPr>
            <a:endParaRPr lang="en-US" altLang="ja-JP" sz="1300" dirty="0"/>
          </a:p>
          <a:p>
            <a:pPr algn="just">
              <a:spcBef>
                <a:spcPts val="0"/>
              </a:spcBef>
            </a:pPr>
            <a:endParaRPr lang="en-US" altLang="ja-JP" sz="1300" dirty="0"/>
          </a:p>
          <a:p>
            <a:pPr algn="just">
              <a:spcBef>
                <a:spcPts val="0"/>
              </a:spcBef>
            </a:pPr>
            <a:endParaRPr lang="en-US" altLang="ja-JP" sz="1300" dirty="0"/>
          </a:p>
          <a:p>
            <a:pPr algn="just">
              <a:spcBef>
                <a:spcPts val="0"/>
              </a:spcBef>
            </a:pPr>
            <a:endParaRPr lang="en-US" altLang="ja-JP" sz="1300" dirty="0"/>
          </a:p>
        </p:txBody>
      </p:sp>
      <p:sp>
        <p:nvSpPr>
          <p:cNvPr id="9" name="字幕 2"/>
          <p:cNvSpPr txBox="1"/>
          <p:nvPr/>
        </p:nvSpPr>
        <p:spPr>
          <a:xfrm>
            <a:off x="6091707" y="4672781"/>
            <a:ext cx="3544532" cy="1865179"/>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t>＜中長期的なロードマップと本事業の位置づけ（</a:t>
            </a:r>
            <a:r>
              <a:rPr lang="en-US" altLang="ja-JP" sz="1300" dirty="0"/>
              <a:t>KGI</a:t>
            </a:r>
            <a:r>
              <a:rPr lang="ja-JP" altLang="en-US" sz="1300" dirty="0"/>
              <a:t>と</a:t>
            </a:r>
            <a:r>
              <a:rPr lang="en-US" altLang="ja-JP" sz="1300" dirty="0"/>
              <a:t>KPI</a:t>
            </a:r>
            <a:r>
              <a:rPr lang="ja-JP" altLang="en-US" sz="1300" dirty="0"/>
              <a:t>）＞</a:t>
            </a:r>
            <a:endParaRPr lang="en-US" altLang="ja-JP" sz="1300" dirty="0"/>
          </a:p>
          <a:p>
            <a:pPr algn="just">
              <a:spcBef>
                <a:spcPts val="0"/>
              </a:spcBef>
            </a:pPr>
            <a:endParaRPr lang="en-US" altLang="ja-JP" sz="1300" i="1" dirty="0">
              <a:solidFill>
                <a:srgbClr val="0070C0"/>
              </a:solidFill>
            </a:endParaRPr>
          </a:p>
        </p:txBody>
      </p:sp>
      <p:sp>
        <p:nvSpPr>
          <p:cNvPr id="11" name="テキスト ボックス 7"/>
          <p:cNvSpPr txBox="1"/>
          <p:nvPr/>
        </p:nvSpPr>
        <p:spPr>
          <a:xfrm>
            <a:off x="240024" y="6497661"/>
            <a:ext cx="9194814" cy="392415"/>
          </a:xfrm>
          <a:prstGeom prst="rect">
            <a:avLst/>
          </a:prstGeom>
          <a:noFill/>
        </p:spPr>
        <p:txBody>
          <a:bodyPr wrap="square" rtlCol="0" anchor="ctr">
            <a:spAutoFit/>
          </a:bodyPr>
          <a:lstStyle/>
          <a:p>
            <a:r>
              <a:rPr lang="ja-JP" altLang="en-US" sz="975" dirty="0">
                <a:solidFill>
                  <a:srgbClr val="0070C0"/>
                </a:solidFill>
              </a:rPr>
              <a:t>注：公表される前提で作成してください。　　　　　　　　　　　　　　　　　　　　　　　　　　　　　　　　　　　　　　　　　　　　　　　　　　　　</a:t>
            </a:r>
            <a:endParaRPr lang="en-US" altLang="ja-JP" sz="975" dirty="0">
              <a:solidFill>
                <a:srgbClr val="0070C0"/>
              </a:solidFill>
            </a:endParaRPr>
          </a:p>
          <a:p>
            <a:r>
              <a:rPr lang="ja-JP" altLang="en-US" sz="975" dirty="0">
                <a:solidFill>
                  <a:srgbClr val="0070C0"/>
                </a:solidFill>
              </a:rPr>
              <a:t>注：事業の概要が本事業概要説明書一枚で分かるように作成してください。枠の大きさは調整しても構いません。　　　　　　　　　　　　　　　　</a:t>
            </a:r>
            <a:r>
              <a:rPr lang="ja-JP" altLang="en-US" sz="975" i="1" dirty="0">
                <a:solidFill>
                  <a:srgbClr val="0070C0"/>
                </a:solidFill>
              </a:rPr>
              <a:t>青字は、提出時に削除してください</a:t>
            </a:r>
            <a:r>
              <a:rPr lang="ja-JP" altLang="en-US" sz="975" dirty="0">
                <a:solidFill>
                  <a:srgbClr val="0070C0"/>
                </a:solidFill>
              </a:rPr>
              <a:t>。</a:t>
            </a:r>
          </a:p>
        </p:txBody>
      </p:sp>
      <p:sp>
        <p:nvSpPr>
          <p:cNvPr id="3" name="正方形/長方形 2"/>
          <p:cNvSpPr/>
          <p:nvPr/>
        </p:nvSpPr>
        <p:spPr>
          <a:xfrm>
            <a:off x="6563032" y="2684206"/>
            <a:ext cx="2871806" cy="1681317"/>
          </a:xfrm>
          <a:prstGeom prst="rect">
            <a:avLst/>
          </a:prstGeom>
          <a:solidFill>
            <a:schemeClr val="bg1">
              <a:lumMod val="85000"/>
            </a:schemeClr>
          </a:solidFill>
          <a:ln w="12700">
            <a:noFill/>
            <a:prstDash val="sysDash"/>
            <a:round/>
            <a:headEnd/>
            <a:tailEnd/>
          </a:ln>
          <a:effectLst/>
        </p:spPr>
        <p:txBody>
          <a:bodyPr vertOverflow="overflow" horzOverflow="overflow" wrap="square" lIns="91422" tIns="45710" rIns="91422" bIns="45710" rtlCol="0" anchor="t" anchorCtr="0"/>
          <a:lstStyle/>
          <a:p>
            <a:pPr marL="1338263" algn="ctr">
              <a:lnSpc>
                <a:spcPct val="130000"/>
              </a:lnSpc>
              <a:tabLst>
                <a:tab pos="3136900" algn="ctr"/>
              </a:tabLst>
            </a:pPr>
            <a:endParaRPr kumimoji="1" lang="ja-JP" altLang="en-US" sz="1200" dirty="0">
              <a:latin typeface="+mj-ea"/>
              <a:ea typeface="+mj-ea"/>
            </a:endParaRPr>
          </a:p>
        </p:txBody>
      </p:sp>
      <p:sp>
        <p:nvSpPr>
          <p:cNvPr id="10" name="テキスト ボックス 7"/>
          <p:cNvSpPr txBox="1"/>
          <p:nvPr/>
        </p:nvSpPr>
        <p:spPr>
          <a:xfrm>
            <a:off x="6636774" y="3263254"/>
            <a:ext cx="2464586" cy="523220"/>
          </a:xfrm>
          <a:prstGeom prst="rect">
            <a:avLst/>
          </a:prstGeom>
          <a:noFill/>
        </p:spPr>
        <p:txBody>
          <a:bodyPr wrap="square" rtlCol="0" anchor="ctr">
            <a:spAutoFit/>
          </a:bodyPr>
          <a:lstStyle/>
          <a:p>
            <a:r>
              <a:rPr lang="ja-JP" altLang="en-US" sz="1400" dirty="0">
                <a:solidFill>
                  <a:srgbClr val="0070C0"/>
                </a:solidFill>
              </a:rPr>
              <a:t>実施内容を示す画像や写真を掲載してください。</a:t>
            </a:r>
          </a:p>
        </p:txBody>
      </p:sp>
      <p:sp>
        <p:nvSpPr>
          <p:cNvPr id="4" name="正方形/長方形 3">
            <a:extLst>
              <a:ext uri="{FF2B5EF4-FFF2-40B4-BE49-F238E27FC236}">
                <a16:creationId xmlns:a16="http://schemas.microsoft.com/office/drawing/2014/main" id="{506B6A2A-98D4-4155-874E-AB6766DC83C7}"/>
              </a:ext>
            </a:extLst>
          </p:cNvPr>
          <p:cNvSpPr/>
          <p:nvPr/>
        </p:nvSpPr>
        <p:spPr>
          <a:xfrm>
            <a:off x="7546553" y="22034"/>
            <a:ext cx="864347" cy="291606"/>
          </a:xfrm>
          <a:prstGeom prst="rect">
            <a:avLst/>
          </a:prstGeom>
          <a:solidFill>
            <a:schemeClr val="bg1"/>
          </a:solidFill>
          <a:ln w="12700">
            <a:solidFill>
              <a:schemeClr val="tx1"/>
            </a:solidFill>
            <a:prstDash val="solid"/>
            <a:round/>
            <a:headEnd/>
            <a:tailEnd/>
          </a:ln>
          <a:effectLst/>
        </p:spPr>
        <p:txBody>
          <a:bodyPr vertOverflow="overflow" horzOverflow="overflow" wrap="none" lIns="91422" tIns="45710" rIns="91422" bIns="45710" rtlCol="0" anchor="t" anchorCtr="0"/>
          <a:lstStyle/>
          <a:p>
            <a:pPr marL="1338263">
              <a:lnSpc>
                <a:spcPct val="130000"/>
              </a:lnSpc>
              <a:tabLst>
                <a:tab pos="3136900" algn="ctr"/>
              </a:tabLst>
            </a:pPr>
            <a:endParaRPr kumimoji="1" lang="ja-JP" altLang="en-US" sz="1200" dirty="0">
              <a:latin typeface="+mj-ea"/>
              <a:ea typeface="+mj-ea"/>
            </a:endParaRPr>
          </a:p>
        </p:txBody>
      </p:sp>
      <p:sp>
        <p:nvSpPr>
          <p:cNvPr id="12" name="テキスト ボックス 11">
            <a:extLst>
              <a:ext uri="{FF2B5EF4-FFF2-40B4-BE49-F238E27FC236}">
                <a16:creationId xmlns:a16="http://schemas.microsoft.com/office/drawing/2014/main" id="{9A7F9B8D-7A3A-4DC7-B0AC-97CFDDC0E517}"/>
              </a:ext>
            </a:extLst>
          </p:cNvPr>
          <p:cNvSpPr txBox="1"/>
          <p:nvPr/>
        </p:nvSpPr>
        <p:spPr>
          <a:xfrm>
            <a:off x="7699814" y="14607"/>
            <a:ext cx="598241" cy="276999"/>
          </a:xfrm>
          <a:prstGeom prst="rect">
            <a:avLst/>
          </a:prstGeom>
          <a:noFill/>
        </p:spPr>
        <p:txBody>
          <a:bodyPr wrap="none" rtlCol="0">
            <a:spAutoFit/>
          </a:bodyPr>
          <a:lstStyle/>
          <a:p>
            <a:r>
              <a:rPr kumimoji="1" lang="ja-JP" altLang="en-US" sz="1200" dirty="0"/>
              <a:t>様式</a:t>
            </a:r>
            <a:r>
              <a:rPr kumimoji="1" lang="en-US" altLang="ja-JP" sz="1200" dirty="0"/>
              <a:t>6</a:t>
            </a:r>
            <a:endParaRPr kumimoji="1" lang="ja-JP" altLang="en-US" sz="1200" dirty="0"/>
          </a:p>
        </p:txBody>
      </p:sp>
    </p:spTree>
    <p:extLst>
      <p:ext uri="{BB962C8B-B14F-4D97-AF65-F5344CB8AC3E}">
        <p14:creationId xmlns:p14="http://schemas.microsoft.com/office/powerpoint/2010/main" val="2577278166"/>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extLst>
    <a:ext uri="{05A4C25C-085E-4340-85A3-A5531E510DB2}">
      <thm15:themeFamily xmlns:thm15="http://schemas.microsoft.com/office/thememl/2012/main" name="テーマ1" id="{F131A3AE-9FD4-449A-A77E-08135E4C135A}" vid="{81E3889F-47A8-4717-B30C-EFA6B05493BD}"/>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1594</TotalTime>
  <Words>425</Words>
  <Application>Microsoft Office PowerPoint</Application>
  <PresentationFormat>A4 210 x 297 mm</PresentationFormat>
  <Paragraphs>24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游ゴシック</vt:lpstr>
      <vt:lpstr>Arial</vt:lpstr>
      <vt:lpstr>Wingdings</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dc:title>
  <dc:creator>橿原 義信</dc:creator>
  <cp:lastModifiedBy>井筒 健</cp:lastModifiedBy>
  <cp:revision>85</cp:revision>
  <cp:lastPrinted>2022-09-01T02:35:09Z</cp:lastPrinted>
  <dcterms:created xsi:type="dcterms:W3CDTF">2020-11-27T08:07:22Z</dcterms:created>
  <dcterms:modified xsi:type="dcterms:W3CDTF">2022-09-06T05:22:42Z</dcterms:modified>
</cp:coreProperties>
</file>