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75" autoAdjust="0"/>
    <p:restoredTop sz="95110" autoAdjust="0"/>
  </p:normalViewPr>
  <p:slideViewPr>
    <p:cSldViewPr snapToGrid="0">
      <p:cViewPr varScale="1">
        <p:scale>
          <a:sx n="73" d="100"/>
          <a:sy n="73" d="100"/>
        </p:scale>
        <p:origin x="810"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46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85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838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Google Shape;90;p1"/>
          <p:cNvSpPr/>
          <p:nvPr/>
        </p:nvSpPr>
        <p:spPr>
          <a:xfrm>
            <a:off x="5170477" y="3231212"/>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latin typeface="メイリオ" panose="020B0604030504040204" pitchFamily="50" charset="-128"/>
                <a:ea typeface="メイリオ" panose="020B0604030504040204" pitchFamily="50" charset="-128"/>
                <a:cs typeface="Meiryo"/>
                <a:sym typeface="Meiryo"/>
              </a:rPr>
              <a:t>　海水浴場および関連</a:t>
            </a:r>
            <a:r>
              <a:rPr lang="ja-JP" altLang="en-US" b="1" dirty="0">
                <a:latin typeface="メイリオ" panose="020B0604030504040204" pitchFamily="50" charset="-128"/>
                <a:ea typeface="メイリオ" panose="020B0604030504040204" pitchFamily="50" charset="-128"/>
                <a:cs typeface="Meiryo"/>
                <a:sym typeface="Meiryo"/>
              </a:rPr>
              <a:t>施設を</a:t>
            </a:r>
            <a:r>
              <a:rPr lang="ja-JP" altLang="en-US" b="1" dirty="0" smtClean="0">
                <a:latin typeface="メイリオ" panose="020B0604030504040204" pitchFamily="50" charset="-128"/>
                <a:ea typeface="メイリオ" panose="020B0604030504040204" pitchFamily="50" charset="-128"/>
                <a:cs typeface="Meiryo"/>
                <a:sym typeface="Meiryo"/>
              </a:rPr>
              <a:t>含めた地域</a:t>
            </a:r>
            <a:r>
              <a:rPr lang="ja-JP" altLang="en-US" b="1" dirty="0">
                <a:latin typeface="メイリオ" panose="020B0604030504040204" pitchFamily="50" charset="-128"/>
                <a:ea typeface="メイリオ" panose="020B0604030504040204" pitchFamily="50" charset="-128"/>
                <a:cs typeface="Meiryo"/>
                <a:sym typeface="Meiryo"/>
              </a:rPr>
              <a:t>の</a:t>
            </a:r>
            <a:r>
              <a:rPr lang="ja-JP" altLang="en-US" b="1" dirty="0" smtClean="0">
                <a:latin typeface="メイリオ" panose="020B0604030504040204" pitchFamily="50" charset="-128"/>
                <a:ea typeface="メイリオ" panose="020B0604030504040204" pitchFamily="50" charset="-128"/>
                <a:cs typeface="Meiryo"/>
                <a:sym typeface="Meiryo"/>
              </a:rPr>
              <a:t>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14534"/>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事業</a:t>
            </a:r>
            <a:r>
              <a:rPr lang="ja-JP" sz="1200" b="0" i="0" u="none" strike="noStrike" cap="none" dirty="0">
                <a:solidFill>
                  <a:srgbClr val="0070C0"/>
                </a:solidFill>
                <a:latin typeface="メイリオ" panose="020B0604030504040204" pitchFamily="50" charset="-128"/>
                <a:ea typeface="メイリオ" panose="020B0604030504040204" pitchFamily="50" charset="-128"/>
                <a:cs typeface="Meiryo"/>
                <a:sym typeface="Meiryo"/>
              </a:rPr>
              <a:t>実施地域の</a:t>
            </a:r>
            <a:r>
              <a:rPr lang="ja-JP"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現状</a:t>
            </a:r>
            <a:r>
              <a:rPr lang="ja-JP" altLang="en-US"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smtClean="0">
                <a:solidFill>
                  <a:srgbClr val="0070C0"/>
                </a:solidFill>
                <a:latin typeface="メイリオ" panose="020B0604030504040204" pitchFamily="50" charset="-128"/>
                <a:ea typeface="メイリオ" panose="020B0604030504040204" pitchFamily="50" charset="-128"/>
                <a:cs typeface="Meiryo"/>
                <a:sym typeface="Meiryo"/>
              </a:rPr>
              <a:t>を簡潔に</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記載</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してください。</a:t>
            </a:r>
          </a:p>
          <a:p>
            <a:pPr marR="0" lvl="0" algn="l" rtl="0">
              <a:spcBef>
                <a:spcPts val="0"/>
              </a:spcBef>
              <a:spcAft>
                <a:spcPts val="0"/>
              </a:spcAft>
            </a:pP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a:t>
            </a:r>
            <a:r>
              <a:rPr lang="ja-JP" sz="1400" dirty="0">
                <a:latin typeface="メイリオ" panose="020B0604030504040204" pitchFamily="50" charset="-128"/>
                <a:ea typeface="メイリオ" panose="020B0604030504040204" pitchFamily="50" charset="-128"/>
                <a:cs typeface="Meiryo"/>
                <a:sym typeface="Meiryo"/>
              </a:rPr>
              <a:t>【○○県</a:t>
            </a:r>
            <a:r>
              <a:rPr lang="ja-JP" sz="1400" dirty="0" smtClean="0">
                <a:latin typeface="メイリオ" panose="020B0604030504040204" pitchFamily="50" charset="-128"/>
                <a:ea typeface="メイリオ" panose="020B0604030504040204" pitchFamily="50" charset="-128"/>
                <a:cs typeface="Meiryo"/>
                <a:sym typeface="Meiryo"/>
              </a:rPr>
              <a:t>○○市】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本事業</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の成果を翌年度</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以降どの</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よう</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に</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継続して</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活かし、</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処理水の海洋放出に伴う</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風評払拭において期待される効果を</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記載</a:t>
            </a:r>
            <a:r>
              <a:rPr lang="ja-JP" sz="1200" dirty="0">
                <a:solidFill>
                  <a:srgbClr val="0070C0"/>
                </a:solidFill>
                <a:latin typeface="メイリオ" panose="020B0604030504040204" pitchFamily="50" charset="-128"/>
                <a:ea typeface="メイリオ" panose="020B0604030504040204" pitchFamily="50" charset="-128"/>
                <a:cs typeface="Meiryo"/>
                <a:sym typeface="Meiryo"/>
              </a:rPr>
              <a:t>してください。</a:t>
            </a:r>
            <a:endParaRPr sz="1200" dirty="0">
              <a:solidFill>
                <a:srgbClr val="0070C0"/>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a:t>
            </a:r>
            <a:r>
              <a:rPr lang="ja-JP" altLang="en-US" b="1" dirty="0" smtClean="0">
                <a:solidFill>
                  <a:schemeClr val="tx1"/>
                </a:solidFill>
                <a:latin typeface="メイリオ" panose="020B0604030504040204" pitchFamily="50" charset="-128"/>
                <a:ea typeface="メイリオ" panose="020B0604030504040204" pitchFamily="50" charset="-128"/>
                <a:cs typeface="Meiryo"/>
                <a:sym typeface="Meiryo"/>
              </a:rPr>
              <a:t>取組</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3546250767"/>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smtClean="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実施</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latin typeface="メイリオ" panose="020B0604030504040204" pitchFamily="50" charset="-128"/>
                <a:ea typeface="メイリオ" panose="020B0604030504040204" pitchFamily="50" charset="-128"/>
                <a:cs typeface="Meiryo"/>
                <a:sym typeface="Meiryo"/>
              </a:rPr>
              <a:t>　事業</a:t>
            </a:r>
            <a:r>
              <a:rPr lang="ja-JP" altLang="en-US" b="1" dirty="0">
                <a:latin typeface="メイリオ" panose="020B0604030504040204" pitchFamily="50" charset="-128"/>
                <a:ea typeface="メイリオ" panose="020B0604030504040204" pitchFamily="50" charset="-128"/>
                <a:cs typeface="Meiryo"/>
                <a:sym typeface="Meiryo"/>
              </a:rPr>
              <a:t>実施により期待される効果</a:t>
            </a:r>
          </a:p>
        </p:txBody>
      </p:sp>
      <p:sp>
        <p:nvSpPr>
          <p:cNvPr id="19" name="Google Shape;105;p1"/>
          <p:cNvSpPr txBox="1"/>
          <p:nvPr/>
        </p:nvSpPr>
        <p:spPr>
          <a:xfrm>
            <a:off x="122026" y="1974128"/>
            <a:ext cx="5001892" cy="115534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本事業における取組内容について、</a:t>
            </a:r>
            <a:r>
              <a:rPr lang="ja-JP" altLang="en-US" sz="1200" u="sng" dirty="0" smtClean="0">
                <a:solidFill>
                  <a:srgbClr val="0070C0"/>
                </a:solidFill>
                <a:latin typeface="メイリオ" panose="020B0604030504040204" pitchFamily="50" charset="-128"/>
                <a:ea typeface="メイリオ" panose="020B0604030504040204" pitchFamily="50" charset="-128"/>
                <a:cs typeface="Meiryo"/>
                <a:sym typeface="Meiryo"/>
              </a:rPr>
              <a:t>写真や図を用いながら</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簡潔に</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記載してください。</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実施する取組のうち、主となる取組（１つのみ）は、</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段落の冒頭を　</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◎にして</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ください</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実施しない取組がある場合は、項目を削除してください。</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0" name="Google Shape;105;p1"/>
          <p:cNvSpPr txBox="1"/>
          <p:nvPr/>
        </p:nvSpPr>
        <p:spPr>
          <a:xfrm>
            <a:off x="124440" y="3371296"/>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海水浴場</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等の受入環境整備</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1" name="Google Shape;105;p1"/>
          <p:cNvSpPr txBox="1"/>
          <p:nvPr/>
        </p:nvSpPr>
        <p:spPr>
          <a:xfrm>
            <a:off x="124440" y="4082044"/>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126440" y="4792792"/>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にフォーカスした</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プロモーション</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124440" y="5503539"/>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ブルーフラッグ</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認証の</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取得</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主な取組とアウトカムを記載すること。</a:t>
            </a:r>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89;p1"/>
          <p:cNvSpPr/>
          <p:nvPr/>
        </p:nvSpPr>
        <p:spPr>
          <a:xfrm>
            <a:off x="91123" y="641248"/>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a:t>
            </a:r>
            <a:r>
              <a:rPr lang="en-US" altLang="ja-JP" b="1" dirty="0" smtClean="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処理水の海洋放出に伴う風評の払拭に向けて</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目指す地域の姿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25" name="Google Shape;98;p1"/>
          <p:cNvSpPr txBox="1"/>
          <p:nvPr/>
        </p:nvSpPr>
        <p:spPr>
          <a:xfrm>
            <a:off x="91123" y="884747"/>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rgbClr val="0070C0"/>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処理水の海洋放出により想定される風評を記載するとともに、風評への対策として、海岸周辺地域で海の魅力を高める</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ブルーツーリズムの推進</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により目指す地域の姿を記載してください。</a:t>
            </a:r>
          </a:p>
        </p:txBody>
      </p:sp>
      <p:sp>
        <p:nvSpPr>
          <p:cNvPr id="26" name="Google Shape;98;p1"/>
          <p:cNvSpPr txBox="1"/>
          <p:nvPr/>
        </p:nvSpPr>
        <p:spPr>
          <a:xfrm>
            <a:off x="8483600" y="883872"/>
            <a:ext cx="1327277" cy="810000"/>
          </a:xfrm>
          <a:prstGeom prst="rect">
            <a:avLst/>
          </a:prstGeom>
          <a:solidFill>
            <a:schemeClr val="lt1"/>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100" dirty="0" smtClean="0">
                <a:solidFill>
                  <a:srgbClr val="0070C0"/>
                </a:solidFill>
                <a:latin typeface="メイリオ" panose="020B0604030504040204" pitchFamily="50" charset="-128"/>
                <a:ea typeface="メイリオ" panose="020B0604030504040204" pitchFamily="50" charset="-128"/>
                <a:cs typeface="Meiryo"/>
                <a:sym typeface="Meiryo"/>
              </a:rPr>
              <a:t>主となるターゲットを記載してください。</a:t>
            </a:r>
            <a:endParaRPr sz="1100" dirty="0">
              <a:solidFill>
                <a:srgbClr val="0070C0"/>
              </a:solidFill>
              <a:latin typeface="メイリオ" panose="020B0604030504040204" pitchFamily="50" charset="-128"/>
              <a:ea typeface="メイリオ" panose="020B0604030504040204" pitchFamily="50" charset="-128"/>
              <a:cs typeface="Meiryo"/>
              <a:sym typeface="Meiryo"/>
            </a:endParaRPr>
          </a:p>
        </p:txBody>
      </p:sp>
      <p:sp>
        <p:nvSpPr>
          <p:cNvPr id="27" name="Google Shape;89;p1"/>
          <p:cNvSpPr/>
          <p:nvPr/>
        </p:nvSpPr>
        <p:spPr>
          <a:xfrm>
            <a:off x="8483600" y="639952"/>
            <a:ext cx="1327277" cy="252000"/>
          </a:xfrm>
          <a:prstGeom prst="rect">
            <a:avLst/>
          </a:prstGeom>
          <a:solidFill>
            <a:schemeClr val="accent5">
              <a:lumMod val="20000"/>
              <a:lumOff val="80000"/>
            </a:schemeClr>
          </a:solidFill>
          <a:ln w="12700" cap="flat" cmpd="sng">
            <a:solidFill>
              <a:schemeClr val="tx1"/>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smtClean="0">
                <a:solidFill>
                  <a:schemeClr val="tx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tx1"/>
              </a:solidFill>
              <a:latin typeface="メイリオ" panose="020B0604030504040204" pitchFamily="50" charset="-128"/>
              <a:ea typeface="メイリオ" panose="020B0604030504040204" pitchFamily="50" charset="-128"/>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smtClean="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1693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lvl="0"/>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海水浴場・観光コンテンツ・関連施設等の</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位置</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関係、及び閑散期対策等を図や写真等を用いながら、</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　　取組を実施する周辺</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地域の</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年間</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の</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状況を簡潔に示してください。</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　</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　</a:t>
            </a:r>
            <a:r>
              <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rPr>
              <a:t>※</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当該</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事業</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や必要に応じて当該事業と関連して取組む事業の内容</a:t>
            </a:r>
            <a:r>
              <a:rPr lang="ja-JP" altLang="en-US" sz="1200" dirty="0">
                <a:solidFill>
                  <a:srgbClr val="0070C0"/>
                </a:solidFill>
                <a:latin typeface="メイリオ" panose="020B0604030504040204" pitchFamily="50" charset="-128"/>
                <a:ea typeface="メイリオ" panose="020B0604030504040204" pitchFamily="50" charset="-128"/>
                <a:cs typeface="Meiryo"/>
                <a:sym typeface="Meiryo"/>
              </a:rPr>
              <a:t>及び</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実施範囲の説明や</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イメージ図、写真等を</a:t>
            </a:r>
            <a:r>
              <a:rPr lang="ja-JP" altLang="en-US" sz="1200" dirty="0" smtClean="0">
                <a:solidFill>
                  <a:srgbClr val="0070C0"/>
                </a:solidFill>
                <a:latin typeface="メイリオ" panose="020B0604030504040204" pitchFamily="50" charset="-128"/>
                <a:ea typeface="メイリオ" panose="020B0604030504040204" pitchFamily="50" charset="-128"/>
                <a:cs typeface="Meiryo"/>
                <a:sym typeface="Meiryo"/>
              </a:rPr>
              <a:t>添付</a:t>
            </a:r>
            <a:r>
              <a:rPr lang="ja-JP" sz="1200" dirty="0" smtClean="0">
                <a:solidFill>
                  <a:srgbClr val="0070C0"/>
                </a:solidFill>
                <a:latin typeface="メイリオ" panose="020B0604030504040204" pitchFamily="50" charset="-128"/>
                <a:ea typeface="メイリオ" panose="020B0604030504040204" pitchFamily="50" charset="-128"/>
                <a:cs typeface="Meiryo"/>
                <a:sym typeface="Meiryo"/>
              </a:rPr>
              <a:t>してください。</a:t>
            </a:r>
            <a:endParaRPr lang="en-US" altLang="ja-JP"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rgbClr val="0070C0"/>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2" name="Google Shape;92;p1"/>
          <p:cNvSpPr txBox="1">
            <a:spLocks noGrp="1"/>
          </p:cNvSpPr>
          <p:nvPr>
            <p:ph type="title"/>
          </p:nvPr>
        </p:nvSpPr>
        <p:spPr>
          <a:xfrm>
            <a:off x="33572" y="8845"/>
            <a:ext cx="5361388" cy="540722"/>
          </a:xfrm>
          <a:prstGeom prst="rect">
            <a:avLst/>
          </a:prstGeom>
          <a:noFill/>
          <a:ln>
            <a:noFill/>
          </a:ln>
        </p:spPr>
        <p:txBody>
          <a:bodyPr spcFirstLastPara="1" wrap="square" lIns="91425" tIns="45700" rIns="91425" bIns="45700" anchor="ctr" anchorCtr="0">
            <a:normAutofit/>
          </a:bodyPr>
          <a:lstStyle/>
          <a:p>
            <a:pPr lvl="0">
              <a:buSzPts val="1900"/>
            </a:pPr>
            <a:r>
              <a:rPr lang="ja-JP" altLang="ja-JP" sz="1900" dirty="0">
                <a:latin typeface="メイリオ" panose="020B0604030504040204" pitchFamily="50" charset="-128"/>
                <a:ea typeface="メイリオ" panose="020B0604030504040204" pitchFamily="50" charset="-128"/>
                <a:cs typeface="Meiryo"/>
                <a:sym typeface="Meiryo"/>
              </a:rPr>
              <a:t>○○○○事業</a:t>
            </a:r>
            <a:r>
              <a:rPr lang="ja-JP" altLang="ja-JP" sz="1400" dirty="0">
                <a:latin typeface="メイリオ" panose="020B0604030504040204" pitchFamily="50" charset="-128"/>
                <a:ea typeface="メイリオ" panose="020B0604030504040204" pitchFamily="50" charset="-128"/>
                <a:cs typeface="Meiryo"/>
                <a:sym typeface="Meiryo"/>
              </a:rPr>
              <a:t>【○○県</a:t>
            </a:r>
            <a:r>
              <a:rPr lang="ja-JP" altLang="ja-JP" sz="1400" dirty="0" smtClean="0">
                <a:latin typeface="メイリオ" panose="020B0604030504040204" pitchFamily="50" charset="-128"/>
                <a:ea typeface="メイリオ" panose="020B0604030504040204" pitchFamily="50" charset="-128"/>
                <a:cs typeface="Meiryo"/>
                <a:sym typeface="Meiryo"/>
              </a:rPr>
              <a:t>○○市】 </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72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1123" y="638294"/>
            <a:ext cx="8348027" cy="25248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a:t>
            </a:r>
            <a:r>
              <a:rPr lang="en-US" altLang="ja-JP" b="1" dirty="0" smtClean="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処理水の海洋放出に伴う風評の払拭に向けて</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目指す地域の姿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8" name="Google Shape;90;p1"/>
          <p:cNvSpPr/>
          <p:nvPr/>
        </p:nvSpPr>
        <p:spPr>
          <a:xfrm>
            <a:off x="5170477" y="3217173"/>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latin typeface="メイリオ" panose="020B0604030504040204" pitchFamily="50" charset="-128"/>
                <a:ea typeface="メイリオ" panose="020B0604030504040204" pitchFamily="50" charset="-128"/>
                <a:cs typeface="Meiryo"/>
                <a:sym typeface="Meiryo"/>
              </a:rPr>
              <a:t>　海水浴場および関連</a:t>
            </a:r>
            <a:r>
              <a:rPr lang="ja-JP" altLang="en-US" b="1" dirty="0">
                <a:latin typeface="メイリオ" panose="020B0604030504040204" pitchFamily="50" charset="-128"/>
                <a:ea typeface="メイリオ" panose="020B0604030504040204" pitchFamily="50" charset="-128"/>
                <a:cs typeface="Meiryo"/>
                <a:sym typeface="Meiryo"/>
              </a:rPr>
              <a:t>施設を</a:t>
            </a:r>
            <a:r>
              <a:rPr lang="ja-JP" altLang="en-US" b="1" dirty="0" smtClean="0">
                <a:latin typeface="メイリオ" panose="020B0604030504040204" pitchFamily="50" charset="-128"/>
                <a:ea typeface="メイリオ" panose="020B0604030504040204" pitchFamily="50" charset="-128"/>
                <a:cs typeface="Meiryo"/>
                <a:sym typeface="Meiryo"/>
              </a:rPr>
              <a:t>含めた地域</a:t>
            </a:r>
            <a:r>
              <a:rPr lang="ja-JP" altLang="en-US" b="1" dirty="0">
                <a:latin typeface="メイリオ" panose="020B0604030504040204" pitchFamily="50" charset="-128"/>
                <a:ea typeface="メイリオ" panose="020B0604030504040204" pitchFamily="50" charset="-128"/>
                <a:cs typeface="Meiryo"/>
                <a:sym typeface="Meiryo"/>
              </a:rPr>
              <a:t>の</a:t>
            </a:r>
            <a:r>
              <a:rPr lang="ja-JP" altLang="en-US" b="1" dirty="0" smtClean="0">
                <a:latin typeface="メイリオ" panose="020B0604030504040204" pitchFamily="50" charset="-128"/>
                <a:ea typeface="メイリオ" panose="020B0604030504040204" pitchFamily="50" charset="-128"/>
                <a:cs typeface="Meiryo"/>
                <a:sym typeface="Meiryo"/>
              </a:rPr>
              <a:t>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70477" y="3500495"/>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・海水浴場周辺は隣県からの来訪が主であり、関東圏からの来訪者は少ない。</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・代表的な観光スポットではあるものの、「観光客と地元住民との関わり合いが薄い」、「公衆トイレが老朽化していて不便」という声が寄せられている。（●●アンケート結果より）</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・震災から</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12</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年が経過し、各種施設等が復旧しつつあるものの、海水浴関連のバリアフリー化に対応出来ていない。</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6672028" cy="5407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smtClean="0">
                <a:latin typeface="メイリオ" panose="020B0604030504040204" pitchFamily="50" charset="-128"/>
                <a:ea typeface="メイリオ" panose="020B0604030504040204" pitchFamily="50" charset="-128"/>
                <a:cs typeface="Meiryo"/>
                <a:sym typeface="Meiryo"/>
              </a:rPr>
              <a:t>ブルーツーリズム推進</a:t>
            </a:r>
            <a:r>
              <a:rPr lang="ja-JP" sz="1900" dirty="0" smtClean="0">
                <a:latin typeface="メイリオ" panose="020B0604030504040204" pitchFamily="50" charset="-128"/>
                <a:ea typeface="メイリオ" panose="020B0604030504040204" pitchFamily="50" charset="-128"/>
                <a:cs typeface="Meiryo"/>
                <a:sym typeface="Meiryo"/>
              </a:rPr>
              <a:t>事業</a:t>
            </a:r>
            <a:r>
              <a:rPr lang="ja-JP" sz="1400" dirty="0" smtClean="0">
                <a:latin typeface="メイリオ" panose="020B0604030504040204" pitchFamily="50" charset="-128"/>
                <a:ea typeface="メイリオ" panose="020B0604030504040204" pitchFamily="50" charset="-128"/>
                <a:cs typeface="Meiryo"/>
                <a:sym typeface="Meiryo"/>
              </a:rPr>
              <a:t>【</a:t>
            </a:r>
            <a:r>
              <a:rPr lang="ja-JP" sz="1400" dirty="0">
                <a:latin typeface="メイリオ" panose="020B0604030504040204" pitchFamily="50" charset="-128"/>
                <a:ea typeface="メイリオ" panose="020B0604030504040204" pitchFamily="50" charset="-128"/>
                <a:cs typeface="Meiryo"/>
                <a:sym typeface="Meiryo"/>
              </a:rPr>
              <a:t>○○県</a:t>
            </a:r>
            <a:r>
              <a:rPr lang="ja-JP" sz="1400" dirty="0" smtClean="0">
                <a:latin typeface="メイリオ" panose="020B0604030504040204" pitchFamily="50" charset="-128"/>
                <a:ea typeface="メイリオ" panose="020B0604030504040204" pitchFamily="50" charset="-128"/>
                <a:cs typeface="Meiryo"/>
                <a:sym typeface="Meiryo"/>
              </a:rPr>
              <a:t>○○市】</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3" name="Google Shape;97;p1"/>
          <p:cNvSpPr txBox="1"/>
          <p:nvPr/>
        </p:nvSpPr>
        <p:spPr>
          <a:xfrm>
            <a:off x="5172477" y="5355076"/>
            <a:ext cx="4640400" cy="147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事業で造成したコンテンツの魅力と併せて処理水の安全性に関する情報発信を行うことで、当地域の誘客を図り観光客の安心へと繋げる。また、老朽化した公衆トイレの改修、及び地元食材を使った郷土料理を提供することで、訪問満足度が高まり、リピーター獲得が期待される。</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さらに、ブルーフラッグ認証の取得を通じて、海外からの注目度を高めるとともに継続して認証取得することで、風評の影響を生じさせない地域作りを目指す。</a:t>
            </a: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91123" y="881793"/>
            <a:ext cx="8348027" cy="808251"/>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●●海水浴場周辺は、年間を通じて観光客が賑わう代表的な観光スポットであり、●●などは全国的な知名度を有する特産品である。しかし、</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処理水の海洋放出</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に伴う風評により、水質の安全性に対する誤認識により観光客離れや、海産物の買い控えが危惧される。</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そのため</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、風評</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への対策として</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、伝統漁法を体験できるコンテンツ造成および特産品の知名度を活かした情報発信などを行うことで、海の魅力を高め風評の影響を生じさせない地域を目指す。</a:t>
            </a:r>
            <a:endParaRPr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84295" y="1732306"/>
            <a:ext cx="5001892"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取組の概要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84295" y="1988292"/>
            <a:ext cx="5001892" cy="484278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1619526788"/>
              </p:ext>
            </p:extLst>
          </p:nvPr>
        </p:nvGraphicFramePr>
        <p:xfrm>
          <a:off x="5179305" y="198326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l" rtl="0">
                        <a:spcBef>
                          <a:spcPts val="0"/>
                        </a:spcBef>
                        <a:spcAft>
                          <a:spcPts val="0"/>
                        </a:spcAft>
                        <a:buNone/>
                      </a:pPr>
                      <a:r>
                        <a:rPr lang="ja-JP" altLang="en-US" sz="1200" b="0" dirty="0" smtClean="0">
                          <a:solidFill>
                            <a:schemeClr val="tx1"/>
                          </a:solidFill>
                          <a:latin typeface="Meiryo"/>
                          <a:ea typeface="Meiryo"/>
                          <a:cs typeface="Meiryo"/>
                          <a:sym typeface="Meiryo"/>
                        </a:rPr>
                        <a:t>●●県●●市</a:t>
                      </a:r>
                      <a:endParaRPr sz="12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smtClean="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ja-JP" altLang="en-US" sz="1100" b="0" dirty="0" smtClean="0">
                          <a:solidFill>
                            <a:schemeClr val="tx1"/>
                          </a:solidFill>
                          <a:latin typeface="Meiryo"/>
                          <a:ea typeface="Meiryo"/>
                          <a:cs typeface="Meiryo"/>
                          <a:sym typeface="Meiryo"/>
                        </a:rPr>
                        <a:t>・</a:t>
                      </a:r>
                      <a:r>
                        <a:rPr lang="en-US" altLang="ja-JP" sz="1100" b="0" dirty="0" smtClean="0">
                          <a:solidFill>
                            <a:schemeClr val="tx1"/>
                          </a:solidFill>
                          <a:latin typeface="Meiryo"/>
                          <a:ea typeface="Meiryo"/>
                          <a:cs typeface="Meiryo"/>
                          <a:sym typeface="Meiryo"/>
                        </a:rPr>
                        <a:t>(</a:t>
                      </a:r>
                      <a:r>
                        <a:rPr lang="ja-JP" altLang="en-US" sz="1100" b="0" dirty="0" smtClean="0">
                          <a:solidFill>
                            <a:schemeClr val="tx1"/>
                          </a:solidFill>
                          <a:latin typeface="Meiryo"/>
                          <a:ea typeface="Meiryo"/>
                          <a:cs typeface="Meiryo"/>
                          <a:sym typeface="Meiryo"/>
                        </a:rPr>
                        <a:t>一社</a:t>
                      </a:r>
                      <a:r>
                        <a:rPr lang="en-US" altLang="ja-JP" sz="1100" b="0" dirty="0" smtClean="0">
                          <a:solidFill>
                            <a:schemeClr val="tx1"/>
                          </a:solidFill>
                          <a:latin typeface="Meiryo"/>
                          <a:ea typeface="Meiryo"/>
                          <a:cs typeface="Meiryo"/>
                          <a:sym typeface="Meiryo"/>
                        </a:rPr>
                        <a:t>)</a:t>
                      </a:r>
                      <a:r>
                        <a:rPr lang="ja-JP" altLang="en-US" sz="1100" b="0" dirty="0" smtClean="0">
                          <a:solidFill>
                            <a:schemeClr val="tx1"/>
                          </a:solidFill>
                          <a:latin typeface="Meiryo"/>
                          <a:ea typeface="Meiryo"/>
                          <a:cs typeface="Meiryo"/>
                          <a:sym typeface="Meiryo"/>
                        </a:rPr>
                        <a:t>●●協議会：事業全体の執行管理　等</a:t>
                      </a:r>
                      <a:endParaRPr lang="en-US" altLang="ja-JP" sz="1100" b="0" dirty="0" smtClean="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smtClean="0">
                          <a:solidFill>
                            <a:schemeClr val="tx1"/>
                          </a:solidFill>
                          <a:latin typeface="Meiryo"/>
                          <a:ea typeface="Meiryo"/>
                          <a:cs typeface="Meiryo"/>
                          <a:sym typeface="Meiryo"/>
                        </a:rPr>
                        <a:t>・</a:t>
                      </a:r>
                      <a:r>
                        <a:rPr lang="en-US" altLang="ja-JP" sz="1100" b="0" dirty="0" smtClean="0">
                          <a:solidFill>
                            <a:schemeClr val="tx1"/>
                          </a:solidFill>
                          <a:latin typeface="Meiryo"/>
                          <a:ea typeface="Meiryo"/>
                          <a:cs typeface="Meiryo"/>
                          <a:sym typeface="Meiryo"/>
                        </a:rPr>
                        <a:t>(</a:t>
                      </a:r>
                      <a:r>
                        <a:rPr lang="ja-JP" altLang="en-US" sz="1100" b="0" dirty="0" smtClean="0">
                          <a:solidFill>
                            <a:schemeClr val="tx1"/>
                          </a:solidFill>
                          <a:latin typeface="Meiryo"/>
                          <a:ea typeface="Meiryo"/>
                          <a:cs typeface="Meiryo"/>
                          <a:sym typeface="Meiryo"/>
                        </a:rPr>
                        <a:t>一社</a:t>
                      </a:r>
                      <a:r>
                        <a:rPr lang="en-US" altLang="ja-JP" sz="1100" b="0" dirty="0" smtClean="0">
                          <a:solidFill>
                            <a:schemeClr val="tx1"/>
                          </a:solidFill>
                          <a:latin typeface="Meiryo"/>
                          <a:ea typeface="Meiryo"/>
                          <a:cs typeface="Meiryo"/>
                          <a:sym typeface="Meiryo"/>
                        </a:rPr>
                        <a:t>)</a:t>
                      </a:r>
                      <a:r>
                        <a:rPr lang="ja-JP" altLang="en-US" sz="1100" b="0" dirty="0" smtClean="0">
                          <a:solidFill>
                            <a:schemeClr val="tx1"/>
                          </a:solidFill>
                          <a:latin typeface="Meiryo"/>
                          <a:ea typeface="Meiryo"/>
                          <a:cs typeface="Meiryo"/>
                          <a:sym typeface="Meiryo"/>
                        </a:rPr>
                        <a:t>●●観光協会：連絡調整　等</a:t>
                      </a:r>
                      <a:endParaRPr lang="en-US" altLang="ja-JP" sz="1100" b="0" dirty="0" smtClean="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smtClean="0">
                          <a:solidFill>
                            <a:schemeClr val="tx1"/>
                          </a:solidFill>
                          <a:latin typeface="Meiryo"/>
                          <a:ea typeface="Meiryo"/>
                          <a:cs typeface="Meiryo"/>
                          <a:sym typeface="Meiryo"/>
                        </a:rPr>
                        <a:t>・●●株式会社：観光資源の磨き上げ　等</a:t>
                      </a:r>
                      <a:endParaRPr lang="en-US" altLang="ja-JP" sz="1100" b="0" dirty="0" smtClean="0">
                        <a:solidFill>
                          <a:schemeClr val="tx1"/>
                        </a:solidFill>
                        <a:latin typeface="Meiryo"/>
                        <a:ea typeface="Meiryo"/>
                        <a:cs typeface="Meiryo"/>
                        <a:sym typeface="Meiryo"/>
                      </a:endParaRPr>
                    </a:p>
                    <a:p>
                      <a:pPr marL="0" marR="0" lvl="0" indent="0" algn="l" rtl="0">
                        <a:spcBef>
                          <a:spcPts val="0"/>
                        </a:spcBef>
                        <a:spcAft>
                          <a:spcPts val="0"/>
                        </a:spcAft>
                        <a:buNone/>
                      </a:pPr>
                      <a:r>
                        <a:rPr lang="ja-JP" altLang="en-US" sz="1100" b="0" dirty="0" smtClean="0">
                          <a:solidFill>
                            <a:schemeClr val="tx1"/>
                          </a:solidFill>
                          <a:latin typeface="Meiryo"/>
                          <a:ea typeface="Meiryo"/>
                          <a:cs typeface="Meiryo"/>
                          <a:sym typeface="Meiryo"/>
                        </a:rPr>
                        <a:t>・●●株式会社：情報発信の企画・発注</a:t>
                      </a:r>
                      <a:endParaRPr sz="1100" b="0" dirty="0">
                        <a:solidFill>
                          <a:schemeClr val="tx1"/>
                        </a:solidFill>
                        <a:latin typeface="Meiryo"/>
                        <a:ea typeface="Meiryo"/>
                        <a:cs typeface="Meiryo"/>
                        <a:sym typeface="Meiryo"/>
                      </a:endParaRPr>
                    </a:p>
                  </a:txBody>
                  <a:tcPr marL="91450" marR="91450" marT="45725" marB="45725">
                    <a:lnL w="12700" cap="flat" cmpd="sng" algn="ctr">
                      <a:solidFill>
                        <a:schemeClr val="tx1"/>
                      </a:solidFill>
                      <a:prstDash val="solid"/>
                      <a:round/>
                      <a:headEnd type="none" w="med" len="med"/>
                      <a:tailEnd type="none" w="med" len="med"/>
                    </a:lnL>
                    <a:lnR w="12700" cap="flat" cmpd="sng">
                      <a:solidFill>
                        <a:srgbClr val="7F7F7F"/>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72477" y="1732306"/>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　実施</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8"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12" name="Google Shape;96;p1"/>
          <p:cNvSpPr/>
          <p:nvPr/>
        </p:nvSpPr>
        <p:spPr>
          <a:xfrm>
            <a:off x="5170477" y="5052961"/>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smtClean="0">
                <a:latin typeface="メイリオ" panose="020B0604030504040204" pitchFamily="50" charset="-128"/>
                <a:ea typeface="メイリオ" panose="020B0604030504040204" pitchFamily="50" charset="-128"/>
                <a:cs typeface="Meiryo"/>
                <a:sym typeface="Meiryo"/>
              </a:rPr>
              <a:t>　事業</a:t>
            </a:r>
            <a:r>
              <a:rPr lang="ja-JP" altLang="en-US" b="1" dirty="0">
                <a:latin typeface="メイリオ" panose="020B0604030504040204" pitchFamily="50" charset="-128"/>
                <a:ea typeface="メイリオ" panose="020B0604030504040204" pitchFamily="50" charset="-128"/>
                <a:cs typeface="Meiryo"/>
                <a:sym typeface="Meiryo"/>
              </a:rPr>
              <a:t>実施により期待される効果</a:t>
            </a:r>
          </a:p>
        </p:txBody>
      </p:sp>
      <p:sp>
        <p:nvSpPr>
          <p:cNvPr id="19"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smtClean="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sp>
        <p:nvSpPr>
          <p:cNvPr id="21" name="Google Shape;105;p1"/>
          <p:cNvSpPr txBox="1"/>
          <p:nvPr/>
        </p:nvSpPr>
        <p:spPr>
          <a:xfrm>
            <a:off x="91122" y="2027480"/>
            <a:ext cx="4944341" cy="107569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b="1" u="sng"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・海水浴場</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利用客</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が使用する公衆</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トイレ</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の</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安全性向上</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の</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ための洋式化改修</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・ブルーツーリズムの取組に向けた</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機運</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醸成のため</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の住民向け</a:t>
            </a:r>
            <a:r>
              <a:rPr lang="ja-JP" altLang="en-US" sz="1200" dirty="0">
                <a:solidFill>
                  <a:schemeClr val="tx1"/>
                </a:solidFill>
                <a:latin typeface="メイリオ" panose="020B0604030504040204" pitchFamily="50" charset="-128"/>
                <a:ea typeface="メイリオ" panose="020B0604030504040204" pitchFamily="50" charset="-128"/>
                <a:cs typeface="Meiryo"/>
                <a:sym typeface="Meiryo"/>
              </a:rPr>
              <a:t>セミナー</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開催　等</a:t>
            </a:r>
            <a:endParaRPr lang="en-US" altLang="ja-JP"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2" name="Google Shape;105;p1"/>
          <p:cNvSpPr txBox="1"/>
          <p:nvPr/>
        </p:nvSpPr>
        <p:spPr>
          <a:xfrm>
            <a:off x="91122" y="3430198"/>
            <a:ext cx="5001892" cy="81004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の魅力を体験できるコンテンツの充実</a:t>
            </a:r>
            <a:endParaRPr lang="en-US" sz="1200" b="1" u="sng" dirty="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・地元漁師による●●の伝統漁法を学び、</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獲れた海産物を食すコンテンツの造成</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・造成コンテンツを組み入れた旅行商品造成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3" name="Google Shape;105;p1"/>
          <p:cNvSpPr txBox="1"/>
          <p:nvPr/>
        </p:nvSpPr>
        <p:spPr>
          <a:xfrm>
            <a:off x="84295" y="4644104"/>
            <a:ext cx="5001892" cy="648000"/>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海</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にフォーカスした</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プロモーション</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ALPS</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処理水の安全性に係る情報と併せて</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海外インフルエンサーを招請し造成コンテンツを</a:t>
            </a:r>
            <a:r>
              <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rPr>
              <a:t>SNS</a:t>
            </a:r>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発信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Google Shape;105;p1"/>
          <p:cNvSpPr txBox="1"/>
          <p:nvPr/>
        </p:nvSpPr>
        <p:spPr>
          <a:xfrm>
            <a:off x="119807" y="5687820"/>
            <a:ext cx="5001892" cy="829771"/>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ブルーフラッグ</a:t>
            </a:r>
            <a:r>
              <a:rPr lang="ja-JP" altLang="en-US" sz="1200" b="1" u="sng" dirty="0">
                <a:solidFill>
                  <a:schemeClr val="tx1"/>
                </a:solidFill>
                <a:latin typeface="メイリオ" panose="020B0604030504040204" pitchFamily="50" charset="-128"/>
                <a:ea typeface="メイリオ" panose="020B0604030504040204" pitchFamily="50" charset="-128"/>
                <a:cs typeface="Meiryo"/>
                <a:sym typeface="Meiryo"/>
              </a:rPr>
              <a:t>認証の</a:t>
            </a:r>
            <a:r>
              <a:rPr lang="ja-JP" altLang="en-US" sz="1200" b="1" u="sng" dirty="0" smtClean="0">
                <a:solidFill>
                  <a:schemeClr val="tx1"/>
                </a:solidFill>
                <a:latin typeface="メイリオ" panose="020B0604030504040204" pitchFamily="50" charset="-128"/>
                <a:ea typeface="メイリオ" panose="020B0604030504040204" pitchFamily="50" charset="-128"/>
                <a:cs typeface="Meiryo"/>
                <a:sym typeface="Meiryo"/>
              </a:rPr>
              <a:t>取得</a:t>
            </a:r>
            <a:endParaRPr lang="en-US" altLang="ja-JP" sz="1200" b="1" u="sng"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・車椅子利用者が砂浜へ進入するための</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　ビーチマット設置</a:t>
            </a:r>
            <a:endParaRPr lang="en-US" altLang="ja-JP" sz="1200" dirty="0" smtClean="0">
              <a:solidFill>
                <a:schemeClr val="tx1"/>
              </a:solidFill>
              <a:latin typeface="メイリオ" panose="020B0604030504040204" pitchFamily="50" charset="-128"/>
              <a:ea typeface="メイリオ" panose="020B0604030504040204" pitchFamily="50" charset="-128"/>
              <a:cs typeface="Meiryo"/>
              <a:sym typeface="Meiryo"/>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Meiryo"/>
                <a:sym typeface="Meiryo"/>
              </a:rPr>
              <a:t>・ブルーフラッグ取得に向けた申請手続き　等</a:t>
            </a:r>
            <a:endParaRPr lang="en-US" sz="12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6" name="Google Shape;105;p1"/>
          <p:cNvSpPr txBox="1"/>
          <p:nvPr/>
        </p:nvSpPr>
        <p:spPr>
          <a:xfrm>
            <a:off x="49114" y="2974279"/>
            <a:ext cx="2719486"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・来訪者アンケート満足度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80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％以上</a:t>
            </a:r>
            <a:r>
              <a:rPr lang="ja-JP" altLang="en-US" sz="1100" dirty="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 name="正方形/長方形 1"/>
          <p:cNvSpPr/>
          <p:nvPr/>
        </p:nvSpPr>
        <p:spPr>
          <a:xfrm>
            <a:off x="3601443" y="20504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28" name="Google Shape;105;p1"/>
          <p:cNvSpPr txBox="1"/>
          <p:nvPr/>
        </p:nvSpPr>
        <p:spPr>
          <a:xfrm>
            <a:off x="3397384" y="2841619"/>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smtClean="0">
                <a:solidFill>
                  <a:schemeClr val="tx1"/>
                </a:solidFill>
                <a:latin typeface="メイリオ" panose="020B0604030504040204" pitchFamily="50" charset="-128"/>
                <a:ea typeface="メイリオ" panose="020B0604030504040204" pitchFamily="50" charset="-128"/>
                <a:cs typeface="Meiryo"/>
                <a:sym typeface="Meiryo"/>
              </a:rPr>
              <a:t>（改修予定の公衆トイレ）</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9" name="Google Shape;105;p1"/>
          <p:cNvSpPr txBox="1"/>
          <p:nvPr/>
        </p:nvSpPr>
        <p:spPr>
          <a:xfrm>
            <a:off x="118250" y="4219647"/>
            <a:ext cx="4917213"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・モニターツアー改善提言数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15</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箇所　・コンテンツ売上額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万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0" name="正方形/長方形 29"/>
          <p:cNvSpPr/>
          <p:nvPr/>
        </p:nvSpPr>
        <p:spPr>
          <a:xfrm>
            <a:off x="3601443" y="347013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31" name="Google Shape;105;p1"/>
          <p:cNvSpPr txBox="1"/>
          <p:nvPr/>
        </p:nvSpPr>
        <p:spPr>
          <a:xfrm>
            <a:off x="3609021" y="4256179"/>
            <a:ext cx="1460397" cy="225637"/>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smtClean="0">
                <a:solidFill>
                  <a:schemeClr val="tx1"/>
                </a:solidFill>
                <a:latin typeface="メイリオ" panose="020B0604030504040204" pitchFamily="50" charset="-128"/>
                <a:ea typeface="メイリオ" panose="020B0604030504040204" pitchFamily="50" charset="-128"/>
                <a:cs typeface="Meiryo"/>
                <a:sym typeface="Meiryo"/>
              </a:rPr>
              <a:t>（●●湾で獲れる●●）</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3" name="Google Shape;105;p1"/>
          <p:cNvSpPr txBox="1"/>
          <p:nvPr/>
        </p:nvSpPr>
        <p:spPr>
          <a:xfrm>
            <a:off x="119807" y="5181203"/>
            <a:ext cx="4917213"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・記事視聴による旅行商品販売数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10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件　・記事リーチ数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100UU</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Google Shape;105;p1"/>
          <p:cNvSpPr txBox="1"/>
          <p:nvPr/>
        </p:nvSpPr>
        <p:spPr>
          <a:xfrm>
            <a:off x="104685" y="6436470"/>
            <a:ext cx="4917213" cy="39460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（アウトカム）</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・車椅子利用者来訪者数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名　・ブルーフラッグ取得審査項目達成数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3</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5" name="正方形/長方形 34"/>
          <p:cNvSpPr/>
          <p:nvPr/>
        </p:nvSpPr>
        <p:spPr>
          <a:xfrm>
            <a:off x="3594616" y="5605589"/>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イメージ図</a:t>
            </a:r>
            <a:endParaRPr kumimoji="1" lang="ja-JP" altLang="en-US" dirty="0">
              <a:latin typeface="メイリオ" panose="020B0604030504040204" pitchFamily="50" charset="-128"/>
              <a:ea typeface="メイリオ" panose="020B0604030504040204" pitchFamily="50" charset="-128"/>
            </a:endParaRPr>
          </a:p>
        </p:txBody>
      </p:sp>
      <p:sp>
        <p:nvSpPr>
          <p:cNvPr id="36" name="Google Shape;105;p1"/>
          <p:cNvSpPr txBox="1"/>
          <p:nvPr/>
        </p:nvSpPr>
        <p:spPr>
          <a:xfrm>
            <a:off x="3397384" y="6396189"/>
            <a:ext cx="1834913" cy="22862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900" dirty="0" smtClean="0">
                <a:solidFill>
                  <a:schemeClr val="tx1"/>
                </a:solidFill>
                <a:latin typeface="メイリオ" panose="020B0604030504040204" pitchFamily="50" charset="-128"/>
                <a:ea typeface="メイリオ" panose="020B0604030504040204" pitchFamily="50" charset="-128"/>
                <a:cs typeface="Meiryo"/>
                <a:sym typeface="Meiryo"/>
              </a:rPr>
              <a:t>（ビーチマットの設置）</a:t>
            </a:r>
            <a:endParaRPr lang="en-US" altLang="ja-JP" sz="9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7" name="Google Shape;98;p1"/>
          <p:cNvSpPr txBox="1"/>
          <p:nvPr/>
        </p:nvSpPr>
        <p:spPr>
          <a:xfrm>
            <a:off x="8483600" y="880918"/>
            <a:ext cx="1327277" cy="81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国内）</a:t>
            </a:r>
            <a:endPar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関東圏</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20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40</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代</a:t>
            </a:r>
            <a:endPar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国外</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a:t>
            </a: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台湾</a:t>
            </a:r>
            <a:endParaRPr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Google Shape;89;p1"/>
          <p:cNvSpPr/>
          <p:nvPr/>
        </p:nvSpPr>
        <p:spPr>
          <a:xfrm>
            <a:off x="8483600" y="636998"/>
            <a:ext cx="1327277"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ターゲット</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40" name="Google Shape;105;p1"/>
          <p:cNvSpPr txBox="1"/>
          <p:nvPr/>
        </p:nvSpPr>
        <p:spPr>
          <a:xfrm>
            <a:off x="2438228" y="3013002"/>
            <a:ext cx="2978331" cy="363684"/>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・セミナー参加者による第三者への訪問</a:t>
            </a:r>
            <a:endPar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　推奨度 </a:t>
            </a:r>
            <a:r>
              <a:rPr lang="en-US" altLang="ja-JP" sz="1100" dirty="0" smtClean="0">
                <a:solidFill>
                  <a:schemeClr val="tx1"/>
                </a:solidFill>
                <a:latin typeface="メイリオ" panose="020B0604030504040204" pitchFamily="50" charset="-128"/>
                <a:ea typeface="メイリオ" panose="020B0604030504040204" pitchFamily="50" charset="-128"/>
                <a:cs typeface="Meiryo"/>
                <a:sym typeface="Meiryo"/>
              </a:rPr>
              <a:t>7</a:t>
            </a:r>
            <a:r>
              <a:rPr lang="ja-JP" altLang="en-US" sz="1100" dirty="0" smtClean="0">
                <a:solidFill>
                  <a:schemeClr val="tx1"/>
                </a:solidFill>
                <a:latin typeface="メイリオ" panose="020B0604030504040204" pitchFamily="50" charset="-128"/>
                <a:ea typeface="メイリオ" panose="020B0604030504040204" pitchFamily="50" charset="-128"/>
                <a:cs typeface="Meiryo"/>
                <a:sym typeface="Meiryo"/>
              </a:rPr>
              <a:t>点以上 </a:t>
            </a:r>
            <a:r>
              <a:rPr lang="en-US" altLang="ja-JP" sz="800" dirty="0" smtClean="0">
                <a:solidFill>
                  <a:schemeClr val="tx1"/>
                </a:solidFill>
                <a:latin typeface="メイリオ" panose="020B0604030504040204" pitchFamily="50" charset="-128"/>
                <a:ea typeface="メイリオ" panose="020B0604030504040204" pitchFamily="50" charset="-128"/>
                <a:cs typeface="Meiryo"/>
                <a:sym typeface="Meiryo"/>
              </a:rPr>
              <a:t>※0</a:t>
            </a:r>
            <a:r>
              <a:rPr lang="ja-JP" altLang="en-US" sz="800" dirty="0" smtClean="0">
                <a:solidFill>
                  <a:schemeClr val="tx1"/>
                </a:solidFill>
                <a:latin typeface="メイリオ" panose="020B0604030504040204" pitchFamily="50" charset="-128"/>
                <a:ea typeface="メイリオ" panose="020B0604030504040204" pitchFamily="50" charset="-128"/>
                <a:cs typeface="Meiryo"/>
                <a:sym typeface="Meiryo"/>
              </a:rPr>
              <a:t>～</a:t>
            </a:r>
            <a:r>
              <a:rPr lang="en-US" altLang="ja-JP" sz="800" dirty="0" smtClean="0">
                <a:solidFill>
                  <a:schemeClr val="tx1"/>
                </a:solidFill>
                <a:latin typeface="メイリオ" panose="020B0604030504040204" pitchFamily="50" charset="-128"/>
                <a:ea typeface="メイリオ" panose="020B0604030504040204" pitchFamily="50" charset="-128"/>
                <a:cs typeface="Meiryo"/>
                <a:sym typeface="Meiryo"/>
              </a:rPr>
              <a:t>10</a:t>
            </a:r>
            <a:r>
              <a:rPr lang="ja-JP" altLang="en-US" sz="800" dirty="0" smtClean="0">
                <a:solidFill>
                  <a:schemeClr val="tx1"/>
                </a:solidFill>
                <a:latin typeface="メイリオ" panose="020B0604030504040204" pitchFamily="50" charset="-128"/>
                <a:ea typeface="メイリオ" panose="020B0604030504040204" pitchFamily="50" charset="-128"/>
                <a:cs typeface="Meiryo"/>
                <a:sym typeface="Meiryo"/>
              </a:rPr>
              <a:t>点の</a:t>
            </a:r>
            <a:r>
              <a:rPr lang="en-US" altLang="ja-JP" sz="800" dirty="0" smtClean="0">
                <a:solidFill>
                  <a:schemeClr val="tx1"/>
                </a:solidFill>
                <a:latin typeface="メイリオ" panose="020B0604030504040204" pitchFamily="50" charset="-128"/>
                <a:ea typeface="メイリオ" panose="020B0604030504040204" pitchFamily="50" charset="-128"/>
                <a:cs typeface="Meiryo"/>
                <a:sym typeface="Meiryo"/>
              </a:rPr>
              <a:t>11</a:t>
            </a:r>
            <a:r>
              <a:rPr lang="ja-JP" altLang="en-US" sz="800" dirty="0" smtClean="0">
                <a:solidFill>
                  <a:schemeClr val="tx1"/>
                </a:solidFill>
                <a:latin typeface="メイリオ" panose="020B0604030504040204" pitchFamily="50" charset="-128"/>
                <a:ea typeface="メイリオ" panose="020B0604030504040204" pitchFamily="50" charset="-128"/>
                <a:cs typeface="Meiryo"/>
                <a:sym typeface="Meiryo"/>
              </a:rPr>
              <a:t>段階の場合</a:t>
            </a:r>
            <a:endParaRPr lang="en-US" altLang="ja-JP" sz="1100" dirty="0">
              <a:solidFill>
                <a:schemeClr val="tx1"/>
              </a:solidFill>
              <a:latin typeface="メイリオ" panose="020B0604030504040204" pitchFamily="50" charset="-128"/>
              <a:ea typeface="メイリオ" panose="020B0604030504040204" pitchFamily="50" charset="-128"/>
              <a:cs typeface="Meiryo"/>
              <a:sym typeface="Meiryo"/>
            </a:endParaRPr>
          </a:p>
        </p:txBody>
      </p:sp>
    </p:spTree>
    <p:extLst>
      <p:ext uri="{BB962C8B-B14F-4D97-AF65-F5344CB8AC3E}">
        <p14:creationId xmlns:p14="http://schemas.microsoft.com/office/powerpoint/2010/main" val="286938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90605"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r>
              <a:rPr lang="ja-JP" altLang="en-US" sz="1400" b="1" dirty="0" smtClean="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1" name="Google Shape;93;p1"/>
          <p:cNvSpPr txBox="1"/>
          <p:nvPr/>
        </p:nvSpPr>
        <p:spPr>
          <a:xfrm>
            <a:off x="90605" y="944500"/>
            <a:ext cx="9724791" cy="5822060"/>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0" name="Google Shape;92;p1"/>
          <p:cNvSpPr txBox="1">
            <a:spLocks/>
          </p:cNvSpPr>
          <p:nvPr/>
        </p:nvSpPr>
        <p:spPr>
          <a:xfrm>
            <a:off x="6596743" y="148840"/>
            <a:ext cx="3306082" cy="361911"/>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総事業費：○○○千円</a:t>
            </a:r>
            <a:r>
              <a:rPr lang="zh-TW" altLang="en-US" sz="1600" dirty="0" smtClean="0">
                <a:solidFill>
                  <a:schemeClr val="tx1"/>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chemeClr val="tx1"/>
              </a:solidFill>
              <a:latin typeface="メイリオ" panose="020B0604030504040204" pitchFamily="50" charset="-128"/>
              <a:ea typeface="メイリオ" panose="020B0604030504040204" pitchFamily="50" charset="-128"/>
            </a:endParaRPr>
          </a:p>
        </p:txBody>
      </p:sp>
      <p:sp>
        <p:nvSpPr>
          <p:cNvPr id="11" name="Google Shape;92;p1"/>
          <p:cNvSpPr txBox="1">
            <a:spLocks/>
          </p:cNvSpPr>
          <p:nvPr/>
        </p:nvSpPr>
        <p:spPr>
          <a:xfrm>
            <a:off x="8882743" y="181528"/>
            <a:ext cx="1020083" cy="361911"/>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600" dirty="0" smtClean="0">
                <a:solidFill>
                  <a:srgbClr val="FF0000"/>
                </a:solidFill>
                <a:latin typeface="メイリオ" panose="020B0604030504040204" pitchFamily="50" charset="-128"/>
                <a:ea typeface="メイリオ" panose="020B0604030504040204" pitchFamily="50" charset="-128"/>
                <a:cs typeface="Meiryo"/>
                <a:sym typeface="Meiryo"/>
              </a:rPr>
              <a:t>（記載例）</a:t>
            </a:r>
            <a:r>
              <a:rPr lang="zh-TW" altLang="en-US" sz="1600" dirty="0" smtClean="0">
                <a:solidFill>
                  <a:srgbClr val="FF0000"/>
                </a:solidFill>
                <a:latin typeface="メイリオ" panose="020B0604030504040204" pitchFamily="50" charset="-128"/>
                <a:ea typeface="メイリオ" panose="020B0604030504040204" pitchFamily="50" charset="-128"/>
                <a:cs typeface="Meiryo"/>
                <a:sym typeface="Meiryo"/>
              </a:rPr>
              <a:t>　</a:t>
            </a:r>
            <a:endParaRPr lang="zh-TW" altLang="en-US" sz="2800" dirty="0">
              <a:solidFill>
                <a:srgbClr val="FF00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341502" y="1017394"/>
            <a:ext cx="1285719" cy="1020412"/>
          </a:xfrm>
          <a:prstGeom prst="rect">
            <a:avLst/>
          </a:prstGeom>
        </p:spPr>
      </p:pic>
      <p:sp>
        <p:nvSpPr>
          <p:cNvPr id="3" name="楕円 2"/>
          <p:cNvSpPr/>
          <p:nvPr/>
        </p:nvSpPr>
        <p:spPr>
          <a:xfrm>
            <a:off x="1555346" y="165142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線吹き出し 2 3"/>
          <p:cNvSpPr/>
          <p:nvPr/>
        </p:nvSpPr>
        <p:spPr>
          <a:xfrm>
            <a:off x="1876979" y="1031052"/>
            <a:ext cx="775374" cy="238519"/>
          </a:xfrm>
          <a:prstGeom prst="callout2">
            <a:avLst>
              <a:gd name="adj1" fmla="val 36536"/>
              <a:gd name="adj2" fmla="val 7083"/>
              <a:gd name="adj3" fmla="val 37052"/>
              <a:gd name="adj4" fmla="val -11323"/>
              <a:gd name="adj5" fmla="val 259343"/>
              <a:gd name="adj6" fmla="val -3926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latin typeface="メイリオ" panose="020B0604030504040204" pitchFamily="50" charset="-128"/>
                <a:ea typeface="メイリオ" panose="020B0604030504040204" pitchFamily="50" charset="-128"/>
              </a:rPr>
              <a:t>○○市</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7" name="フリーフォーム 6"/>
          <p:cNvSpPr/>
          <p:nvPr/>
        </p:nvSpPr>
        <p:spPr>
          <a:xfrm>
            <a:off x="925886" y="1772769"/>
            <a:ext cx="3317508" cy="4872446"/>
          </a:xfrm>
          <a:custGeom>
            <a:avLst/>
            <a:gdLst>
              <a:gd name="connsiteX0" fmla="*/ 1959429 w 3082834"/>
              <a:gd name="connsiteY0" fmla="*/ 313508 h 4558937"/>
              <a:gd name="connsiteX1" fmla="*/ 2547257 w 3082834"/>
              <a:gd name="connsiteY1" fmla="*/ 705394 h 4558937"/>
              <a:gd name="connsiteX2" fmla="*/ 2677886 w 3082834"/>
              <a:gd name="connsiteY2" fmla="*/ 1058091 h 4558937"/>
              <a:gd name="connsiteX3" fmla="*/ 2586446 w 3082834"/>
              <a:gd name="connsiteY3" fmla="*/ 1149531 h 4558937"/>
              <a:gd name="connsiteX4" fmla="*/ 2377440 w 3082834"/>
              <a:gd name="connsiteY4" fmla="*/ 979714 h 4558937"/>
              <a:gd name="connsiteX5" fmla="*/ 2377440 w 3082834"/>
              <a:gd name="connsiteY5" fmla="*/ 1097280 h 4558937"/>
              <a:gd name="connsiteX6" fmla="*/ 2651760 w 3082834"/>
              <a:gd name="connsiteY6" fmla="*/ 1449977 h 4558937"/>
              <a:gd name="connsiteX7" fmla="*/ 2860766 w 3082834"/>
              <a:gd name="connsiteY7" fmla="*/ 1384663 h 4558937"/>
              <a:gd name="connsiteX8" fmla="*/ 3004457 w 3082834"/>
              <a:gd name="connsiteY8" fmla="*/ 1776548 h 4558937"/>
              <a:gd name="connsiteX9" fmla="*/ 2978331 w 3082834"/>
              <a:gd name="connsiteY9" fmla="*/ 1972491 h 4558937"/>
              <a:gd name="connsiteX10" fmla="*/ 2926080 w 3082834"/>
              <a:gd name="connsiteY10" fmla="*/ 1867988 h 4558937"/>
              <a:gd name="connsiteX11" fmla="*/ 2913017 w 3082834"/>
              <a:gd name="connsiteY11" fmla="*/ 1737360 h 4558937"/>
              <a:gd name="connsiteX12" fmla="*/ 2717074 w 3082834"/>
              <a:gd name="connsiteY12" fmla="*/ 1737360 h 4558937"/>
              <a:gd name="connsiteX13" fmla="*/ 2743200 w 3082834"/>
              <a:gd name="connsiteY13" fmla="*/ 1894114 h 4558937"/>
              <a:gd name="connsiteX14" fmla="*/ 3030583 w 3082834"/>
              <a:gd name="connsiteY14" fmla="*/ 2220686 h 4558937"/>
              <a:gd name="connsiteX15" fmla="*/ 2991394 w 3082834"/>
              <a:gd name="connsiteY15" fmla="*/ 2364377 h 4558937"/>
              <a:gd name="connsiteX16" fmla="*/ 2991394 w 3082834"/>
              <a:gd name="connsiteY16" fmla="*/ 2481943 h 4558937"/>
              <a:gd name="connsiteX17" fmla="*/ 3082834 w 3082834"/>
              <a:gd name="connsiteY17" fmla="*/ 2782388 h 4558937"/>
              <a:gd name="connsiteX18" fmla="*/ 3030583 w 3082834"/>
              <a:gd name="connsiteY18" fmla="*/ 2860766 h 4558937"/>
              <a:gd name="connsiteX19" fmla="*/ 3004457 w 3082834"/>
              <a:gd name="connsiteY19" fmla="*/ 3265714 h 4558937"/>
              <a:gd name="connsiteX20" fmla="*/ 2573383 w 3082834"/>
              <a:gd name="connsiteY20" fmla="*/ 3278777 h 4558937"/>
              <a:gd name="connsiteX21" fmla="*/ 2638697 w 3082834"/>
              <a:gd name="connsiteY21" fmla="*/ 3696788 h 4558937"/>
              <a:gd name="connsiteX22" fmla="*/ 2860766 w 3082834"/>
              <a:gd name="connsiteY22" fmla="*/ 3644537 h 4558937"/>
              <a:gd name="connsiteX23" fmla="*/ 2978331 w 3082834"/>
              <a:gd name="connsiteY23" fmla="*/ 3775166 h 4558937"/>
              <a:gd name="connsiteX24" fmla="*/ 2926080 w 3082834"/>
              <a:gd name="connsiteY24" fmla="*/ 4049486 h 4558937"/>
              <a:gd name="connsiteX25" fmla="*/ 2704011 w 3082834"/>
              <a:gd name="connsiteY25" fmla="*/ 4323806 h 4558937"/>
              <a:gd name="connsiteX26" fmla="*/ 2429691 w 3082834"/>
              <a:gd name="connsiteY26" fmla="*/ 4336868 h 4558937"/>
              <a:gd name="connsiteX27" fmla="*/ 2403566 w 3082834"/>
              <a:gd name="connsiteY27" fmla="*/ 4402183 h 4558937"/>
              <a:gd name="connsiteX28" fmla="*/ 2351314 w 3082834"/>
              <a:gd name="connsiteY28" fmla="*/ 4558937 h 4558937"/>
              <a:gd name="connsiteX29" fmla="*/ 1737360 w 3082834"/>
              <a:gd name="connsiteY29" fmla="*/ 4506686 h 4558937"/>
              <a:gd name="connsiteX30" fmla="*/ 1528354 w 3082834"/>
              <a:gd name="connsiteY30" fmla="*/ 4284617 h 4558937"/>
              <a:gd name="connsiteX31" fmla="*/ 836023 w 3082834"/>
              <a:gd name="connsiteY31" fmla="*/ 4114800 h 4558937"/>
              <a:gd name="connsiteX32" fmla="*/ 666206 w 3082834"/>
              <a:gd name="connsiteY32" fmla="*/ 3905794 h 4558937"/>
              <a:gd name="connsiteX33" fmla="*/ 653143 w 3082834"/>
              <a:gd name="connsiteY33" fmla="*/ 3474720 h 4558937"/>
              <a:gd name="connsiteX34" fmla="*/ 796834 w 3082834"/>
              <a:gd name="connsiteY34" fmla="*/ 3448594 h 4558937"/>
              <a:gd name="connsiteX35" fmla="*/ 770709 w 3082834"/>
              <a:gd name="connsiteY35" fmla="*/ 3226526 h 4558937"/>
              <a:gd name="connsiteX36" fmla="*/ 182880 w 3082834"/>
              <a:gd name="connsiteY36" fmla="*/ 3187337 h 4558937"/>
              <a:gd name="connsiteX37" fmla="*/ 222069 w 3082834"/>
              <a:gd name="connsiteY37" fmla="*/ 3030583 h 4558937"/>
              <a:gd name="connsiteX38" fmla="*/ 0 w 3082834"/>
              <a:gd name="connsiteY38" fmla="*/ 2664823 h 4558937"/>
              <a:gd name="connsiteX39" fmla="*/ 0 w 3082834"/>
              <a:gd name="connsiteY39" fmla="*/ 2286000 h 4558937"/>
              <a:gd name="connsiteX40" fmla="*/ 0 w 3082834"/>
              <a:gd name="connsiteY40" fmla="*/ 1894114 h 4558937"/>
              <a:gd name="connsiteX41" fmla="*/ 169817 w 3082834"/>
              <a:gd name="connsiteY41" fmla="*/ 1685108 h 4558937"/>
              <a:gd name="connsiteX42" fmla="*/ 548640 w 3082834"/>
              <a:gd name="connsiteY42" fmla="*/ 1410788 h 4558937"/>
              <a:gd name="connsiteX43" fmla="*/ 836023 w 3082834"/>
              <a:gd name="connsiteY43" fmla="*/ 718457 h 4558937"/>
              <a:gd name="connsiteX44" fmla="*/ 653143 w 3082834"/>
              <a:gd name="connsiteY44" fmla="*/ 692331 h 4558937"/>
              <a:gd name="connsiteX45" fmla="*/ 822960 w 3082834"/>
              <a:gd name="connsiteY45" fmla="*/ 352697 h 4558937"/>
              <a:gd name="connsiteX46" fmla="*/ 966651 w 3082834"/>
              <a:gd name="connsiteY46" fmla="*/ 209006 h 4558937"/>
              <a:gd name="connsiteX47" fmla="*/ 1489166 w 3082834"/>
              <a:gd name="connsiteY47" fmla="*/ 0 h 4558937"/>
              <a:gd name="connsiteX48" fmla="*/ 1724297 w 3082834"/>
              <a:gd name="connsiteY48" fmla="*/ 52251 h 4558937"/>
              <a:gd name="connsiteX49" fmla="*/ 1959429 w 3082834"/>
              <a:gd name="connsiteY49" fmla="*/ 313508 h 455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082834" h="4558937">
                <a:moveTo>
                  <a:pt x="1959429" y="313508"/>
                </a:moveTo>
                <a:lnTo>
                  <a:pt x="2547257" y="705394"/>
                </a:lnTo>
                <a:lnTo>
                  <a:pt x="2677886" y="1058091"/>
                </a:lnTo>
                <a:lnTo>
                  <a:pt x="2586446" y="1149531"/>
                </a:lnTo>
                <a:lnTo>
                  <a:pt x="2377440" y="979714"/>
                </a:lnTo>
                <a:lnTo>
                  <a:pt x="2377440" y="1097280"/>
                </a:lnTo>
                <a:lnTo>
                  <a:pt x="2651760" y="1449977"/>
                </a:lnTo>
                <a:lnTo>
                  <a:pt x="2860766" y="1384663"/>
                </a:lnTo>
                <a:lnTo>
                  <a:pt x="3004457" y="1776548"/>
                </a:lnTo>
                <a:lnTo>
                  <a:pt x="2978331" y="1972491"/>
                </a:lnTo>
                <a:lnTo>
                  <a:pt x="2926080" y="1867988"/>
                </a:lnTo>
                <a:lnTo>
                  <a:pt x="2913017" y="1737360"/>
                </a:lnTo>
                <a:lnTo>
                  <a:pt x="2717074" y="1737360"/>
                </a:lnTo>
                <a:lnTo>
                  <a:pt x="2743200" y="1894114"/>
                </a:lnTo>
                <a:lnTo>
                  <a:pt x="3030583" y="2220686"/>
                </a:lnTo>
                <a:lnTo>
                  <a:pt x="2991394" y="2364377"/>
                </a:lnTo>
                <a:lnTo>
                  <a:pt x="2991394" y="2481943"/>
                </a:lnTo>
                <a:lnTo>
                  <a:pt x="3082834" y="2782388"/>
                </a:lnTo>
                <a:lnTo>
                  <a:pt x="3030583" y="2860766"/>
                </a:lnTo>
                <a:lnTo>
                  <a:pt x="3004457" y="3265714"/>
                </a:lnTo>
                <a:lnTo>
                  <a:pt x="2573383" y="3278777"/>
                </a:lnTo>
                <a:lnTo>
                  <a:pt x="2638697" y="3696788"/>
                </a:lnTo>
                <a:lnTo>
                  <a:pt x="2860766" y="3644537"/>
                </a:lnTo>
                <a:lnTo>
                  <a:pt x="2978331" y="3775166"/>
                </a:lnTo>
                <a:lnTo>
                  <a:pt x="2926080" y="4049486"/>
                </a:lnTo>
                <a:lnTo>
                  <a:pt x="2704011" y="4323806"/>
                </a:lnTo>
                <a:lnTo>
                  <a:pt x="2429691" y="4336868"/>
                </a:lnTo>
                <a:lnTo>
                  <a:pt x="2403566" y="4402183"/>
                </a:lnTo>
                <a:lnTo>
                  <a:pt x="2351314" y="4558937"/>
                </a:lnTo>
                <a:lnTo>
                  <a:pt x="1737360" y="4506686"/>
                </a:lnTo>
                <a:lnTo>
                  <a:pt x="1528354" y="4284617"/>
                </a:lnTo>
                <a:lnTo>
                  <a:pt x="836023" y="4114800"/>
                </a:lnTo>
                <a:lnTo>
                  <a:pt x="666206" y="3905794"/>
                </a:lnTo>
                <a:lnTo>
                  <a:pt x="653143" y="3474720"/>
                </a:lnTo>
                <a:lnTo>
                  <a:pt x="796834" y="3448594"/>
                </a:lnTo>
                <a:lnTo>
                  <a:pt x="770709" y="3226526"/>
                </a:lnTo>
                <a:lnTo>
                  <a:pt x="182880" y="3187337"/>
                </a:lnTo>
                <a:lnTo>
                  <a:pt x="222069" y="3030583"/>
                </a:lnTo>
                <a:lnTo>
                  <a:pt x="0" y="2664823"/>
                </a:lnTo>
                <a:lnTo>
                  <a:pt x="0" y="2286000"/>
                </a:lnTo>
                <a:lnTo>
                  <a:pt x="0" y="1894114"/>
                </a:lnTo>
                <a:lnTo>
                  <a:pt x="169817" y="1685108"/>
                </a:lnTo>
                <a:lnTo>
                  <a:pt x="548640" y="1410788"/>
                </a:lnTo>
                <a:lnTo>
                  <a:pt x="836023" y="718457"/>
                </a:lnTo>
                <a:lnTo>
                  <a:pt x="653143" y="692331"/>
                </a:lnTo>
                <a:lnTo>
                  <a:pt x="822960" y="352697"/>
                </a:lnTo>
                <a:lnTo>
                  <a:pt x="966651" y="209006"/>
                </a:lnTo>
                <a:lnTo>
                  <a:pt x="1489166" y="0"/>
                </a:lnTo>
                <a:lnTo>
                  <a:pt x="1724297" y="52251"/>
                </a:lnTo>
                <a:lnTo>
                  <a:pt x="1959429" y="313508"/>
                </a:lnTo>
                <a:close/>
              </a:path>
            </a:pathLst>
          </a:cu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165069">
            <a:off x="3485518" y="3420984"/>
            <a:ext cx="1513630" cy="1938807"/>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線吹き出し 2 (枠付き) 8"/>
          <p:cNvSpPr/>
          <p:nvPr/>
        </p:nvSpPr>
        <p:spPr>
          <a:xfrm>
            <a:off x="5117705" y="2892679"/>
            <a:ext cx="4618156" cy="3781030"/>
          </a:xfrm>
          <a:prstGeom prst="borderCallout2">
            <a:avLst>
              <a:gd name="adj1" fmla="val 6602"/>
              <a:gd name="adj2" fmla="val 184"/>
              <a:gd name="adj3" fmla="val 6566"/>
              <a:gd name="adj4" fmla="val -6641"/>
              <a:gd name="adj5" fmla="val 17645"/>
              <a:gd name="adj6" fmla="val -10996"/>
            </a:avLst>
          </a:prstGeom>
          <a:solidFill>
            <a:schemeClr val="bg1"/>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227867" y="3280737"/>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5219236" y="3134268"/>
            <a:ext cx="2970194" cy="1125156"/>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a:t>
            </a:r>
            <a:r>
              <a:rPr kumimoji="1" lang="ja-JP" altLang="en-US" dirty="0" smtClean="0">
                <a:latin typeface="メイリオ" panose="020B0604030504040204" pitchFamily="50" charset="-128"/>
                <a:ea typeface="メイリオ" panose="020B0604030504040204" pitchFamily="50" charset="-128"/>
              </a:rPr>
              <a:t>〇〇海水浴場</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年間を通じて観光客で賑わう代表的なスポット。周辺には○○市場や〇〇施設など、海水浴場利用客が足を運ぶ施設が充実している。</a:t>
            </a:r>
            <a:endParaRPr kumimoji="1" lang="en-US" altLang="ja-JP" sz="1100" dirty="0" smtClean="0">
              <a:latin typeface="メイリオ" panose="020B0604030504040204" pitchFamily="50" charset="-128"/>
              <a:ea typeface="メイリオ" panose="020B0604030504040204" pitchFamily="50" charset="-128"/>
            </a:endParaRPr>
          </a:p>
          <a:p>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公衆トイレ</a:t>
            </a:r>
            <a:r>
              <a:rPr kumimoji="1" lang="ja-JP" altLang="en-US" sz="1100" dirty="0" smtClean="0">
                <a:latin typeface="メイリオ" panose="020B0604030504040204" pitchFamily="50" charset="-128"/>
                <a:ea typeface="メイリオ" panose="020B0604030504040204" pitchFamily="50" charset="-128"/>
              </a:rPr>
              <a:t>の改修・ビーチマット設置</a:t>
            </a:r>
            <a:endParaRPr kumimoji="1" lang="en-US" altLang="ja-JP" sz="1100" dirty="0" smtClean="0">
              <a:latin typeface="メイリオ" panose="020B0604030504040204" pitchFamily="50" charset="-128"/>
              <a:ea typeface="メイリオ" panose="020B0604030504040204" pitchFamily="50" charset="-128"/>
            </a:endParaRPr>
          </a:p>
        </p:txBody>
      </p:sp>
      <p:sp>
        <p:nvSpPr>
          <p:cNvPr id="22" name="Google Shape;105;p1"/>
          <p:cNvSpPr txBox="1"/>
          <p:nvPr/>
        </p:nvSpPr>
        <p:spPr>
          <a:xfrm>
            <a:off x="8038538" y="4074293"/>
            <a:ext cx="1815009" cy="208556"/>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（○○○海水浴場）</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4" name="テキスト ボックス 23"/>
          <p:cNvSpPr txBox="1"/>
          <p:nvPr/>
        </p:nvSpPr>
        <p:spPr>
          <a:xfrm>
            <a:off x="5181314" y="4384432"/>
            <a:ext cx="2970194" cy="83546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a:t>
            </a:r>
            <a:r>
              <a:rPr kumimoji="1" lang="ja-JP" altLang="en-US" dirty="0" smtClean="0">
                <a:latin typeface="メイリオ" panose="020B0604030504040204" pitchFamily="50" charset="-128"/>
                <a:ea typeface="メイリオ" panose="020B0604030504040204" pitchFamily="50" charset="-128"/>
              </a:rPr>
              <a:t>○○湾</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夏季</a:t>
            </a:r>
            <a:r>
              <a:rPr kumimoji="1" lang="ja-JP" altLang="en-US" sz="1100" dirty="0" smtClean="0">
                <a:latin typeface="メイリオ" panose="020B0604030504040204" pitchFamily="50" charset="-128"/>
                <a:ea typeface="メイリオ" panose="020B0604030504040204" pitchFamily="50" charset="-128"/>
              </a:rPr>
              <a:t>に観光船や</a:t>
            </a:r>
            <a:r>
              <a:rPr kumimoji="1" lang="en-US" altLang="ja-JP" sz="1100" dirty="0" smtClean="0">
                <a:latin typeface="メイリオ" panose="020B0604030504040204" pitchFamily="50" charset="-128"/>
                <a:ea typeface="メイリオ" panose="020B0604030504040204" pitchFamily="50" charset="-128"/>
              </a:rPr>
              <a:t>SUP</a:t>
            </a:r>
            <a:r>
              <a:rPr kumimoji="1" lang="ja-JP" altLang="en-US" sz="1100" dirty="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ヨット体験など海洋アクティビティで賑わう。また、名産である○○の養殖場がある。</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コンテンツ造成</a:t>
            </a:r>
            <a:endParaRPr kumimoji="1" lang="en-US" altLang="ja-JP" sz="1100" dirty="0" smtClean="0">
              <a:latin typeface="メイリオ" panose="020B0604030504040204" pitchFamily="50" charset="-128"/>
              <a:ea typeface="メイリオ" panose="020B0604030504040204" pitchFamily="50" charset="-128"/>
            </a:endParaRPr>
          </a:p>
        </p:txBody>
      </p:sp>
      <p:sp>
        <p:nvSpPr>
          <p:cNvPr id="25" name="正方形/長方形 24"/>
          <p:cNvSpPr/>
          <p:nvPr/>
        </p:nvSpPr>
        <p:spPr>
          <a:xfrm>
            <a:off x="8227867" y="442699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26" name="Google Shape;105;p1"/>
          <p:cNvSpPr txBox="1"/>
          <p:nvPr/>
        </p:nvSpPr>
        <p:spPr>
          <a:xfrm>
            <a:off x="7866552" y="5259757"/>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（観光船から見える〇〇湾）</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27" name="正方形/長方形 26"/>
          <p:cNvSpPr/>
          <p:nvPr/>
        </p:nvSpPr>
        <p:spPr>
          <a:xfrm>
            <a:off x="8231228" y="5574601"/>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29" name="楕円 28"/>
          <p:cNvSpPr/>
          <p:nvPr/>
        </p:nvSpPr>
        <p:spPr>
          <a:xfrm rot="19277797">
            <a:off x="2903790" y="1736761"/>
            <a:ext cx="811163" cy="1651578"/>
          </a:xfrm>
          <a:prstGeom prst="ellipse">
            <a:avLst/>
          </a:prstGeom>
          <a:solidFill>
            <a:schemeClr val="accent2">
              <a:lumMod val="60000"/>
              <a:lumOff val="40000"/>
              <a:alpha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線吹き出し 2 (枠付き) 30"/>
          <p:cNvSpPr/>
          <p:nvPr/>
        </p:nvSpPr>
        <p:spPr>
          <a:xfrm>
            <a:off x="4343868" y="1088642"/>
            <a:ext cx="5391992" cy="1644754"/>
          </a:xfrm>
          <a:prstGeom prst="borderCallout2">
            <a:avLst>
              <a:gd name="adj1" fmla="val 61009"/>
              <a:gd name="adj2" fmla="val -338"/>
              <a:gd name="adj3" fmla="val 60241"/>
              <a:gd name="adj4" fmla="val -7219"/>
              <a:gd name="adj5" fmla="val 79461"/>
              <a:gd name="adj6" fmla="val -13477"/>
            </a:avLst>
          </a:prstGeom>
          <a:noFill/>
          <a:ln w="9525">
            <a:solidFill>
              <a:schemeClr val="accent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637478" y="1913136"/>
            <a:ext cx="1027203" cy="637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33" name="Google Shape;105;p1"/>
          <p:cNvSpPr txBox="1"/>
          <p:nvPr/>
        </p:nvSpPr>
        <p:spPr>
          <a:xfrm>
            <a:off x="4278404" y="2280823"/>
            <a:ext cx="1424394"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（○○灯台展望からの景色）</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4" name="テキスト ボックス 33"/>
          <p:cNvSpPr txBox="1"/>
          <p:nvPr/>
        </p:nvSpPr>
        <p:spPr>
          <a:xfrm>
            <a:off x="4383875" y="1248573"/>
            <a:ext cx="2353349" cy="826171"/>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①</a:t>
            </a:r>
            <a:r>
              <a:rPr kumimoji="1" lang="ja-JP" altLang="en-US" dirty="0" smtClean="0">
                <a:latin typeface="メイリオ" panose="020B0604030504040204" pitchFamily="50" charset="-128"/>
                <a:ea typeface="メイリオ" panose="020B0604030504040204" pitchFamily="50" charset="-128"/>
              </a:rPr>
              <a:t>○○灯台</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絶景が眺められることからトレイル目的の観光客が訪れるスポット。</a:t>
            </a:r>
            <a:endParaRPr kumimoji="1" lang="en-US" altLang="ja-JP" sz="1100" dirty="0" smtClean="0">
              <a:latin typeface="メイリオ" panose="020B0604030504040204" pitchFamily="50" charset="-128"/>
              <a:ea typeface="メイリオ" panose="020B0604030504040204" pitchFamily="50" charset="-128"/>
            </a:endParaRPr>
          </a:p>
        </p:txBody>
      </p:sp>
      <p:sp>
        <p:nvSpPr>
          <p:cNvPr id="36" name="正方形/長方形 35"/>
          <p:cNvSpPr/>
          <p:nvPr/>
        </p:nvSpPr>
        <p:spPr>
          <a:xfrm>
            <a:off x="8953943" y="2105544"/>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37" name="Google Shape;105;p1"/>
          <p:cNvSpPr txBox="1"/>
          <p:nvPr/>
        </p:nvSpPr>
        <p:spPr>
          <a:xfrm>
            <a:off x="1727695" y="1220629"/>
            <a:ext cx="2414547" cy="42330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・人口：</a:t>
            </a:r>
            <a:r>
              <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rPr>
              <a:t>15</a:t>
            </a: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rPr>
              <a:t>R5.4</a:t>
            </a: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・年間観光入込客数：</a:t>
            </a:r>
            <a:r>
              <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rPr>
              <a:t>78</a:t>
            </a: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万人（</a:t>
            </a:r>
            <a:r>
              <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rPr>
              <a:t>R4</a:t>
            </a: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38" name="テキスト ボックス 37"/>
          <p:cNvSpPr txBox="1"/>
          <p:nvPr/>
        </p:nvSpPr>
        <p:spPr>
          <a:xfrm>
            <a:off x="5312083" y="2756821"/>
            <a:ext cx="3641860" cy="341668"/>
          </a:xfrm>
          <a:prstGeom prst="rect">
            <a:avLst/>
          </a:prstGeom>
          <a:solidFill>
            <a:schemeClr val="bg1"/>
          </a:solidFill>
        </p:spPr>
        <p:txBody>
          <a:bodyPr wrap="square" rtlCol="0">
            <a:noAutofit/>
          </a:bodyPr>
          <a:lstStyle/>
          <a:p>
            <a:r>
              <a:rPr kumimoji="1" lang="ja-JP" altLang="en-US" b="1" dirty="0" smtClean="0">
                <a:latin typeface="メイリオ" panose="020B0604030504040204" pitchFamily="50" charset="-128"/>
                <a:ea typeface="メイリオ" panose="020B0604030504040204" pitchFamily="50" charset="-128"/>
              </a:rPr>
              <a:t>（事業実施エリアの主な観光コンテンツ）</a:t>
            </a:r>
            <a:endParaRPr kumimoji="1" lang="en-US" altLang="ja-JP" b="1" dirty="0" smtClean="0">
              <a:latin typeface="メイリオ" panose="020B0604030504040204" pitchFamily="50" charset="-128"/>
              <a:ea typeface="メイリオ" panose="020B0604030504040204" pitchFamily="50" charset="-128"/>
            </a:endParaRPr>
          </a:p>
        </p:txBody>
      </p:sp>
      <p:sp>
        <p:nvSpPr>
          <p:cNvPr id="40" name="Google Shape;105;p1"/>
          <p:cNvSpPr txBox="1"/>
          <p:nvPr/>
        </p:nvSpPr>
        <p:spPr>
          <a:xfrm>
            <a:off x="6681080" y="2350870"/>
            <a:ext cx="1631123" cy="353085"/>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（写真左：○○屋）</a:t>
            </a:r>
            <a:endParaRPr lang="en-US" altLang="ja-JP" sz="1050" dirty="0" smtClean="0">
              <a:solidFill>
                <a:schemeClr val="tx1"/>
              </a:solidFill>
              <a:latin typeface="メイリオ" panose="020B0604030504040204" pitchFamily="50" charset="-128"/>
              <a:ea typeface="メイリオ" panose="020B0604030504040204" pitchFamily="50" charset="-128"/>
              <a:cs typeface="Meiryo"/>
              <a:sym typeface="Meiryo"/>
            </a:endParaRPr>
          </a:p>
          <a:p>
            <a:pPr lvl="0"/>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（写真右：○○づくり</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41" name="正方形/長方形 40"/>
          <p:cNvSpPr/>
          <p:nvPr/>
        </p:nvSpPr>
        <p:spPr>
          <a:xfrm>
            <a:off x="8144332" y="2101262"/>
            <a:ext cx="745620" cy="483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15" name="環状矢印 14"/>
          <p:cNvSpPr/>
          <p:nvPr/>
        </p:nvSpPr>
        <p:spPr>
          <a:xfrm rot="15271897">
            <a:off x="2577597" y="300732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環状矢印 45"/>
          <p:cNvSpPr/>
          <p:nvPr/>
        </p:nvSpPr>
        <p:spPr>
          <a:xfrm rot="4505886">
            <a:off x="2925515" y="2915305"/>
            <a:ext cx="2095747" cy="1183634"/>
          </a:xfrm>
          <a:prstGeom prst="circularArrow">
            <a:avLst>
              <a:gd name="adj1" fmla="val 5598"/>
              <a:gd name="adj2" fmla="val 1142319"/>
              <a:gd name="adj3" fmla="val 20370210"/>
              <a:gd name="adj4" fmla="val 10800000"/>
              <a:gd name="adj5" fmla="val 12500"/>
            </a:avLst>
          </a:prstGeom>
          <a:solidFill>
            <a:srgbClr val="FF0000">
              <a:alpha val="6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線吹き出し 2 (枠付き) 47"/>
          <p:cNvSpPr/>
          <p:nvPr/>
        </p:nvSpPr>
        <p:spPr>
          <a:xfrm>
            <a:off x="188469" y="3889816"/>
            <a:ext cx="2944225" cy="1858258"/>
          </a:xfrm>
          <a:prstGeom prst="borderCallout2">
            <a:avLst>
              <a:gd name="adj1" fmla="val 70279"/>
              <a:gd name="adj2" fmla="val 100703"/>
              <a:gd name="adj3" fmla="val 70995"/>
              <a:gd name="adj4" fmla="val 118035"/>
              <a:gd name="adj5" fmla="val 56163"/>
              <a:gd name="adj6" fmla="val 124538"/>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181314" y="5613716"/>
            <a:ext cx="2970194" cy="812880"/>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③</a:t>
            </a:r>
            <a:r>
              <a:rPr kumimoji="1" lang="ja-JP" altLang="en-US" dirty="0" smtClean="0">
                <a:latin typeface="メイリオ" panose="020B0604030504040204" pitchFamily="50" charset="-128"/>
                <a:ea typeface="メイリオ" panose="020B0604030504040204" pitchFamily="50" charset="-128"/>
              </a:rPr>
              <a:t>〇〇遺構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震災の被害を後世に伝え、震災の風化防止及び防災意識の向上を目的に、残された遺構。</a:t>
            </a:r>
            <a:endParaRPr kumimoji="1" lang="en-US" altLang="ja-JP" sz="1100" dirty="0" smtClean="0">
              <a:latin typeface="メイリオ" panose="020B0604030504040204" pitchFamily="50" charset="-128"/>
              <a:ea typeface="メイリオ" panose="020B0604030504040204" pitchFamily="50" charset="-128"/>
            </a:endParaRPr>
          </a:p>
          <a:p>
            <a:endParaRPr kumimoji="1" lang="en-US" altLang="ja-JP" sz="1100" dirty="0" smtClean="0">
              <a:latin typeface="メイリオ" panose="020B0604030504040204" pitchFamily="50" charset="-128"/>
              <a:ea typeface="メイリオ" panose="020B0604030504040204" pitchFamily="50" charset="-128"/>
            </a:endParaRPr>
          </a:p>
        </p:txBody>
      </p:sp>
      <p:sp>
        <p:nvSpPr>
          <p:cNvPr id="52" name="正方形/長方形 51"/>
          <p:cNvSpPr/>
          <p:nvPr/>
        </p:nvSpPr>
        <p:spPr>
          <a:xfrm>
            <a:off x="311461" y="4739679"/>
            <a:ext cx="1406892" cy="792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4475326" y="960768"/>
            <a:ext cx="3232589" cy="341668"/>
          </a:xfrm>
          <a:prstGeom prst="rect">
            <a:avLst/>
          </a:prstGeom>
          <a:solidFill>
            <a:schemeClr val="bg1"/>
          </a:solidFill>
        </p:spPr>
        <p:txBody>
          <a:bodyPr wrap="square" rtlCol="0">
            <a:noAutofit/>
          </a:bodyPr>
          <a:lstStyle/>
          <a:p>
            <a:r>
              <a:rPr kumimoji="1" lang="ja-JP" altLang="en-US" b="1" dirty="0" smtClean="0">
                <a:latin typeface="メイリオ" panose="020B0604030504040204" pitchFamily="50" charset="-128"/>
                <a:ea typeface="メイリオ" panose="020B0604030504040204" pitchFamily="50" charset="-128"/>
              </a:rPr>
              <a:t>（周辺エリアの主な観光コンテンツ）</a:t>
            </a:r>
            <a:endParaRPr kumimoji="1" lang="en-US" altLang="ja-JP" b="1" dirty="0" smtClean="0">
              <a:latin typeface="メイリオ" panose="020B0604030504040204" pitchFamily="50" charset="-128"/>
              <a:ea typeface="メイリオ" panose="020B0604030504040204" pitchFamily="50" charset="-128"/>
            </a:endParaRPr>
          </a:p>
        </p:txBody>
      </p:sp>
      <p:sp>
        <p:nvSpPr>
          <p:cNvPr id="55" name="線吹き出し 2 (枠付き) 54"/>
          <p:cNvSpPr/>
          <p:nvPr/>
        </p:nvSpPr>
        <p:spPr>
          <a:xfrm>
            <a:off x="193083" y="2251844"/>
            <a:ext cx="2259385" cy="1428157"/>
          </a:xfrm>
          <a:prstGeom prst="borderCallout2">
            <a:avLst>
              <a:gd name="adj1" fmla="val 44770"/>
              <a:gd name="adj2" fmla="val 99313"/>
              <a:gd name="adj3" fmla="val 45118"/>
              <a:gd name="adj4" fmla="val 115312"/>
              <a:gd name="adj5" fmla="val 63916"/>
              <a:gd name="adj6" fmla="val 128151"/>
            </a:avLst>
          </a:prstGeom>
          <a:solidFill>
            <a:srgbClr val="FFFFFF">
              <a:alpha val="85098"/>
            </a:srgbClr>
          </a:solidFill>
          <a:ln w="95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265511" y="2323889"/>
            <a:ext cx="2132016" cy="1272218"/>
          </a:xfrm>
          <a:prstGeom prst="rect">
            <a:avLst/>
          </a:prstGeom>
          <a:noFill/>
        </p:spPr>
        <p:txBody>
          <a:bodyPr wrap="square" rtlCol="0">
            <a:noAutofit/>
          </a:bodyPr>
          <a:lstStyle/>
          <a:p>
            <a:r>
              <a:rPr kumimoji="1" lang="ja-JP" altLang="en-US" sz="1100" dirty="0">
                <a:latin typeface="メイリオ" panose="020B0604030504040204" pitchFamily="50" charset="-128"/>
                <a:ea typeface="メイリオ" panose="020B0604030504040204" pitchFamily="50" charset="-128"/>
              </a:rPr>
              <a:t>　事業実施</a:t>
            </a:r>
            <a:r>
              <a:rPr kumimoji="1" lang="ja-JP" altLang="en-US" sz="1100" dirty="0" smtClean="0">
                <a:latin typeface="メイリオ" panose="020B0604030504040204" pitchFamily="50" charset="-128"/>
                <a:ea typeface="メイリオ" panose="020B0604030504040204" pitchFamily="50" charset="-128"/>
              </a:rPr>
              <a:t>エリアのみならず周辺エリアのコンテンツに関しても併せてプロモーションを行うことで周遊を促進するとともに、</a:t>
            </a:r>
            <a:r>
              <a:rPr kumimoji="1" lang="en-US" altLang="ja-JP" sz="1100" dirty="0" smtClean="0">
                <a:latin typeface="メイリオ" panose="020B0604030504040204" pitchFamily="50" charset="-128"/>
                <a:ea typeface="メイリオ" panose="020B0604030504040204" pitchFamily="50" charset="-128"/>
              </a:rPr>
              <a:t>ALPS</a:t>
            </a:r>
            <a:r>
              <a:rPr kumimoji="1" lang="ja-JP" altLang="en-US" sz="1100" dirty="0" smtClean="0">
                <a:latin typeface="メイリオ" panose="020B0604030504040204" pitchFamily="50" charset="-128"/>
                <a:ea typeface="メイリオ" panose="020B0604030504040204" pitchFamily="50" charset="-128"/>
              </a:rPr>
              <a:t>処理水の安全性の情報発信を通じて、風評への対策を図る。</a:t>
            </a:r>
            <a:endParaRPr kumimoji="1" lang="en-US" altLang="ja-JP" sz="1100" dirty="0" smtClean="0">
              <a:latin typeface="メイリオ" panose="020B0604030504040204" pitchFamily="50" charset="-128"/>
              <a:ea typeface="メイリオ" panose="020B0604030504040204" pitchFamily="50" charset="-128"/>
            </a:endParaRPr>
          </a:p>
        </p:txBody>
      </p:sp>
      <p:sp>
        <p:nvSpPr>
          <p:cNvPr id="49" name="Google Shape;92;p1"/>
          <p:cNvSpPr txBox="1">
            <a:spLocks/>
          </p:cNvSpPr>
          <p:nvPr/>
        </p:nvSpPr>
        <p:spPr>
          <a:xfrm>
            <a:off x="33572" y="8845"/>
            <a:ext cx="6672028" cy="5407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1900" smtClean="0">
                <a:latin typeface="メイリオ" panose="020B0604030504040204" pitchFamily="50" charset="-128"/>
                <a:ea typeface="メイリオ" panose="020B0604030504040204" pitchFamily="50" charset="-128"/>
                <a:cs typeface="Meiryo"/>
                <a:sym typeface="Meiryo"/>
              </a:rPr>
              <a:t>ブルーツーリズム推進事業</a:t>
            </a:r>
            <a:r>
              <a:rPr lang="en-US" altLang="ja-JP" sz="1400" smtClean="0">
                <a:latin typeface="メイリオ" panose="020B0604030504040204" pitchFamily="50" charset="-128"/>
                <a:ea typeface="メイリオ" panose="020B0604030504040204" pitchFamily="50" charset="-128"/>
                <a:cs typeface="Meiryo"/>
                <a:sym typeface="Meiryo"/>
              </a:rPr>
              <a:t>【</a:t>
            </a:r>
            <a:r>
              <a:rPr lang="ja-JP" altLang="en-US" sz="1400" smtClean="0">
                <a:latin typeface="メイリオ" panose="020B0604030504040204" pitchFamily="50" charset="-128"/>
                <a:ea typeface="メイリオ" panose="020B0604030504040204" pitchFamily="50" charset="-128"/>
                <a:cs typeface="Meiryo"/>
                <a:sym typeface="Meiryo"/>
              </a:rPr>
              <a:t>○○県○○市</a:t>
            </a:r>
            <a:r>
              <a:rPr lang="en-US" altLang="ja-JP" sz="1400" smtClean="0">
                <a:latin typeface="メイリオ" panose="020B0604030504040204" pitchFamily="50" charset="-128"/>
                <a:ea typeface="メイリオ" panose="020B0604030504040204" pitchFamily="50" charset="-128"/>
                <a:cs typeface="Meiryo"/>
                <a:sym typeface="Meiryo"/>
              </a:rPr>
              <a:t>】</a:t>
            </a:r>
            <a:r>
              <a:rPr lang="ja-JP" altLang="en-US" sz="1900" smtClean="0">
                <a:latin typeface="メイリオ" panose="020B0604030504040204" pitchFamily="50" charset="-128"/>
                <a:ea typeface="メイリオ" panose="020B0604030504040204" pitchFamily="50" charset="-128"/>
                <a:cs typeface="Meiryo"/>
                <a:sym typeface="Meiryo"/>
              </a:rPr>
              <a:t>　</a:t>
            </a:r>
            <a:endParaRPr lang="ja-JP" altLang="en-US" dirty="0">
              <a:latin typeface="メイリオ" panose="020B0604030504040204" pitchFamily="50" charset="-128"/>
              <a:ea typeface="メイリオ" panose="020B0604030504040204" pitchFamily="50" charset="-128"/>
            </a:endParaRPr>
          </a:p>
        </p:txBody>
      </p:sp>
      <p:sp>
        <p:nvSpPr>
          <p:cNvPr id="50" name="線吹き出し 2 (枠付き) 49"/>
          <p:cNvSpPr/>
          <p:nvPr/>
        </p:nvSpPr>
        <p:spPr>
          <a:xfrm>
            <a:off x="188469" y="5933328"/>
            <a:ext cx="4866332" cy="760313"/>
          </a:xfrm>
          <a:prstGeom prst="borderCallout2">
            <a:avLst>
              <a:gd name="adj1" fmla="val 268"/>
              <a:gd name="adj2" fmla="val 86701"/>
              <a:gd name="adj3" fmla="val -93405"/>
              <a:gd name="adj4" fmla="val 87004"/>
              <a:gd name="adj5" fmla="val -151986"/>
              <a:gd name="adj6" fmla="val 84873"/>
            </a:avLst>
          </a:prstGeom>
          <a:solidFill>
            <a:srgbClr val="FFFFFF">
              <a:alpha val="85098"/>
            </a:srgbClr>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62749" y="5982334"/>
            <a:ext cx="4772091" cy="614692"/>
          </a:xfrm>
          <a:prstGeom prst="rect">
            <a:avLst/>
          </a:prstGeom>
          <a:noFill/>
        </p:spPr>
        <p:txBody>
          <a:bodyPr wrap="square" rtlCol="0">
            <a:noAutofit/>
          </a:bodyPr>
          <a:lstStyle/>
          <a:p>
            <a:r>
              <a:rPr kumimoji="1" lang="ja-JP" altLang="en-US" dirty="0" smtClean="0">
                <a:latin typeface="メイリオ" panose="020B0604030504040204" pitchFamily="50" charset="-128"/>
                <a:ea typeface="メイリオ" panose="020B0604030504040204" pitchFamily="50" charset="-128"/>
              </a:rPr>
              <a:t>■閑散期対策の取組</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通年</a:t>
            </a:r>
            <a:r>
              <a:rPr kumimoji="1" lang="ja-JP" altLang="en-US" sz="1100" dirty="0" smtClean="0">
                <a:latin typeface="メイリオ" panose="020B0604030504040204" pitchFamily="50" charset="-128"/>
                <a:ea typeface="メイリオ" panose="020B0604030504040204" pitchFamily="50" charset="-128"/>
              </a:rPr>
              <a:t>観光を目的に、冬場の海水浴場および周辺の店舗に</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ライトアップを施し、閑散期での誘客を毎年実施している</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31118" y="3940072"/>
            <a:ext cx="2970194" cy="770163"/>
          </a:xfrm>
          <a:prstGeom prst="rect">
            <a:avLst/>
          </a:prstGeom>
          <a:noFill/>
        </p:spPr>
        <p:txBody>
          <a:bodyPr wrap="square" rtlCol="0">
            <a:noAutofit/>
          </a:bodyPr>
          <a:lstStyle/>
          <a:p>
            <a:r>
              <a:rPr kumimoji="1" lang="ja-JP" altLang="en-US" dirty="0" smtClean="0">
                <a:latin typeface="メイリオ" panose="020B0604030504040204" pitchFamily="50" charset="-128"/>
                <a:ea typeface="メイリオ" panose="020B0604030504040204" pitchFamily="50" charset="-128"/>
              </a:rPr>
              <a:t>■郷土料理○○</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漁師</a:t>
            </a:r>
            <a:r>
              <a:rPr kumimoji="1" lang="ja-JP" altLang="en-US" sz="1100" dirty="0" smtClean="0">
                <a:latin typeface="メイリオ" panose="020B0604030504040204" pitchFamily="50" charset="-128"/>
                <a:ea typeface="メイリオ" panose="020B0604030504040204" pitchFamily="50" charset="-128"/>
              </a:rPr>
              <a:t>町として発展してきた地域ならではの郷土料理。○○や〇〇を豊富に使用しており、観光客にも人気。</a:t>
            </a:r>
            <a:endParaRPr kumimoji="1" lang="en-US" altLang="ja-JP" sz="1100" dirty="0" smtClean="0">
              <a:latin typeface="メイリオ" panose="020B0604030504040204" pitchFamily="50" charset="-128"/>
              <a:ea typeface="メイリオ" panose="020B0604030504040204" pitchFamily="50" charset="-128"/>
            </a:endParaRPr>
          </a:p>
        </p:txBody>
      </p:sp>
      <p:sp>
        <p:nvSpPr>
          <p:cNvPr id="59" name="Google Shape;105;p1"/>
          <p:cNvSpPr txBox="1"/>
          <p:nvPr/>
        </p:nvSpPr>
        <p:spPr>
          <a:xfrm>
            <a:off x="1660581" y="4911471"/>
            <a:ext cx="1276051" cy="519128"/>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（○○を使用した郷土料理）</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0" name="楕円 59"/>
          <p:cNvSpPr/>
          <p:nvPr/>
        </p:nvSpPr>
        <p:spPr>
          <a:xfrm>
            <a:off x="3865497" y="3746819"/>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smtClean="0">
                <a:latin typeface="Meiryo UI" panose="020B0604030504040204" pitchFamily="50" charset="-128"/>
                <a:ea typeface="Meiryo UI" panose="020B0604030504040204" pitchFamily="50" charset="-128"/>
              </a:rPr>
              <a:t>２</a:t>
            </a:r>
            <a:endParaRPr kumimoji="1" lang="ja-JP" altLang="en-US" sz="1050" dirty="0">
              <a:latin typeface="Meiryo UI" panose="020B0604030504040204" pitchFamily="50" charset="-128"/>
              <a:ea typeface="Meiryo UI" panose="020B0604030504040204" pitchFamily="50" charset="-128"/>
            </a:endParaRPr>
          </a:p>
        </p:txBody>
      </p:sp>
      <p:sp>
        <p:nvSpPr>
          <p:cNvPr id="61" name="楕円 60"/>
          <p:cNvSpPr/>
          <p:nvPr/>
        </p:nvSpPr>
        <p:spPr>
          <a:xfrm>
            <a:off x="4090703" y="4549872"/>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2" name="楕円 61"/>
          <p:cNvSpPr/>
          <p:nvPr/>
        </p:nvSpPr>
        <p:spPr>
          <a:xfrm>
            <a:off x="3991549" y="4895384"/>
            <a:ext cx="235536" cy="22663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dirty="0" smtClean="0">
                <a:latin typeface="Meiryo UI" panose="020B0604030504040204" pitchFamily="50" charset="-128"/>
                <a:ea typeface="Meiryo UI" panose="020B0604030504040204" pitchFamily="50" charset="-128"/>
              </a:rPr>
              <a:t>３</a:t>
            </a:r>
            <a:endParaRPr kumimoji="1" lang="ja-JP" altLang="en-US" sz="1050" dirty="0">
              <a:latin typeface="Meiryo UI" panose="020B0604030504040204" pitchFamily="50" charset="-128"/>
              <a:ea typeface="Meiryo UI" panose="020B0604030504040204" pitchFamily="50" charset="-128"/>
            </a:endParaRPr>
          </a:p>
        </p:txBody>
      </p:sp>
      <p:sp>
        <p:nvSpPr>
          <p:cNvPr id="63" name="楕円 62"/>
          <p:cNvSpPr/>
          <p:nvPr/>
        </p:nvSpPr>
        <p:spPr>
          <a:xfrm>
            <a:off x="3183408" y="2174566"/>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１</a:t>
            </a:r>
          </a:p>
        </p:txBody>
      </p:sp>
      <p:sp>
        <p:nvSpPr>
          <p:cNvPr id="64" name="楕円 63"/>
          <p:cNvSpPr/>
          <p:nvPr/>
        </p:nvSpPr>
        <p:spPr>
          <a:xfrm>
            <a:off x="3337021" y="2604379"/>
            <a:ext cx="235536" cy="22663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050" dirty="0" smtClean="0">
                <a:latin typeface="Meiryo UI" panose="020B0604030504040204" pitchFamily="50" charset="-128"/>
                <a:ea typeface="Meiryo UI" panose="020B0604030504040204" pitchFamily="50" charset="-128"/>
              </a:rPr>
              <a:t>２</a:t>
            </a:r>
            <a:endParaRPr kumimoji="1" lang="ja-JP" altLang="en-US" sz="105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6702832" y="1248480"/>
            <a:ext cx="2989309" cy="1132975"/>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rPr>
              <a:t>②</a:t>
            </a:r>
            <a:r>
              <a:rPr kumimoji="1" lang="ja-JP" altLang="en-US" dirty="0" smtClean="0">
                <a:latin typeface="メイリオ" panose="020B0604030504040204" pitchFamily="50" charset="-128"/>
                <a:ea typeface="メイリオ" panose="020B0604030504040204" pitchFamily="50" charset="-128"/>
              </a:rPr>
              <a:t>〇〇屋</a:t>
            </a:r>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伝統工芸品である○○づくりを体験できる店舗。体験と合わせて震災当時の体験を解説する店主がいるため、市でもトレイルに関心のある客層に対し、</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情報発信を実施。</a:t>
            </a:r>
            <a:endParaRPr kumimoji="1" lang="en-US" altLang="ja-JP" sz="1100" dirty="0" smtClean="0">
              <a:latin typeface="メイリオ" panose="020B0604030504040204" pitchFamily="50" charset="-128"/>
              <a:ea typeface="メイリオ" panose="020B0604030504040204" pitchFamily="50" charset="-128"/>
            </a:endParaRPr>
          </a:p>
        </p:txBody>
      </p:sp>
      <p:sp>
        <p:nvSpPr>
          <p:cNvPr id="65" name="Google Shape;105;p1"/>
          <p:cNvSpPr txBox="1"/>
          <p:nvPr/>
        </p:nvSpPr>
        <p:spPr>
          <a:xfrm>
            <a:off x="7874498" y="6427299"/>
            <a:ext cx="2003802" cy="266342"/>
          </a:xfrm>
          <a:prstGeom prst="rect">
            <a:avLst/>
          </a:prstGeom>
          <a:noFill/>
          <a:ln w="12700" cap="flat" cmpd="sng">
            <a:noFill/>
            <a:prstDash val="solid"/>
            <a:round/>
            <a:headEnd type="none" w="sm" len="sm"/>
            <a:tailEnd type="none" w="sm" len="sm"/>
          </a:ln>
        </p:spPr>
        <p:txBody>
          <a:bodyPr spcFirstLastPara="1" wrap="square" lIns="91425" tIns="45700" rIns="91425" bIns="45700" anchor="t" anchorCtr="0">
            <a:noAutofit/>
          </a:bodyPr>
          <a:lstStyle/>
          <a:p>
            <a:pPr lvl="0" algn="ctr"/>
            <a:r>
              <a:rPr lang="ja-JP" altLang="en-US" sz="1050" dirty="0" smtClean="0">
                <a:solidFill>
                  <a:schemeClr val="tx1"/>
                </a:solidFill>
                <a:latin typeface="メイリオ" panose="020B0604030504040204" pitchFamily="50" charset="-128"/>
                <a:ea typeface="メイリオ" panose="020B0604030504040204" pitchFamily="50" charset="-128"/>
                <a:cs typeface="Meiryo"/>
                <a:sym typeface="Meiryo"/>
              </a:rPr>
              <a:t>（○○遺構視察の様子）</a:t>
            </a:r>
            <a:endParaRPr lang="en-US" altLang="ja-JP" sz="1050" dirty="0">
              <a:solidFill>
                <a:schemeClr val="tx1"/>
              </a:solidFill>
              <a:latin typeface="メイリオ" panose="020B0604030504040204" pitchFamily="50" charset="-128"/>
              <a:ea typeface="メイリオ" panose="020B0604030504040204" pitchFamily="50" charset="-128"/>
              <a:cs typeface="Meiryo"/>
              <a:sym typeface="Meiryo"/>
            </a:endParaRPr>
          </a:p>
        </p:txBody>
      </p:sp>
      <p:sp>
        <p:nvSpPr>
          <p:cNvPr id="66" name="正方形/長方形 65"/>
          <p:cNvSpPr/>
          <p:nvPr/>
        </p:nvSpPr>
        <p:spPr>
          <a:xfrm>
            <a:off x="4063977" y="6082172"/>
            <a:ext cx="912220" cy="469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メイリオ" panose="020B0604030504040204" pitchFamily="50" charset="-128"/>
                <a:ea typeface="メイリオ" panose="020B0604030504040204" pitchFamily="50" charset="-128"/>
              </a:rPr>
              <a:t>写真</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23164969"/>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TotalTime>
  <Words>1545</Words>
  <Application>Microsoft Office PowerPoint</Application>
  <PresentationFormat>A4 210 x 297 mm</PresentationFormat>
  <Paragraphs>174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メイリオ</vt:lpstr>
      <vt:lpstr>メイリオ</vt:lpstr>
      <vt:lpstr>游ゴシック</vt:lpstr>
      <vt:lpstr>Arial</vt:lpstr>
      <vt:lpstr>Office テーマ</vt:lpstr>
      <vt:lpstr>○○○○事業【○○県○○市】　</vt:lpstr>
      <vt:lpstr>○○○○事業【○○県○○市】 　</vt:lpstr>
      <vt:lpstr>ブルーツーリズム推進事業【○○県○○市】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山形 健登</cp:lastModifiedBy>
  <cp:revision>97</cp:revision>
  <cp:lastPrinted>2023-01-25T09:57:28Z</cp:lastPrinted>
  <dcterms:created xsi:type="dcterms:W3CDTF">2007-11-06T12:19:33Z</dcterms:created>
  <dcterms:modified xsi:type="dcterms:W3CDTF">2023-01-26T11:52:40Z</dcterms:modified>
</cp:coreProperties>
</file>