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5"/>
  </p:notesMasterIdLst>
  <p:sldIdLst>
    <p:sldId id="259"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p:restoredTop sz="94650"/>
  </p:normalViewPr>
  <p:slideViewPr>
    <p:cSldViewPr snapToGrid="0" showGuides="1">
      <p:cViewPr varScale="1">
        <p:scale>
          <a:sx n="69" d="100"/>
          <a:sy n="69" d="100"/>
        </p:scale>
        <p:origin x="1194" y="78"/>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2023/2/17</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0" name="スライド イメージ プレースホルダ 1"/>
          <p:cNvSpPr>
            <a:spLocks noGrp="1" noRot="1" noChangeAspect="1"/>
          </p:cNvSpPr>
          <p:nvPr>
            <p:ph type="sldImg"/>
          </p:nvPr>
        </p:nvSpPr>
        <p:spPr>
          <a:xfrm>
            <a:off x="5440363" y="360363"/>
            <a:ext cx="2587625" cy="1792287"/>
          </a:xfrm>
        </p:spPr>
      </p:sp>
      <p:sp>
        <p:nvSpPr>
          <p:cNvPr id="10351" name="ノート プレースホルダ 2"/>
          <p:cNvSpPr>
            <a:spLocks noGrp="1"/>
          </p:cNvSpPr>
          <p:nvPr>
            <p:ph type="body" idx="1"/>
          </p:nvPr>
        </p:nvSpPr>
        <p:spPr/>
        <p:txBody>
          <a:bodyPr>
            <a:normAutofit/>
          </a:bodyPr>
          <a:lstStyle/>
          <a:p>
            <a:pPr defTabSz="948570">
              <a:defRPr/>
            </a:pPr>
            <a:r>
              <a:rPr kumimoji="1" lang="en-US" altLang="ja-JP" dirty="0"/>
              <a:t>201012Yrev</a:t>
            </a:r>
            <a:endParaRPr kumimoji="1" lang="ja-JP" altLang="en-US" dirty="0"/>
          </a:p>
          <a:p>
            <a:endParaRPr kumimoji="1" lang="ja-JP" altLang="en-US" dirty="0"/>
          </a:p>
        </p:txBody>
      </p:sp>
      <p:sp>
        <p:nvSpPr>
          <p:cNvPr id="10352"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7A257-4C07-4AB6-BC31-F377782D84F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2191937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 name="正方形/長方形 2"/>
          <p:cNvSpPr>
            <a:spLocks noChangeArrowheads="1"/>
          </p:cNvSpPr>
          <p:nvPr/>
        </p:nvSpPr>
        <p:spPr>
          <a:xfrm>
            <a:off x="698500" y="0"/>
            <a:ext cx="7974445" cy="346472"/>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kern="0">
                <a:solidFill>
                  <a:srgbClr val="0070C0"/>
                </a:solidFill>
              </a:rPr>
              <a:t>実証事業名</a:t>
            </a:r>
            <a:r>
              <a:rPr lang="ja-JP" altLang="en-US" sz="2400" kern="0" dirty="0">
                <a:solidFill>
                  <a:srgbClr val="0070C0"/>
                </a:solidFill>
              </a:rPr>
              <a:t>（</a:t>
            </a:r>
            <a:r>
              <a:rPr lang="ja-JP" altLang="en-US" sz="2400" kern="0">
                <a:solidFill>
                  <a:srgbClr val="0070C0"/>
                </a:solidFill>
              </a:rPr>
              <a:t>コンソーシアム名）</a:t>
            </a:r>
            <a:endParaRPr lang="ja-JP" altLang="en-US" sz="2400" kern="0" dirty="0">
              <a:solidFill>
                <a:srgbClr val="0070C0"/>
              </a:solidFill>
            </a:endParaRPr>
          </a:p>
        </p:txBody>
      </p:sp>
      <p:sp>
        <p:nvSpPr>
          <p:cNvPr id="6" name="字幕 2"/>
          <p:cNvSpPr txBox="1">
            <a:spLocks/>
          </p:cNvSpPr>
          <p:nvPr/>
        </p:nvSpPr>
        <p:spPr>
          <a:xfrm>
            <a:off x="269762" y="652278"/>
            <a:ext cx="9497692" cy="146421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spcBef>
                <a:spcPts val="0"/>
              </a:spcBef>
              <a:spcAft>
                <a:spcPts val="0"/>
              </a:spcAft>
              <a:buNone/>
            </a:pPr>
            <a:r>
              <a:rPr lang="ja-JP" altLang="en-US" sz="1300" kern="0" dirty="0"/>
              <a:t>＜現状・課題に対する解決策と目指す</a:t>
            </a:r>
            <a:r>
              <a:rPr lang="ja-JP" altLang="en-US" sz="1300" kern="0" dirty="0" smtClean="0"/>
              <a:t>姿＞</a:t>
            </a:r>
            <a:endParaRPr lang="en-US" altLang="ja-JP" sz="1300" kern="0" dirty="0"/>
          </a:p>
          <a:p>
            <a:pPr marL="0" indent="0" algn="just">
              <a:spcBef>
                <a:spcPts val="0"/>
              </a:spcBef>
              <a:spcAft>
                <a:spcPts val="0"/>
              </a:spcAft>
              <a:buNone/>
            </a:pPr>
            <a:r>
              <a:rPr lang="ja-JP" altLang="en-US" sz="1300" i="1" kern="0" dirty="0">
                <a:solidFill>
                  <a:srgbClr val="0070C0"/>
                </a:solidFill>
              </a:rPr>
              <a:t>例：</a:t>
            </a:r>
            <a:r>
              <a:rPr lang="ja-JP" altLang="en-US" sz="1300" i="1" kern="0" dirty="0">
                <a:solidFill>
                  <a:schemeClr val="accent1"/>
                </a:solidFill>
              </a:rPr>
              <a:t> </a:t>
            </a:r>
            <a:endParaRPr lang="en-US" altLang="ja-JP" sz="1300" i="1" kern="0" dirty="0">
              <a:solidFill>
                <a:schemeClr val="accent1"/>
              </a:solidFill>
            </a:endParaRPr>
          </a:p>
          <a:p>
            <a:pPr marL="187325" indent="-176213" algn="just">
              <a:spcBef>
                <a:spcPts val="0"/>
              </a:spcBef>
              <a:spcAft>
                <a:spcPts val="0"/>
              </a:spcAft>
              <a:buFont typeface="Wingdings"/>
              <a:buChar char="l"/>
            </a:pPr>
            <a:r>
              <a:rPr lang="ja-JP" altLang="en-US" sz="1300" i="1" kern="0" dirty="0">
                <a:solidFill>
                  <a:srgbClr val="0070C0"/>
                </a:solidFill>
              </a:rPr>
              <a:t>～～（具体的な地域や観光シーン）には、～～という資源や潜在能力があるにもかかわらず、～～という課題を抱えている。</a:t>
            </a:r>
            <a:endParaRPr lang="en-US" altLang="ja-JP" sz="1300" i="1" kern="0" dirty="0">
              <a:solidFill>
                <a:srgbClr val="0070C0"/>
              </a:solidFill>
            </a:endParaRPr>
          </a:p>
          <a:p>
            <a:pPr marL="187325" indent="-176213" algn="just">
              <a:spcBef>
                <a:spcPts val="0"/>
              </a:spcBef>
              <a:spcAft>
                <a:spcPts val="0"/>
              </a:spcAft>
              <a:buFont typeface="Wingdings"/>
              <a:buChar char="l"/>
            </a:pPr>
            <a:r>
              <a:rPr lang="ja-JP" altLang="en-US" sz="1300" i="1" kern="0" dirty="0">
                <a:solidFill>
                  <a:srgbClr val="0070C0"/>
                </a:solidFill>
              </a:rPr>
              <a:t>そこで本事業において、～～（本事業のターゲット層に対するゴール等）を実現するべく、～～（観光関連サービスやデジタル技術）を構築し、その実証実験を～～（地域名・施設名）において実施する。</a:t>
            </a:r>
            <a:endParaRPr lang="en-US" altLang="ja-JP" sz="1300" i="1" kern="0" dirty="0">
              <a:solidFill>
                <a:srgbClr val="0070C0"/>
              </a:solidFill>
            </a:endParaRPr>
          </a:p>
          <a:p>
            <a:pPr marL="187325" indent="-176213" algn="just">
              <a:spcBef>
                <a:spcPts val="0"/>
              </a:spcBef>
              <a:spcAft>
                <a:spcPts val="0"/>
              </a:spcAft>
              <a:buFont typeface="Wingdings"/>
              <a:buChar char="l"/>
            </a:pPr>
            <a:r>
              <a:rPr lang="ja-JP" altLang="en-US" sz="1300" i="1" kern="0" dirty="0">
                <a:solidFill>
                  <a:srgbClr val="0070C0"/>
                </a:solidFill>
              </a:rPr>
              <a:t>また、本事業終了後は、更なる</a:t>
            </a:r>
            <a:r>
              <a:rPr lang="en-US" altLang="ja-JP" sz="1300" i="1" kern="0" dirty="0">
                <a:solidFill>
                  <a:srgbClr val="0070C0"/>
                </a:solidFill>
              </a:rPr>
              <a:t>〜〜</a:t>
            </a:r>
            <a:r>
              <a:rPr lang="ja-JP" altLang="en-US" sz="1300" i="1" kern="0" dirty="0">
                <a:solidFill>
                  <a:srgbClr val="0070C0"/>
                </a:solidFill>
              </a:rPr>
              <a:t>を行い、</a:t>
            </a:r>
            <a:r>
              <a:rPr lang="en-US" altLang="ja-JP" sz="1300" i="1" kern="0" dirty="0">
                <a:solidFill>
                  <a:srgbClr val="0070C0"/>
                </a:solidFill>
              </a:rPr>
              <a:t>〜〜</a:t>
            </a:r>
            <a:r>
              <a:rPr lang="ja-JP" altLang="en-US" sz="1300" i="1" kern="0" dirty="0">
                <a:solidFill>
                  <a:srgbClr val="0070C0"/>
                </a:solidFill>
              </a:rPr>
              <a:t>（具体的なビジョン・目指す姿・ロードマップ等）を実現することを目指す。</a:t>
            </a:r>
          </a:p>
        </p:txBody>
      </p:sp>
      <p:sp>
        <p:nvSpPr>
          <p:cNvPr id="7" name="字幕 2"/>
          <p:cNvSpPr txBox="1"/>
          <p:nvPr/>
        </p:nvSpPr>
        <p:spPr>
          <a:xfrm>
            <a:off x="269762" y="4672780"/>
            <a:ext cx="4581525" cy="1865179"/>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smtClean="0"/>
              <a:t>＜構築する稼げる地域の実現につながる</a:t>
            </a:r>
            <a:r>
              <a:rPr lang="ja-JP" altLang="en-US" sz="1300" dirty="0" smtClean="0"/>
              <a:t>先進モデル</a:t>
            </a:r>
            <a:r>
              <a:rPr lang="ja-JP" altLang="en-US" sz="1300" dirty="0"/>
              <a:t>＞</a:t>
            </a:r>
            <a:endParaRPr lang="en-US" altLang="ja-JP" sz="1300" dirty="0"/>
          </a:p>
          <a:p>
            <a:pPr algn="just">
              <a:lnSpc>
                <a:spcPct val="100000"/>
              </a:lnSpc>
              <a:spcBef>
                <a:spcPts val="0"/>
              </a:spcBef>
            </a:pPr>
            <a:r>
              <a:rPr lang="en-US" altLang="ja-JP" sz="1300" dirty="0" smtClean="0"/>
              <a:t>【</a:t>
            </a:r>
            <a:r>
              <a:rPr lang="ja-JP" altLang="en-US" sz="1300" dirty="0" smtClean="0"/>
              <a:t>選択したテーマと構築する先進モデル</a:t>
            </a:r>
            <a:r>
              <a:rPr lang="en-US" altLang="ja-JP" sz="1300" dirty="0"/>
              <a:t>】</a:t>
            </a:r>
            <a:r>
              <a:rPr lang="ja-JP" altLang="en-US" sz="1300" dirty="0"/>
              <a:t>：</a:t>
            </a:r>
            <a:endParaRPr lang="en-US" altLang="ja-JP" sz="1300" dirty="0"/>
          </a:p>
          <a:p>
            <a:pPr marL="314325" indent="-314325" algn="just">
              <a:lnSpc>
                <a:spcPct val="100000"/>
              </a:lnSpc>
              <a:spcBef>
                <a:spcPts val="0"/>
              </a:spcBef>
            </a:pPr>
            <a:r>
              <a:rPr lang="ja-JP" altLang="en-US" sz="1300" i="1" dirty="0">
                <a:solidFill>
                  <a:srgbClr val="0070C0"/>
                </a:solidFill>
              </a:rPr>
              <a:t>例：　～～（地域や観光シーン）において、～～（サービスや技術）を活用することにより、～～ </a:t>
            </a:r>
            <a:r>
              <a:rPr lang="ja-JP" altLang="en-US" sz="1300" i="1" dirty="0" smtClean="0"/>
              <a:t>（選択したテーマ）</a:t>
            </a:r>
            <a:r>
              <a:rPr lang="ja-JP" altLang="en-US" sz="1300" i="1" dirty="0">
                <a:solidFill>
                  <a:srgbClr val="0070C0"/>
                </a:solidFill>
              </a:rPr>
              <a:t>を実現し、～～を変革する</a:t>
            </a:r>
            <a:r>
              <a:rPr lang="ja-JP" altLang="en-US" sz="1300" i="1" dirty="0" smtClean="0">
                <a:solidFill>
                  <a:srgbClr val="0070C0"/>
                </a:solidFill>
              </a:rPr>
              <a:t>。</a:t>
            </a:r>
            <a:endParaRPr lang="en-US" altLang="ja-JP" sz="1300" i="1" dirty="0">
              <a:solidFill>
                <a:srgbClr val="0070C0"/>
              </a:solidFill>
            </a:endParaRPr>
          </a:p>
          <a:p>
            <a:pPr algn="just">
              <a:lnSpc>
                <a:spcPct val="100000"/>
              </a:lnSpc>
              <a:spcBef>
                <a:spcPts val="0"/>
              </a:spcBef>
            </a:pPr>
            <a:r>
              <a:rPr lang="en-US" altLang="ja-JP" sz="1300" dirty="0"/>
              <a:t>【</a:t>
            </a:r>
            <a:r>
              <a:rPr lang="ja-JP" altLang="en-US" sz="1300" dirty="0"/>
              <a:t>他地域等との差別化や競争上の優位性を確保する方法</a:t>
            </a:r>
            <a:r>
              <a:rPr lang="en-US" altLang="ja-JP" sz="1300" dirty="0"/>
              <a:t>】</a:t>
            </a:r>
            <a:r>
              <a:rPr lang="ja-JP" altLang="en-US" sz="1300" dirty="0"/>
              <a:t>：</a:t>
            </a:r>
            <a:endParaRPr lang="en-US" altLang="ja-JP" sz="1300" dirty="0"/>
          </a:p>
          <a:p>
            <a:pPr marL="314325" indent="-314325" algn="just">
              <a:lnSpc>
                <a:spcPct val="100000"/>
              </a:lnSpc>
              <a:spcBef>
                <a:spcPts val="0"/>
              </a:spcBef>
            </a:pPr>
            <a:r>
              <a:rPr lang="ja-JP" altLang="en-US" sz="1300" i="1" dirty="0">
                <a:solidFill>
                  <a:srgbClr val="0070C0"/>
                </a:solidFill>
              </a:rPr>
              <a:t>例：　観光分野では活用実績のない</a:t>
            </a:r>
            <a:r>
              <a:rPr lang="en-US" altLang="ja-JP" sz="1300" i="1" dirty="0">
                <a:solidFill>
                  <a:srgbClr val="0070C0"/>
                </a:solidFill>
              </a:rPr>
              <a:t>〜〜</a:t>
            </a:r>
            <a:r>
              <a:rPr lang="ja-JP" altLang="en-US" sz="1300" i="1" dirty="0">
                <a:solidFill>
                  <a:srgbClr val="0070C0"/>
                </a:solidFill>
              </a:rPr>
              <a:t>（新規性のある技術）を活用することにより、～～（ターゲットやニーズ）に対して、従来に比して～～（定量的・定性的）な効果が期待できる。</a:t>
            </a:r>
          </a:p>
        </p:txBody>
      </p:sp>
      <p:sp>
        <p:nvSpPr>
          <p:cNvPr id="8" name="字幕 2"/>
          <p:cNvSpPr txBox="1"/>
          <p:nvPr/>
        </p:nvSpPr>
        <p:spPr>
          <a:xfrm>
            <a:off x="269762" y="2222428"/>
            <a:ext cx="9497692" cy="2344411"/>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t>＜本事業の内容＞</a:t>
            </a:r>
            <a:r>
              <a:rPr lang="ja-JP" altLang="en-US" sz="1300" i="1" dirty="0">
                <a:solidFill>
                  <a:srgbClr val="0070C0"/>
                </a:solidFill>
              </a:rPr>
              <a:t>以下の具体的内容を簡潔に記載してください。</a:t>
            </a:r>
            <a:endParaRPr lang="en-US" altLang="ja-JP" sz="1300" i="1" dirty="0">
              <a:solidFill>
                <a:srgbClr val="0070C0"/>
              </a:solidFill>
            </a:endParaRPr>
          </a:p>
          <a:p>
            <a:pPr algn="just">
              <a:spcBef>
                <a:spcPts val="0"/>
              </a:spcBef>
            </a:pPr>
            <a:r>
              <a:rPr lang="en-US" altLang="ja-JP" sz="1300" dirty="0"/>
              <a:t>【</a:t>
            </a:r>
            <a:r>
              <a:rPr lang="ja-JP" altLang="en-US" sz="1300" dirty="0"/>
              <a:t>ターゲット</a:t>
            </a:r>
            <a:r>
              <a:rPr lang="en-US" altLang="ja-JP" sz="1300" dirty="0"/>
              <a:t>】</a:t>
            </a:r>
          </a:p>
          <a:p>
            <a:pPr algn="just">
              <a:spcBef>
                <a:spcPts val="0"/>
              </a:spcBef>
            </a:pPr>
            <a:r>
              <a:rPr lang="en-US" altLang="ja-JP" sz="1300" dirty="0"/>
              <a:t>【</a:t>
            </a:r>
            <a:r>
              <a:rPr lang="ja-JP" altLang="en-US" sz="1300" dirty="0"/>
              <a:t>事業計画（スケジュール）</a:t>
            </a:r>
            <a:r>
              <a:rPr lang="en-US" altLang="ja-JP" sz="1300" dirty="0"/>
              <a:t>】</a:t>
            </a:r>
            <a:r>
              <a:rPr lang="ja-JP" altLang="en-US" sz="1300" dirty="0"/>
              <a:t>：</a:t>
            </a:r>
            <a:endParaRPr lang="en-US" altLang="ja-JP" sz="1300" dirty="0"/>
          </a:p>
          <a:p>
            <a:pPr algn="just">
              <a:spcBef>
                <a:spcPts val="0"/>
              </a:spcBef>
            </a:pPr>
            <a:r>
              <a:rPr lang="en-US" altLang="ja-JP" sz="1300" dirty="0" smtClean="0"/>
              <a:t>【</a:t>
            </a:r>
            <a:r>
              <a:rPr lang="ja-JP" altLang="en-US" sz="1300" dirty="0" smtClean="0"/>
              <a:t>活用</a:t>
            </a:r>
            <a:r>
              <a:rPr lang="ja-JP" altLang="en-US" sz="1300" dirty="0"/>
              <a:t>する技術・サービス</a:t>
            </a:r>
            <a:r>
              <a:rPr lang="en-US" altLang="ja-JP" sz="1300" dirty="0"/>
              <a:t>】</a:t>
            </a:r>
            <a:r>
              <a:rPr lang="ja-JP" altLang="en-US" sz="1300" dirty="0"/>
              <a:t>：</a:t>
            </a:r>
            <a:endParaRPr lang="en-US" altLang="ja-JP" sz="1300" dirty="0"/>
          </a:p>
          <a:p>
            <a:pPr algn="just">
              <a:spcBef>
                <a:spcPts val="0"/>
              </a:spcBef>
            </a:pPr>
            <a:r>
              <a:rPr lang="en-US" altLang="ja-JP" sz="1300" dirty="0"/>
              <a:t>【</a:t>
            </a:r>
            <a:r>
              <a:rPr lang="ja-JP" altLang="en-US" sz="1300" dirty="0"/>
              <a:t>実証実験内容</a:t>
            </a:r>
            <a:r>
              <a:rPr lang="en-US" altLang="ja-JP" sz="1300" dirty="0"/>
              <a:t>】</a:t>
            </a:r>
            <a:r>
              <a:rPr lang="ja-JP" altLang="en-US" sz="1300" dirty="0"/>
              <a:t>：</a:t>
            </a:r>
            <a:endParaRPr lang="en-US" altLang="ja-JP" sz="1300" dirty="0"/>
          </a:p>
          <a:p>
            <a:pPr algn="just">
              <a:spcBef>
                <a:spcPts val="0"/>
              </a:spcBef>
            </a:pPr>
            <a:r>
              <a:rPr lang="en-US" altLang="ja-JP" sz="1300" dirty="0"/>
              <a:t>【</a:t>
            </a:r>
            <a:r>
              <a:rPr lang="ja-JP" altLang="en-US" sz="1300" dirty="0"/>
              <a:t>本事業における</a:t>
            </a:r>
            <a:r>
              <a:rPr lang="en-US" altLang="ja-JP" sz="1300" dirty="0"/>
              <a:t>KGI</a:t>
            </a:r>
            <a:r>
              <a:rPr lang="ja-JP" altLang="en-US" sz="1300" dirty="0"/>
              <a:t>と</a:t>
            </a:r>
            <a:r>
              <a:rPr lang="en-US" altLang="ja-JP" sz="1300" dirty="0"/>
              <a:t>KPI</a:t>
            </a:r>
            <a:r>
              <a:rPr lang="ja-JP" altLang="en-US" sz="1300" dirty="0"/>
              <a:t>　効果検証手法</a:t>
            </a:r>
            <a:r>
              <a:rPr lang="en-US" altLang="ja-JP" sz="1300" dirty="0"/>
              <a:t>】</a:t>
            </a:r>
            <a:r>
              <a:rPr lang="ja-JP" altLang="en-US" sz="1300" dirty="0"/>
              <a:t>：</a:t>
            </a:r>
            <a:endParaRPr lang="en-US" altLang="ja-JP" sz="1300" dirty="0"/>
          </a:p>
        </p:txBody>
      </p:sp>
      <p:sp>
        <p:nvSpPr>
          <p:cNvPr id="9" name="字幕 2"/>
          <p:cNvSpPr txBox="1"/>
          <p:nvPr/>
        </p:nvSpPr>
        <p:spPr>
          <a:xfrm>
            <a:off x="4965699" y="4672781"/>
            <a:ext cx="4801755" cy="1865179"/>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smtClean="0"/>
              <a:t>＜ロードマップ</a:t>
            </a:r>
            <a:r>
              <a:rPr lang="ja-JP" altLang="en-US" sz="1300" dirty="0" smtClean="0"/>
              <a:t>と本実証事業の位置づけ</a:t>
            </a:r>
            <a:r>
              <a:rPr lang="ja-JP" altLang="en-US" sz="1300" dirty="0" smtClean="0">
                <a:solidFill>
                  <a:srgbClr val="0070C0"/>
                </a:solidFill>
              </a:rPr>
              <a:t>（</a:t>
            </a:r>
            <a:r>
              <a:rPr lang="ja-JP" altLang="en-US" sz="1300" dirty="0">
                <a:solidFill>
                  <a:srgbClr val="0070C0"/>
                </a:solidFill>
              </a:rPr>
              <a:t>本年度事業期間を含む）</a:t>
            </a:r>
            <a:r>
              <a:rPr lang="ja-JP" altLang="en-US" sz="1300" dirty="0"/>
              <a:t>＞</a:t>
            </a:r>
            <a:endParaRPr lang="en-US" altLang="ja-JP" sz="1300" dirty="0"/>
          </a:p>
          <a:p>
            <a:pPr algn="just">
              <a:spcBef>
                <a:spcPts val="0"/>
              </a:spcBef>
            </a:pPr>
            <a:endParaRPr lang="en-US" altLang="ja-JP" sz="1300" i="1" dirty="0">
              <a:solidFill>
                <a:srgbClr val="0070C0"/>
              </a:solidFill>
            </a:endParaRPr>
          </a:p>
          <a:p>
            <a:pPr algn="just">
              <a:spcBef>
                <a:spcPts val="0"/>
              </a:spcBef>
            </a:pPr>
            <a:r>
              <a:rPr lang="ja-JP" altLang="en-US" sz="1300" i="1" dirty="0">
                <a:solidFill>
                  <a:srgbClr val="0070C0"/>
                </a:solidFill>
              </a:rPr>
              <a:t>例：　３年後には、来訪客の</a:t>
            </a:r>
            <a:r>
              <a:rPr lang="en-US" altLang="ja-JP" sz="1300" i="1" dirty="0">
                <a:solidFill>
                  <a:srgbClr val="0070C0"/>
                </a:solidFill>
              </a:rPr>
              <a:t>〜</a:t>
            </a:r>
            <a:r>
              <a:rPr lang="ja-JP" altLang="en-US" sz="1300" i="1" dirty="0">
                <a:solidFill>
                  <a:srgbClr val="0070C0"/>
                </a:solidFill>
              </a:rPr>
              <a:t>割が～～（本事業で構築したサービス）を利用し、</a:t>
            </a:r>
            <a:r>
              <a:rPr lang="en-US" altLang="ja-JP" sz="1300" i="1" dirty="0">
                <a:solidFill>
                  <a:srgbClr val="0070C0"/>
                </a:solidFill>
              </a:rPr>
              <a:t>〜〜</a:t>
            </a:r>
            <a:r>
              <a:rPr lang="ja-JP" altLang="en-US" sz="1300" i="1" dirty="0">
                <a:solidFill>
                  <a:srgbClr val="0070C0"/>
                </a:solidFill>
              </a:rPr>
              <a:t>円の消費が生まれ、地域経済の新たな軸となることを目指す。</a:t>
            </a:r>
            <a:endParaRPr lang="en-US" altLang="ja-JP" sz="1300" i="1" dirty="0">
              <a:solidFill>
                <a:srgbClr val="0070C0"/>
              </a:solidFill>
            </a:endParaRPr>
          </a:p>
          <a:p>
            <a:pPr algn="just">
              <a:spcBef>
                <a:spcPts val="0"/>
              </a:spcBef>
            </a:pPr>
            <a:r>
              <a:rPr lang="ja-JP" altLang="en-US" sz="1300" i="1" dirty="0">
                <a:solidFill>
                  <a:srgbClr val="0070C0"/>
                </a:solidFill>
              </a:rPr>
              <a:t>注：テキスト・図など自由に記載してください。</a:t>
            </a:r>
            <a:endParaRPr lang="en-US" altLang="ja-JP" sz="1300" i="1" dirty="0">
              <a:solidFill>
                <a:srgbClr val="0070C0"/>
              </a:solidFill>
            </a:endParaRPr>
          </a:p>
        </p:txBody>
      </p:sp>
      <p:sp>
        <p:nvSpPr>
          <p:cNvPr id="11" name="テキスト ボックス 7"/>
          <p:cNvSpPr txBox="1"/>
          <p:nvPr/>
        </p:nvSpPr>
        <p:spPr>
          <a:xfrm>
            <a:off x="240024" y="6497661"/>
            <a:ext cx="9194814" cy="392415"/>
          </a:xfrm>
          <a:prstGeom prst="rect">
            <a:avLst/>
          </a:prstGeom>
          <a:noFill/>
        </p:spPr>
        <p:txBody>
          <a:bodyPr wrap="square" rtlCol="0" anchor="ctr">
            <a:spAutoFit/>
          </a:bodyPr>
          <a:lstStyle/>
          <a:p>
            <a:r>
              <a:rPr lang="ja-JP" altLang="en-US" sz="975" dirty="0">
                <a:solidFill>
                  <a:srgbClr val="0070C0"/>
                </a:solidFill>
              </a:rPr>
              <a:t>注：公表される前提で作成してください。　　　　　　　　　　　　　　　　　　　　　　　　　　　　　　　　　　　　　　　　　　　　　　　　　　　　</a:t>
            </a:r>
            <a:endParaRPr lang="en-US" altLang="ja-JP" sz="975" dirty="0">
              <a:solidFill>
                <a:srgbClr val="0070C0"/>
              </a:solidFill>
            </a:endParaRPr>
          </a:p>
          <a:p>
            <a:r>
              <a:rPr lang="ja-JP" altLang="en-US" sz="975" dirty="0">
                <a:solidFill>
                  <a:srgbClr val="0070C0"/>
                </a:solidFill>
              </a:rPr>
              <a:t>注：事業の概要が本事業概要説明書一枚で分かるように作成してください。　　　　　　　　　　　　　　　　　　　　　　　　　　　　</a:t>
            </a:r>
            <a:r>
              <a:rPr lang="ja-JP" altLang="en-US" sz="975" i="1" dirty="0">
                <a:solidFill>
                  <a:srgbClr val="0070C0"/>
                </a:solidFill>
              </a:rPr>
              <a:t>青字は、提出時に削除してください</a:t>
            </a:r>
            <a:r>
              <a:rPr lang="ja-JP" altLang="en-US" sz="975" dirty="0">
                <a:solidFill>
                  <a:srgbClr val="0070C0"/>
                </a:solidFill>
              </a:rPr>
              <a:t>。</a:t>
            </a:r>
          </a:p>
        </p:txBody>
      </p:sp>
      <p:sp>
        <p:nvSpPr>
          <p:cNvPr id="2" name="スライド番号プレースホルダー 1">
            <a:extLst>
              <a:ext uri="{FF2B5EF4-FFF2-40B4-BE49-F238E27FC236}">
                <a16:creationId xmlns:a16="http://schemas.microsoft.com/office/drawing/2014/main" id="{3FD9B9F7-9BCA-FE4C-B5D9-D5F1A0B93A2F}"/>
              </a:ext>
            </a:extLst>
          </p:cNvPr>
          <p:cNvSpPr>
            <a:spLocks noGrp="1"/>
          </p:cNvSpPr>
          <p:nvPr>
            <p:ph type="sldNum" sz="quarter" idx="12"/>
          </p:nvPr>
        </p:nvSpPr>
        <p:spPr>
          <a:xfrm>
            <a:off x="0" y="-1693"/>
            <a:ext cx="596900" cy="476250"/>
          </a:xfrm>
          <a:solidFill>
            <a:srgbClr val="FFFF00"/>
          </a:solidFill>
        </p:spPr>
        <p:txBody>
          <a:bodyPr anchor="ctr"/>
          <a:lstStyle/>
          <a:p>
            <a:pPr algn="ctr">
              <a:defRPr/>
            </a:pPr>
            <a:fld id="{58764233-5231-4BB3-864E-7369979C1539}" type="slidenum">
              <a:rPr lang="en-US" altLang="ja-JP" sz="2000" b="1" smtClean="0">
                <a:solidFill>
                  <a:srgbClr val="000000"/>
                </a:solidFill>
              </a:rPr>
              <a:pPr algn="ctr">
                <a:defRPr/>
              </a:pPr>
              <a:t>1</a:t>
            </a:fld>
            <a:endParaRPr lang="en-US" altLang="ja-JP" sz="2000" b="1" dirty="0">
              <a:solidFill>
                <a:srgbClr val="000000"/>
              </a:solidFill>
            </a:endParaRPr>
          </a:p>
        </p:txBody>
      </p:sp>
      <p:sp>
        <p:nvSpPr>
          <p:cNvPr id="3" name="正方形/長方形 2"/>
          <p:cNvSpPr/>
          <p:nvPr/>
        </p:nvSpPr>
        <p:spPr>
          <a:xfrm>
            <a:off x="6715437" y="2684206"/>
            <a:ext cx="2871806" cy="1681317"/>
          </a:xfrm>
          <a:prstGeom prst="rect">
            <a:avLst/>
          </a:prstGeom>
          <a:solidFill>
            <a:schemeClr val="bg1">
              <a:lumMod val="85000"/>
            </a:schemeClr>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dirty="0">
              <a:latin typeface="+mj-ea"/>
              <a:ea typeface="+mj-ea"/>
            </a:endParaRPr>
          </a:p>
        </p:txBody>
      </p:sp>
      <p:sp>
        <p:nvSpPr>
          <p:cNvPr id="10" name="テキスト ボックス 7"/>
          <p:cNvSpPr txBox="1"/>
          <p:nvPr/>
        </p:nvSpPr>
        <p:spPr>
          <a:xfrm>
            <a:off x="6789179" y="3263254"/>
            <a:ext cx="2464586" cy="523220"/>
          </a:xfrm>
          <a:prstGeom prst="rect">
            <a:avLst/>
          </a:prstGeom>
          <a:noFill/>
        </p:spPr>
        <p:txBody>
          <a:bodyPr wrap="square" rtlCol="0" anchor="ctr">
            <a:spAutoFit/>
          </a:bodyPr>
          <a:lstStyle/>
          <a:p>
            <a:r>
              <a:rPr lang="ja-JP" altLang="en-US" sz="1400" dirty="0">
                <a:solidFill>
                  <a:srgbClr val="0070C0"/>
                </a:solidFill>
              </a:rPr>
              <a:t>実施内容を示す画像や写真を掲載してください。</a:t>
            </a:r>
          </a:p>
        </p:txBody>
      </p:sp>
    </p:spTree>
    <p:extLst>
      <p:ext uri="{BB962C8B-B14F-4D97-AF65-F5344CB8AC3E}">
        <p14:creationId xmlns:p14="http://schemas.microsoft.com/office/powerpoint/2010/main" val="2577278166"/>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2" ma:contentTypeDescription="新しいドキュメントを作成します。" ma:contentTypeScope="" ma:versionID="196024010d054f068e37aa163a5bc920">
  <xsd:schema xmlns:xsd="http://www.w3.org/2001/XMLSchema" xmlns:xs="http://www.w3.org/2001/XMLSchema" xmlns:p="http://schemas.microsoft.com/office/2006/metadata/properties" xmlns:ns2="8796a868-7127-405e-9e92-a32837cab98d" targetNamespace="http://schemas.microsoft.com/office/2006/metadata/properties" ma:root="true" ma:fieldsID="b043b58c7287eec6e265e1f808f77899" ns2:_="">
    <xsd:import namespace="8796a868-7127-405e-9e92-a32837cab98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910682-DFAB-42AC-A1E5-6F94774ADC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96a868-7127-405e-9e92-a32837cab9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66842D-B06E-4C9D-90A1-451A45C3CA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1600</TotalTime>
  <Words>530</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游ゴシック</vt:lpstr>
      <vt:lpstr>Arial</vt:lpstr>
      <vt:lpstr>Wingdings</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dc:title>
  <dc:creator>橿原 義信</dc:creator>
  <cp:lastModifiedBy>織田 翔太</cp:lastModifiedBy>
  <cp:revision>77</cp:revision>
  <cp:lastPrinted>2023-02-16T07:03:06Z</cp:lastPrinted>
  <dcterms:created xsi:type="dcterms:W3CDTF">2020-11-27T08:07:22Z</dcterms:created>
  <dcterms:modified xsi:type="dcterms:W3CDTF">2023-02-17T06:15:26Z</dcterms:modified>
</cp:coreProperties>
</file>