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7" r:id="rId2"/>
  </p:sldIdLst>
  <p:sldSz cx="9906000" cy="6858000" type="A4"/>
  <p:notesSz cx="6735763" cy="98663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A6050"/>
    <a:srgbClr val="FFFF99"/>
    <a:srgbClr val="66FF99"/>
    <a:srgbClr val="00FF00"/>
    <a:srgbClr val="66FFFF"/>
    <a:srgbClr val="FF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71" autoAdjust="0"/>
    <p:restoredTop sz="94333" autoAdjust="0"/>
  </p:normalViewPr>
  <p:slideViewPr>
    <p:cSldViewPr snapToGrid="0">
      <p:cViewPr varScale="1">
        <p:scale>
          <a:sx n="65" d="100"/>
          <a:sy n="65" d="100"/>
        </p:scale>
        <p:origin x="1566" y="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84FDCAE7-E38E-45DF-A7E5-6413E28233BF}" type="datetimeFigureOut">
              <a:rPr lang="ja-JP" altLang="en-US"/>
              <a:pPr>
                <a:defRPr/>
              </a:pPr>
              <a:t>2023/4/3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262" y="4686223"/>
            <a:ext cx="5389240" cy="4440077"/>
          </a:xfrm>
          <a:prstGeom prst="rect">
            <a:avLst/>
          </a:prstGeom>
        </p:spPr>
        <p:txBody>
          <a:bodyPr vert="horz" lIns="90763" tIns="45382" rIns="90763" bIns="45382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0868"/>
            <a:ext cx="2919565" cy="49386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626" y="9370868"/>
            <a:ext cx="2919565" cy="49386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344A7BEA-B1A3-4749-B4A8-D6CBD2F1E5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17057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5" name="Picture 20" descr="ppjtitle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6950"/>
            <a:ext cx="9921875" cy="781050"/>
          </a:xfrm>
          <a:prstGeom prst="rect">
            <a:avLst/>
          </a:prstGeom>
          <a:noFill/>
          <a:ln>
            <a:noFill/>
          </a:ln>
        </p:spPr>
      </p:pic>
      <p:sp>
        <p:nvSpPr>
          <p:cNvPr id="2066" name="Rectangle 14"/>
          <p:cNvSpPr>
            <a:spLocks noChangeArrowheads="1"/>
          </p:cNvSpPr>
          <p:nvPr userDrawn="1"/>
        </p:nvSpPr>
        <p:spPr>
          <a:xfrm>
            <a:off x="1833563" y="3284538"/>
            <a:ext cx="8072437" cy="730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ja-JP" altLang="en-US" smtClean="0">
              <a:solidFill>
                <a:srgbClr val="000000"/>
              </a:solidFill>
            </a:endParaRPr>
          </a:p>
        </p:txBody>
      </p:sp>
      <p:sp>
        <p:nvSpPr>
          <p:cNvPr id="20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0"/>
            <a:ext cx="8121650" cy="14700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0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pPr lvl="0"/>
            <a:r>
              <a:rPr lang="ja-JP" altLang="en-US" noProof="0" smtClean="0"/>
              <a:t>国土交通省　観光庁</a:t>
            </a:r>
          </a:p>
          <a:p>
            <a:pPr lvl="0"/>
            <a:r>
              <a:rPr lang="ja-JP" altLang="en-US" noProof="0" smtClean="0"/>
              <a:t>○○課</a:t>
            </a:r>
          </a:p>
          <a:p>
            <a:pPr lvl="0"/>
            <a:r>
              <a:rPr lang="ja-JP" altLang="en-US" noProof="0" smtClean="0"/>
              <a:t>平成○○年○○月</a:t>
            </a:r>
          </a:p>
        </p:txBody>
      </p:sp>
      <p:sp>
        <p:nvSpPr>
          <p:cNvPr id="2069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070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071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1C7B8-359F-4F3B-8E64-3BAC783CF70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735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2125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212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12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12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8A2A7-B093-4F45-8929-7D30C67E6EB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048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0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0"/>
            <a:ext cx="2352675" cy="612616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2131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213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13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13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4569B-EA50-424D-B6AB-ECBBD093D8D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368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2074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207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07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07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07DE2-65C0-4056-926A-44C6A308E8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639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9" name="タイトル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2080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8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08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08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E7C9C-9C42-4686-B2D5-7931EFDFFDE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043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2086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2087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208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08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09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3907C-9601-47C5-A52D-44457116B19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899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2" name="タイトル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209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9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209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9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209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09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09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30409-6486-477D-AE44-C92CDC16A5B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447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210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10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10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2E01A-B428-4AA5-B116-BB9AC852168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01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10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10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6A0EA-52F8-4B67-9332-506AB79E689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595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0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211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2112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11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11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11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FD13D-E40C-4C83-ACEF-8C7D56ACC9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1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2118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2119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12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12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12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92E0A-97F9-46D4-A552-0B961BD1A87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626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055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056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A1AF5DB-AE8E-46F2-99A8-A16EDB727E4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057" name="Rectangle 6"/>
          <p:cNvSpPr>
            <a:spLocks noChangeArrowheads="1"/>
          </p:cNvSpPr>
          <p:nvPr userDrawn="1"/>
        </p:nvSpPr>
        <p:spPr>
          <a:xfrm>
            <a:off x="0" y="0"/>
            <a:ext cx="990600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ja-JP" altLang="en-US" smtClean="0">
              <a:solidFill>
                <a:srgbClr val="000000"/>
              </a:solidFill>
            </a:endParaRPr>
          </a:p>
        </p:txBody>
      </p:sp>
      <p:grpSp>
        <p:nvGrpSpPr>
          <p:cNvPr id="2058" name="Group 27"/>
          <p:cNvGrpSpPr/>
          <p:nvPr userDrawn="1"/>
        </p:nvGrpSpPr>
        <p:grpSpPr>
          <a:xfrm>
            <a:off x="0" y="333375"/>
            <a:ext cx="9906000" cy="214313"/>
            <a:chOff x="0" y="255"/>
            <a:chExt cx="6240" cy="135"/>
          </a:xfrm>
        </p:grpSpPr>
        <p:sp>
          <p:nvSpPr>
            <p:cNvPr id="2059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txBody>
            <a:bodyPr wrap="none" anchor="ctr"/>
            <a:lstStyle>
              <a:lvl1pPr algn="ctr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60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  <a:effectLst/>
          </p:spPr>
          <p:txBody>
            <a:bodyPr wrap="none" anchor="ctr"/>
            <a:lstStyle>
              <a:lvl1pPr algn="ctr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61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ffectLst/>
          </p:spPr>
          <p:txBody>
            <a:bodyPr wrap="none" anchor="ctr"/>
            <a:lstStyle>
              <a:lvl1pPr algn="ctr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062" name="Rectangle 2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66113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pic>
        <p:nvPicPr>
          <p:cNvPr id="2063" name="Picture 32" descr="ppjtitle"/>
          <p:cNvPicPr>
            <a:picLocks noChangeAspect="1" noChangeArrowheads="1"/>
          </p:cNvPicPr>
          <p:nvPr userDrawn="1"/>
        </p:nvPicPr>
        <p:blipFill>
          <a:blip r:embed="rId13"/>
          <a:srcRect l="1756" r="81940" b="42691"/>
          <a:stretch>
            <a:fillRect/>
          </a:stretch>
        </p:blipFill>
        <p:spPr>
          <a:xfrm>
            <a:off x="8697913" y="0"/>
            <a:ext cx="1208087" cy="334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387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03239" y="-1372"/>
            <a:ext cx="9689690" cy="489205"/>
          </a:xfrm>
          <a:prstGeom prst="rect">
            <a:avLst/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algn="l"/>
            <a:endParaRPr lang="ja-JP" altLang="en-US" sz="1200" dirty="0">
              <a:ea typeface="HGP創英角ｺﾞｼｯｸUB" pitchFamily="50" charset="-128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126652" y="847671"/>
            <a:ext cx="4740316" cy="3222884"/>
          </a:xfrm>
          <a:prstGeom prst="rect">
            <a:avLst/>
          </a:prstGeom>
          <a:solidFill>
            <a:srgbClr val="FFFF99"/>
          </a:solidFill>
          <a:ln w="57150">
            <a:solidFill>
              <a:srgbClr val="FFC000"/>
            </a:solidFill>
            <a:miter lim="800000"/>
            <a:headEnd/>
            <a:tailEnd/>
          </a:ln>
        </p:spPr>
        <p:txBody>
          <a:bodyPr anchor="t"/>
          <a:lstStyle/>
          <a:p>
            <a:pPr lvl="0" algn="l">
              <a:spcAft>
                <a:spcPts val="0"/>
              </a:spcAft>
              <a:defRPr/>
            </a:pPr>
            <a:r>
              <a:rPr lang="en-US" altLang="ja-JP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【</a:t>
            </a:r>
            <a:r>
              <a:rPr lang="ja-JP" altLang="en-US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マネジメント・マーケティング対象とする区域</a:t>
            </a:r>
            <a:r>
              <a:rPr lang="en-US" altLang="ja-JP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】</a:t>
            </a:r>
          </a:p>
          <a:p>
            <a:pPr lvl="0" algn="l">
              <a:spcAft>
                <a:spcPts val="0"/>
              </a:spcAft>
              <a:defRPr/>
            </a:pPr>
            <a:r>
              <a:rPr lang="ja-JP" altLang="en-US" sz="1200" dirty="0">
                <a:latin typeface="ＭＳ Ｐゴシック"/>
                <a:ea typeface="ＭＳ Ｐゴシック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（例）</a:t>
            </a:r>
            <a:r>
              <a:rPr lang="ja-JP" altLang="en-US" sz="120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○○県　</a:t>
            </a:r>
            <a:r>
              <a:rPr lang="en-US" altLang="ja-JP" sz="120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××</a:t>
            </a:r>
            <a:r>
              <a:rPr lang="ja-JP" altLang="en-US" sz="120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市、△△町</a:t>
            </a:r>
            <a:endParaRPr lang="en-US" altLang="ja-JP" sz="1200" dirty="0"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lvl="0" algn="l">
              <a:spcAft>
                <a:spcPts val="0"/>
              </a:spcAft>
              <a:defRPr/>
            </a:pPr>
            <a:r>
              <a:rPr lang="en-US" altLang="ja-JP" sz="1200" u="sng" dirty="0">
                <a:latin typeface="ＭＳ Ｐゴシック"/>
                <a:ea typeface="ＭＳ Ｐゴシック"/>
                <a:cs typeface="Meiryo UI" panose="020B0604030504040204" pitchFamily="50" charset="-128"/>
              </a:rPr>
              <a:t>【</a:t>
            </a:r>
            <a:r>
              <a:rPr lang="ja-JP" altLang="en-US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設立</a:t>
            </a:r>
            <a:r>
              <a:rPr lang="ja-JP" altLang="en-US" sz="1200" u="sng" dirty="0">
                <a:latin typeface="ＭＳ Ｐゴシック"/>
                <a:ea typeface="ＭＳ Ｐゴシック"/>
                <a:cs typeface="Meiryo UI" panose="020B0604030504040204" pitchFamily="50" charset="-128"/>
              </a:rPr>
              <a:t>時期</a:t>
            </a:r>
            <a:r>
              <a:rPr lang="en-US" altLang="ja-JP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】</a:t>
            </a:r>
            <a:r>
              <a:rPr lang="ja-JP" altLang="en-US" sz="120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　（例）○年○月○日</a:t>
            </a:r>
            <a:endParaRPr lang="en-US" altLang="ja-JP" sz="1200" dirty="0" smtClean="0"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algn="l">
              <a:spcAft>
                <a:spcPts val="0"/>
              </a:spcAft>
              <a:defRPr/>
            </a:pPr>
            <a:r>
              <a:rPr lang="en-US" altLang="ja-JP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【</a:t>
            </a:r>
            <a:r>
              <a:rPr lang="ja-JP" altLang="en-US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設立経緯</a:t>
            </a:r>
            <a:r>
              <a:rPr lang="en-US" altLang="ja-JP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】</a:t>
            </a:r>
            <a:r>
              <a:rPr lang="ja-JP" altLang="en-US" sz="120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　</a:t>
            </a:r>
            <a:endParaRPr lang="en-US" altLang="ja-JP" sz="1200" dirty="0" smtClean="0"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algn="l">
              <a:spcAft>
                <a:spcPts val="0"/>
              </a:spcAft>
              <a:defRPr/>
            </a:pPr>
            <a:r>
              <a:rPr lang="ja-JP" altLang="en-US" sz="120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（</a:t>
            </a:r>
            <a:r>
              <a:rPr lang="ja-JP" altLang="en-US" sz="120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例）①区域に観光協会があるが、</a:t>
            </a:r>
            <a:r>
              <a:rPr lang="ja-JP" altLang="en-US" sz="1200" dirty="0" smtClean="0">
                <a:latin typeface="Arial"/>
                <a:ea typeface="ＭＳ Ｐゴシック"/>
              </a:rPr>
              <a:t>役割</a:t>
            </a:r>
            <a:r>
              <a:rPr lang="ja-JP" altLang="en-US" sz="1200" dirty="0">
                <a:latin typeface="Arial"/>
                <a:ea typeface="ＭＳ Ｐゴシック"/>
              </a:rPr>
              <a:t>分担等をした上でＤＭＯ</a:t>
            </a:r>
            <a:r>
              <a:rPr lang="ja-JP" altLang="en-US" sz="1200" dirty="0" smtClean="0">
                <a:latin typeface="Arial"/>
                <a:ea typeface="ＭＳ Ｐゴシック"/>
              </a:rPr>
              <a:t>新設</a:t>
            </a:r>
            <a:endParaRPr lang="en-US" altLang="ja-JP" sz="1200" dirty="0"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lvl="0" algn="l">
              <a:spcAft>
                <a:spcPts val="0"/>
              </a:spcAft>
              <a:defRPr/>
            </a:pPr>
            <a:r>
              <a:rPr lang="en-US" altLang="ja-JP" sz="1200" u="sng" dirty="0">
                <a:latin typeface="ＭＳ Ｐゴシック"/>
                <a:ea typeface="ＭＳ Ｐゴシック"/>
                <a:cs typeface="Meiryo UI" panose="020B0604030504040204" pitchFamily="50" charset="-128"/>
              </a:rPr>
              <a:t>【</a:t>
            </a:r>
            <a:r>
              <a:rPr lang="ja-JP" altLang="en-US" sz="1200" u="sng" dirty="0">
                <a:latin typeface="ＭＳ Ｐゴシック"/>
                <a:ea typeface="ＭＳ Ｐゴシック"/>
                <a:cs typeface="Meiryo UI" panose="020B0604030504040204" pitchFamily="50" charset="-128"/>
              </a:rPr>
              <a:t>代表者</a:t>
            </a:r>
            <a:r>
              <a:rPr lang="en-US" altLang="ja-JP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】</a:t>
            </a:r>
            <a:r>
              <a:rPr lang="ja-JP" altLang="en-US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○○　○○</a:t>
            </a:r>
            <a:endParaRPr lang="en-US" altLang="ja-JP" sz="1200" dirty="0"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lvl="0" algn="l">
              <a:spcAft>
                <a:spcPts val="0"/>
              </a:spcAft>
              <a:defRPr/>
            </a:pPr>
            <a:r>
              <a:rPr lang="en-US" altLang="ja-JP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【</a:t>
            </a:r>
            <a:r>
              <a:rPr lang="ja-JP" altLang="en-US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マーケティング責任者（ＣＭＯ）</a:t>
            </a:r>
            <a:r>
              <a:rPr lang="en-US" altLang="ja-JP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】</a:t>
            </a:r>
            <a:r>
              <a:rPr lang="ja-JP" altLang="en-US" sz="120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　○○　○○</a:t>
            </a:r>
            <a:endParaRPr lang="en-US" altLang="ja-JP" sz="1200" dirty="0"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lvl="0" algn="l">
              <a:spcAft>
                <a:spcPts val="0"/>
              </a:spcAft>
              <a:defRPr/>
            </a:pPr>
            <a:r>
              <a:rPr lang="en-US" altLang="ja-JP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【</a:t>
            </a:r>
            <a:r>
              <a:rPr lang="ja-JP" altLang="en-US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財務責任者（ＣＦＯ）</a:t>
            </a:r>
            <a:r>
              <a:rPr lang="en-US" altLang="ja-JP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】</a:t>
            </a:r>
            <a:r>
              <a:rPr lang="ja-JP" altLang="en-US" sz="120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　○○　○○</a:t>
            </a:r>
            <a:endParaRPr lang="en-US" altLang="ja-JP" sz="1200" dirty="0"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lvl="0" algn="l">
              <a:spcAft>
                <a:spcPts val="0"/>
              </a:spcAft>
              <a:defRPr/>
            </a:pPr>
            <a:r>
              <a:rPr lang="en-US" altLang="ja-JP" sz="1200" u="sng" dirty="0">
                <a:latin typeface="ＭＳ Ｐゴシック"/>
                <a:ea typeface="ＭＳ Ｐゴシック"/>
                <a:cs typeface="Meiryo UI" panose="020B0604030504040204" pitchFamily="50" charset="-128"/>
              </a:rPr>
              <a:t>【</a:t>
            </a:r>
            <a:r>
              <a:rPr lang="ja-JP" altLang="en-US" sz="1200" u="sng" dirty="0">
                <a:latin typeface="ＭＳ Ｐゴシック"/>
                <a:ea typeface="ＭＳ Ｐゴシック"/>
                <a:cs typeface="Meiryo UI" panose="020B0604030504040204" pitchFamily="50" charset="-128"/>
              </a:rPr>
              <a:t>職員数</a:t>
            </a:r>
            <a:r>
              <a:rPr lang="en-US" altLang="ja-JP" sz="1200" u="sng" dirty="0">
                <a:latin typeface="ＭＳ Ｐゴシック"/>
                <a:ea typeface="ＭＳ Ｐゴシック"/>
                <a:cs typeface="Meiryo UI" panose="020B0604030504040204" pitchFamily="50" charset="-128"/>
              </a:rPr>
              <a:t>】</a:t>
            </a:r>
            <a:r>
              <a:rPr lang="en-US" altLang="ja-JP" sz="1200" dirty="0">
                <a:latin typeface="ＭＳ Ｐゴシック"/>
                <a:ea typeface="ＭＳ Ｐゴシック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○人</a:t>
            </a:r>
            <a:r>
              <a:rPr lang="ja-JP" altLang="en-US" sz="1200" dirty="0">
                <a:latin typeface="ＭＳ Ｐゴシック"/>
                <a:ea typeface="ＭＳ Ｐゴシック" panose="020B060007020508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dirty="0" smtClean="0">
                <a:latin typeface="ＭＳ Ｐゴシック"/>
                <a:ea typeface="ＭＳ Ｐゴシック" panose="020B0600070205080204" pitchFamily="50" charset="-128"/>
                <a:cs typeface="Meiryo UI" panose="020B0604030504040204" pitchFamily="50" charset="-128"/>
              </a:rPr>
              <a:t>常勤○人</a:t>
            </a:r>
            <a:r>
              <a:rPr lang="ja-JP" altLang="en-US" sz="1200" dirty="0">
                <a:latin typeface="ＭＳ Ｐゴシック"/>
                <a:ea typeface="ＭＳ Ｐゴシック" panose="020B060007020508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dirty="0" smtClean="0">
                <a:latin typeface="ＭＳ Ｐゴシック"/>
                <a:ea typeface="ＭＳ Ｐゴシック" panose="020B0600070205080204" pitchFamily="50" charset="-128"/>
                <a:cs typeface="Meiryo UI" panose="020B0604030504040204" pitchFamily="50" charset="-128"/>
              </a:rPr>
              <a:t>正職員○人</a:t>
            </a:r>
            <a:r>
              <a:rPr lang="ja-JP" altLang="en-US" sz="1200" dirty="0">
                <a:latin typeface="ＭＳ Ｐゴシック"/>
                <a:ea typeface="ＭＳ Ｐゴシック" panose="020B0600070205080204" pitchFamily="50" charset="-128"/>
                <a:cs typeface="Meiryo UI" panose="020B0604030504040204" pitchFamily="50" charset="-128"/>
              </a:rPr>
              <a:t>・出向</a:t>
            </a:r>
            <a:r>
              <a:rPr lang="ja-JP" altLang="en-US" sz="1200" dirty="0" smtClean="0">
                <a:latin typeface="ＭＳ Ｐゴシック"/>
                <a:ea typeface="ＭＳ Ｐゴシック" panose="020B0600070205080204" pitchFamily="50" charset="-128"/>
                <a:cs typeface="Meiryo UI" panose="020B0604030504040204" pitchFamily="50" charset="-128"/>
              </a:rPr>
              <a:t>等○人</a:t>
            </a:r>
            <a:r>
              <a:rPr lang="ja-JP" altLang="en-US" sz="1200" dirty="0">
                <a:latin typeface="ＭＳ Ｐゴシック"/>
                <a:ea typeface="ＭＳ Ｐゴシック" panose="020B0600070205080204" pitchFamily="50" charset="-128"/>
                <a:cs typeface="Meiryo UI" panose="020B0604030504040204" pitchFamily="50" charset="-128"/>
              </a:rPr>
              <a:t>）、</a:t>
            </a:r>
            <a:r>
              <a:rPr lang="ja-JP" altLang="en-US" sz="1200" dirty="0" smtClean="0">
                <a:latin typeface="ＭＳ Ｐゴシック"/>
                <a:ea typeface="ＭＳ Ｐゴシック" panose="020B0600070205080204" pitchFamily="50" charset="-128"/>
                <a:cs typeface="Meiryo UI" panose="020B0604030504040204" pitchFamily="50" charset="-128"/>
              </a:rPr>
              <a:t>非常勤○人）</a:t>
            </a:r>
            <a:endParaRPr lang="en-US" altLang="ja-JP" sz="1200" dirty="0" smtClean="0">
              <a:latin typeface="ＭＳ Ｐゴシック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lvl="0" algn="l">
              <a:spcAft>
                <a:spcPts val="0"/>
              </a:spcAft>
              <a:defRPr/>
            </a:pPr>
            <a:r>
              <a:rPr lang="en-US" altLang="ja-JP" sz="1200" u="sng" dirty="0" smtClean="0">
                <a:latin typeface="ＭＳ Ｐゴシック"/>
                <a:ea typeface="ＭＳ Ｐゴシック" panose="020B060007020508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u="sng" dirty="0" smtClean="0">
                <a:latin typeface="ＭＳ Ｐゴシック"/>
                <a:ea typeface="ＭＳ Ｐゴシック" panose="020B0600070205080204" pitchFamily="50" charset="-128"/>
                <a:cs typeface="Meiryo UI" panose="020B0604030504040204" pitchFamily="50" charset="-128"/>
              </a:rPr>
              <a:t>主な収入</a:t>
            </a:r>
            <a:r>
              <a:rPr lang="en-US" altLang="ja-JP" sz="1200" u="sng" dirty="0" smtClean="0">
                <a:latin typeface="ＭＳ Ｐゴシック"/>
                <a:ea typeface="ＭＳ Ｐゴシック" panose="020B0600070205080204" pitchFamily="50" charset="-128"/>
                <a:cs typeface="Meiryo UI" panose="020B0604030504040204" pitchFamily="50" charset="-128"/>
              </a:rPr>
              <a:t>】</a:t>
            </a:r>
          </a:p>
          <a:p>
            <a:pPr lvl="0" algn="l">
              <a:spcAft>
                <a:spcPts val="0"/>
              </a:spcAft>
              <a:defRPr/>
            </a:pPr>
            <a:r>
              <a:rPr lang="ja-JP" altLang="en-US" sz="1200" dirty="0" smtClean="0">
                <a:latin typeface="ＭＳ Ｐゴシック"/>
                <a:ea typeface="ＭＳ Ｐゴシック" panose="020B0600070205080204" pitchFamily="50" charset="-128"/>
                <a:cs typeface="Meiryo UI" panose="020B0604030504040204" pitchFamily="50" charset="-128"/>
              </a:rPr>
              <a:t>　（例）</a:t>
            </a:r>
            <a:r>
              <a:rPr lang="ja-JP" altLang="en-US" sz="1200" dirty="0" smtClean="0"/>
              <a:t>収益事業</a:t>
            </a:r>
            <a:r>
              <a:rPr lang="ja-JP" altLang="en-US" sz="1200" dirty="0"/>
              <a:t>　</a:t>
            </a:r>
            <a:r>
              <a:rPr lang="ja-JP" altLang="en-US" sz="1200" dirty="0" smtClean="0"/>
              <a:t>○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百万</a:t>
            </a:r>
            <a:r>
              <a:rPr lang="ja-JP" altLang="en-US" sz="1200" dirty="0" smtClean="0"/>
              <a:t>円、委託事業　○百万円（○年度</a:t>
            </a:r>
            <a:r>
              <a:rPr lang="ja-JP" altLang="en-US" sz="1200" dirty="0"/>
              <a:t>決算</a:t>
            </a:r>
            <a:r>
              <a:rPr lang="ja-JP" altLang="en-US" sz="1200" dirty="0" smtClean="0"/>
              <a:t>）</a:t>
            </a:r>
            <a:endParaRPr lang="en-US" altLang="ja-JP" sz="1200" dirty="0" smtClean="0"/>
          </a:p>
          <a:p>
            <a:pPr lvl="0" algn="l">
              <a:spcAft>
                <a:spcPts val="0"/>
              </a:spcAft>
              <a:defRPr/>
            </a:pPr>
            <a:r>
              <a:rPr lang="en-US" altLang="ja-JP" sz="1200" u="sng" dirty="0" smtClean="0">
                <a:latin typeface="ＭＳ Ｐゴシック"/>
                <a:ea typeface="ＭＳ Ｐゴシック" panose="020B060007020508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u="sng" dirty="0">
                <a:latin typeface="ＭＳ Ｐゴシック"/>
                <a:ea typeface="ＭＳ Ｐゴシック" panose="020B0600070205080204" pitchFamily="50" charset="-128"/>
                <a:cs typeface="Meiryo UI" panose="020B0604030504040204" pitchFamily="50" charset="-128"/>
              </a:rPr>
              <a:t>総支出</a:t>
            </a:r>
            <a:r>
              <a:rPr lang="en-US" altLang="ja-JP" sz="1200" u="sng" dirty="0" smtClean="0">
                <a:latin typeface="ＭＳ Ｐゴシック"/>
                <a:ea typeface="ＭＳ Ｐゴシック" panose="020B0600070205080204" pitchFamily="50" charset="-128"/>
                <a:cs typeface="Meiryo UI" panose="020B0604030504040204" pitchFamily="50" charset="-128"/>
              </a:rPr>
              <a:t>】</a:t>
            </a:r>
          </a:p>
          <a:p>
            <a:pPr lvl="0" algn="l">
              <a:spcAft>
                <a:spcPts val="0"/>
              </a:spcAft>
              <a:defRPr/>
            </a:pPr>
            <a:r>
              <a:rPr lang="ja-JP" altLang="en-US" sz="1200" dirty="0" smtClean="0">
                <a:latin typeface="ＭＳ Ｐゴシック"/>
                <a:ea typeface="ＭＳ Ｐゴシック" panose="020B0600070205080204" pitchFamily="50" charset="-128"/>
                <a:cs typeface="Meiryo UI" panose="020B0604030504040204" pitchFamily="50" charset="-128"/>
              </a:rPr>
              <a:t>　（例）事業費</a:t>
            </a:r>
            <a:r>
              <a:rPr lang="ja-JP" altLang="en-US" sz="1200" dirty="0">
                <a:latin typeface="ＭＳ Ｐゴシック"/>
                <a:ea typeface="ＭＳ Ｐゴシック" panose="020B060007020508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ＭＳ Ｐゴシック"/>
                <a:ea typeface="ＭＳ Ｐゴシック" panose="020B0600070205080204" pitchFamily="50" charset="-128"/>
                <a:cs typeface="Meiryo UI" panose="020B0604030504040204" pitchFamily="50" charset="-128"/>
              </a:rPr>
              <a:t>○百万円</a:t>
            </a:r>
            <a:r>
              <a:rPr lang="ja-JP" altLang="en-US" sz="1200" dirty="0">
                <a:latin typeface="ＭＳ Ｐゴシック"/>
                <a:ea typeface="ＭＳ Ｐゴシック" panose="020B0600070205080204" pitchFamily="50" charset="-128"/>
                <a:cs typeface="Meiryo UI" panose="020B0604030504040204" pitchFamily="50" charset="-128"/>
              </a:rPr>
              <a:t>、一般管理費　</a:t>
            </a:r>
            <a:r>
              <a:rPr lang="ja-JP" altLang="en-US" sz="1200" dirty="0" smtClean="0">
                <a:latin typeface="ＭＳ Ｐゴシック"/>
                <a:ea typeface="ＭＳ Ｐゴシック" panose="020B0600070205080204" pitchFamily="50" charset="-128"/>
                <a:cs typeface="Meiryo UI" panose="020B0604030504040204" pitchFamily="50" charset="-128"/>
              </a:rPr>
              <a:t>○百万円</a:t>
            </a:r>
            <a:r>
              <a:rPr lang="ja-JP" altLang="en-US" sz="1200" dirty="0"/>
              <a:t>（</a:t>
            </a:r>
            <a:r>
              <a:rPr lang="ja-JP" altLang="en-US" sz="1200" dirty="0" smtClean="0"/>
              <a:t>○年度決算）</a:t>
            </a:r>
            <a:endParaRPr lang="en-US" altLang="ja-JP" sz="1200" dirty="0"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lvl="0" algn="l">
              <a:spcAft>
                <a:spcPts val="0"/>
              </a:spcAft>
              <a:defRPr/>
            </a:pPr>
            <a:r>
              <a:rPr lang="en-US" altLang="ja-JP" sz="1200" u="sng" dirty="0">
                <a:latin typeface="ＭＳ Ｐゴシック"/>
                <a:ea typeface="ＭＳ Ｐゴシック"/>
                <a:cs typeface="Meiryo UI" panose="020B0604030504040204" pitchFamily="50" charset="-128"/>
              </a:rPr>
              <a:t>【</a:t>
            </a:r>
            <a:r>
              <a:rPr lang="ja-JP" altLang="en-US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連携する主な事業者</a:t>
            </a:r>
            <a:r>
              <a:rPr lang="en-US" altLang="ja-JP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】</a:t>
            </a:r>
          </a:p>
          <a:p>
            <a:pPr lvl="0" algn="l">
              <a:spcAft>
                <a:spcPts val="0"/>
              </a:spcAft>
              <a:defRPr/>
            </a:pPr>
            <a:r>
              <a:rPr lang="ja-JP" altLang="en-US" sz="120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　○○、○○・・・</a:t>
            </a:r>
            <a:endParaRPr lang="en-US" altLang="ja-JP" sz="1200" dirty="0">
              <a:latin typeface="ＭＳ Ｐゴシック"/>
              <a:ea typeface="ＭＳ Ｐゴシック"/>
              <a:cs typeface="Meiryo UI" panose="020B0604030504040204" pitchFamily="50" charset="-128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4964123" y="847670"/>
            <a:ext cx="4828806" cy="3222885"/>
          </a:xfrm>
          <a:prstGeom prst="rect">
            <a:avLst/>
          </a:prstGeom>
          <a:solidFill>
            <a:srgbClr val="FFFF99"/>
          </a:solidFill>
          <a:ln w="57150">
            <a:solidFill>
              <a:srgbClr val="FFC000"/>
            </a:solidFill>
            <a:miter lim="800000"/>
            <a:headEnd/>
            <a:tailEnd/>
          </a:ln>
        </p:spPr>
        <p:txBody>
          <a:bodyPr anchor="t"/>
          <a:lstStyle/>
          <a:p>
            <a:pPr lvl="0" algn="l">
              <a:spcAft>
                <a:spcPts val="0"/>
              </a:spcAft>
              <a:defRPr/>
            </a:pPr>
            <a:endParaRPr lang="ja-JP" altLang="en-US" sz="1400" dirty="0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26652" y="4423912"/>
            <a:ext cx="3263320" cy="2316101"/>
          </a:xfrm>
          <a:prstGeom prst="rect">
            <a:avLst/>
          </a:prstGeom>
          <a:solidFill>
            <a:srgbClr val="FFFF99"/>
          </a:solidFill>
          <a:ln w="57150">
            <a:solidFill>
              <a:srgbClr val="FFC000"/>
            </a:solidFill>
            <a:miter lim="800000"/>
            <a:headEnd/>
            <a:tailEnd/>
          </a:ln>
        </p:spPr>
        <p:txBody>
          <a:bodyPr anchor="t"/>
          <a:lstStyle/>
          <a:p>
            <a:pPr lvl="0" algn="l">
              <a:spcAft>
                <a:spcPts val="0"/>
              </a:spcAft>
              <a:defRPr/>
            </a:pPr>
            <a:endParaRPr lang="en-US" altLang="ja-JP" sz="1200" dirty="0">
              <a:latin typeface="ＭＳ Ｐゴシック"/>
              <a:ea typeface="ＭＳ Ｐゴシック"/>
              <a:cs typeface="Meiryo UI" panose="020B0604030504040204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978721"/>
              </p:ext>
            </p:extLst>
          </p:nvPr>
        </p:nvGraphicFramePr>
        <p:xfrm>
          <a:off x="4996660" y="980052"/>
          <a:ext cx="4763732" cy="2958120"/>
        </p:xfrm>
        <a:graphic>
          <a:graphicData uri="http://schemas.openxmlformats.org/drawingml/2006/table">
            <a:tbl>
              <a:tblPr/>
              <a:tblGrid>
                <a:gridCol w="51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9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666">
                  <a:extLst>
                    <a:ext uri="{9D8B030D-6E8A-4147-A177-3AD203B41FA5}">
                      <a16:colId xmlns:a16="http://schemas.microsoft.com/office/drawing/2014/main" val="2923002939"/>
                    </a:ext>
                  </a:extLst>
                </a:gridCol>
                <a:gridCol w="85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7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72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72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72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7256">
                  <a:extLst>
                    <a:ext uri="{9D8B030D-6E8A-4147-A177-3AD203B41FA5}">
                      <a16:colId xmlns:a16="http://schemas.microsoft.com/office/drawing/2014/main" val="3471254698"/>
                    </a:ext>
                  </a:extLst>
                </a:gridCol>
                <a:gridCol w="5198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2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77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項目</a:t>
                      </a:r>
                    </a:p>
                  </a:txBody>
                  <a:tcPr marL="7178" marR="7178" marT="71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ＭＳ Ｐゴシック"/>
                          <a:cs typeface="+mn-cs"/>
                        </a:rPr>
                        <a:t>2020</a:t>
                      </a:r>
                      <a:r>
                        <a:rPr kumimoji="1" lang="ja-JP" altLang="en-US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ＭＳ Ｐゴシック"/>
                          <a:cs typeface="+mn-cs"/>
                        </a:rPr>
                        <a:t>（</a:t>
                      </a:r>
                      <a:r>
                        <a:rPr kumimoji="1" lang="en-US" altLang="ja-JP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ＭＳ Ｐゴシック"/>
                          <a:cs typeface="+mn-cs"/>
                        </a:rPr>
                        <a:t>R2</a:t>
                      </a:r>
                      <a:r>
                        <a:rPr kumimoji="1" lang="ja-JP" altLang="en-US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ＭＳ Ｐゴシック"/>
                          <a:cs typeface="+mn-cs"/>
                        </a:rPr>
                        <a:t>）年</a:t>
                      </a:r>
                      <a:endParaRPr kumimoji="1" lang="ja-JP" altLang="en-US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ＭＳ Ｐゴシック"/>
                        <a:cs typeface="+mn-cs"/>
                      </a:endParaRPr>
                    </a:p>
                  </a:txBody>
                  <a:tcPr marL="70476" marR="70476" marT="35238" marB="352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ＭＳ Ｐゴシック"/>
                          <a:cs typeface="+mn-cs"/>
                        </a:rPr>
                        <a:t>2021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ＭＳ Ｐゴシック"/>
                          <a:cs typeface="+mn-cs"/>
                        </a:rPr>
                        <a:t>（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ＭＳ Ｐゴシック"/>
                          <a:cs typeface="+mn-cs"/>
                        </a:rPr>
                        <a:t>R3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ＭＳ Ｐゴシック"/>
                          <a:cs typeface="+mn-cs"/>
                        </a:rPr>
                        <a:t>）年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ＭＳ Ｐゴシック"/>
                        <a:cs typeface="+mn-cs"/>
                      </a:endParaRPr>
                    </a:p>
                  </a:txBody>
                  <a:tcPr marL="70476" marR="70476" marT="35238" marB="352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ＭＳ Ｐゴシック"/>
                          <a:cs typeface="+mn-cs"/>
                        </a:rPr>
                        <a:t>2022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ＭＳ Ｐゴシック"/>
                          <a:cs typeface="+mn-cs"/>
                        </a:rPr>
                        <a:t>（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ＭＳ Ｐゴシック"/>
                          <a:cs typeface="+mn-cs"/>
                        </a:rPr>
                        <a:t>R4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ＭＳ Ｐゴシック"/>
                          <a:cs typeface="+mn-cs"/>
                        </a:rPr>
                        <a:t>）年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ＭＳ Ｐゴシック"/>
                        <a:cs typeface="+mn-cs"/>
                      </a:endParaRPr>
                    </a:p>
                  </a:txBody>
                  <a:tcPr marL="70476" marR="70476" marT="35238" marB="352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ＭＳ Ｐゴシック"/>
                          <a:cs typeface="+mn-cs"/>
                        </a:rPr>
                        <a:t>2023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ＭＳ Ｐゴシック"/>
                          <a:cs typeface="+mn-cs"/>
                        </a:rPr>
                        <a:t>（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ＭＳ Ｐゴシック"/>
                          <a:cs typeface="+mn-cs"/>
                        </a:rPr>
                        <a:t>R5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ＭＳ Ｐゴシック"/>
                          <a:cs typeface="+mn-cs"/>
                        </a:rPr>
                        <a:t>）年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ＭＳ Ｐゴシック"/>
                        <a:cs typeface="+mn-cs"/>
                      </a:endParaRPr>
                    </a:p>
                  </a:txBody>
                  <a:tcPr marL="70476" marR="70476" marT="35238" marB="352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R6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）年</a:t>
                      </a:r>
                    </a:p>
                  </a:txBody>
                  <a:tcPr marL="70476" marR="70476" marT="35238" marB="352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R7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）年</a:t>
                      </a:r>
                    </a:p>
                  </a:txBody>
                  <a:tcPr marL="70476" marR="70476" marT="35238" marB="352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旅行</a:t>
                      </a:r>
                      <a:endParaRPr lang="en-US" altLang="zh-TW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 fontAlgn="ctr"/>
                      <a:r>
                        <a:rPr lang="zh-TW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消費</a:t>
                      </a:r>
                      <a:r>
                        <a:rPr lang="zh-TW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額</a:t>
                      </a:r>
                      <a:br>
                        <a:rPr lang="zh-TW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zh-TW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zh-TW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百万円</a:t>
                      </a:r>
                      <a:r>
                        <a:rPr lang="en-US" altLang="zh-TW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</a:txBody>
                  <a:tcPr marL="7178" marR="7178" marT="71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目標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86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)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)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実績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―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―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―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051419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 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2635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延べ</a:t>
                      </a:r>
                      <a:endParaRPr lang="en-US" altLang="ja-JP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宿泊者数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/>
                      </a:r>
                      <a:b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千人</a:t>
                      </a:r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目標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 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)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実績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―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―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―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)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2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来訪者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満足度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％</a:t>
                      </a:r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目標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2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 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)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)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2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実績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―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―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―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2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 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)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72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リピーター率</a:t>
                      </a:r>
                      <a:b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％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</a:txBody>
                  <a:tcPr marL="7178" marR="7178" marT="71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目標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72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 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)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72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実績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―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―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―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72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 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)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</a:t>
                      </a:r>
                      <a:r>
                        <a:rPr lang="ja-JP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178" marR="7178" marT="71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178" marR="7178" marT="71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12" name="テキスト ボックス 115"/>
          <p:cNvSpPr txBox="1"/>
          <p:nvPr/>
        </p:nvSpPr>
        <p:spPr>
          <a:xfrm>
            <a:off x="5063566" y="870349"/>
            <a:ext cx="45084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※</a:t>
            </a:r>
            <a:r>
              <a:rPr lang="ja-JP" altLang="en-US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（　）</a:t>
            </a:r>
            <a:r>
              <a:rPr kumimoji="1" lang="ja-JP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内は外国人に関するもの。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正方形/長方形 164"/>
          <p:cNvSpPr>
            <a:spLocks noChangeArrowheads="1"/>
          </p:cNvSpPr>
          <p:nvPr/>
        </p:nvSpPr>
        <p:spPr bwMode="auto">
          <a:xfrm>
            <a:off x="7627877" y="518387"/>
            <a:ext cx="30614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 smtClean="0"/>
              <a:t>記入日：　令和○年　○月　○日</a:t>
            </a:r>
            <a:endParaRPr lang="en-US" altLang="ja-JP" sz="1200" b="1" dirty="0"/>
          </a:p>
        </p:txBody>
      </p:sp>
      <p:sp>
        <p:nvSpPr>
          <p:cNvPr id="14" name="正方形/長方形 49"/>
          <p:cNvSpPr/>
          <p:nvPr/>
        </p:nvSpPr>
        <p:spPr>
          <a:xfrm>
            <a:off x="126651" y="4448175"/>
            <a:ext cx="451550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【</a:t>
            </a:r>
            <a:r>
              <a:rPr lang="ja-JP" altLang="en-US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主なターゲット</a:t>
            </a:r>
            <a:r>
              <a:rPr lang="en-US" altLang="ja-JP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】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latin typeface="ＭＳ Ｐゴシック"/>
                <a:ea typeface="ＭＳ Ｐゴシック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○○○・・・</a:t>
            </a:r>
            <a:endParaRPr lang="en-US" altLang="ja-JP" sz="1200" dirty="0" smtClean="0"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dirty="0" smtClean="0"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【</a:t>
            </a:r>
            <a:r>
              <a:rPr lang="ja-JP" altLang="en-US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ターゲットの誘客に向けた取組方針</a:t>
            </a:r>
            <a:r>
              <a:rPr lang="en-US" altLang="ja-JP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】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Ｐゴシック"/>
                <a:ea typeface="ＭＳ Ｐゴシック"/>
                <a:cs typeface="Meiryo UI" panose="020B0604030504040204" pitchFamily="50" charset="-128"/>
              </a:rPr>
              <a:t>　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Ｐゴシック"/>
                <a:ea typeface="ＭＳ Ｐゴシック"/>
                <a:cs typeface="Meiryo UI" panose="020B0604030504040204" pitchFamily="50" charset="-128"/>
              </a:rPr>
              <a:t>○○○・・・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dirty="0" smtClean="0"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dirty="0"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Ｐゴシック"/>
                <a:ea typeface="ＭＳ Ｐゴシック"/>
                <a:cs typeface="Meiryo UI" panose="020B0604030504040204" pitchFamily="50" charset="-128"/>
              </a:rPr>
              <a:t>【</a:t>
            </a:r>
            <a:r>
              <a:rPr kumimoji="1" lang="ja-JP" altLang="en-US" sz="12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Ｐゴシック"/>
                <a:ea typeface="ＭＳ Ｐゴシック"/>
                <a:cs typeface="Meiryo UI" panose="020B0604030504040204" pitchFamily="50" charset="-128"/>
              </a:rPr>
              <a:t>観光地域づくり</a:t>
            </a:r>
            <a:r>
              <a:rPr lang="ja-JP" altLang="en-US" sz="1200" u="sng" dirty="0">
                <a:latin typeface="ＭＳ Ｐゴシック"/>
                <a:ea typeface="ＭＳ Ｐゴシック"/>
                <a:cs typeface="Meiryo UI" panose="020B0604030504040204" pitchFamily="50" charset="-128"/>
              </a:rPr>
              <a:t>の</a:t>
            </a:r>
            <a:r>
              <a:rPr lang="ja-JP" altLang="en-US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コンセプト</a:t>
            </a:r>
            <a:r>
              <a:rPr lang="en-US" altLang="ja-JP" sz="1200" u="sng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】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Ｐゴシック"/>
                <a:ea typeface="ＭＳ Ｐゴシック"/>
                <a:cs typeface="Meiryo UI" panose="020B0604030504040204" pitchFamily="50" charset="-128"/>
              </a:rPr>
              <a:t>　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Ｐゴシック"/>
                <a:ea typeface="ＭＳ Ｐゴシック"/>
                <a:cs typeface="Meiryo UI" panose="020B0604030504040204" pitchFamily="50" charset="-128"/>
              </a:rPr>
              <a:t>○○○・・・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  <a:cs typeface="Meiryo UI" panose="020B0604030504040204" pitchFamily="50" charset="-128"/>
            </a:endParaRPr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3490332" y="4423912"/>
            <a:ext cx="6302597" cy="2316101"/>
          </a:xfrm>
          <a:prstGeom prst="rect">
            <a:avLst/>
          </a:prstGeom>
          <a:solidFill>
            <a:srgbClr val="FFFF99"/>
          </a:solidFill>
          <a:ln w="57150">
            <a:solidFill>
              <a:srgbClr val="FFC000"/>
            </a:solidFill>
            <a:miter lim="800000"/>
            <a:headEnd/>
            <a:tailEnd/>
          </a:ln>
        </p:spPr>
        <p:txBody>
          <a:bodyPr anchor="t"/>
          <a:lstStyle/>
          <a:p>
            <a:pPr lvl="0" algn="l">
              <a:spcAft>
                <a:spcPts val="0"/>
              </a:spcAft>
              <a:defRPr/>
            </a:pPr>
            <a:endParaRPr lang="en-US" altLang="ja-JP" sz="1200" dirty="0">
              <a:latin typeface="ＭＳ Ｐゴシック"/>
              <a:ea typeface="ＭＳ Ｐゴシック"/>
              <a:cs typeface="Meiryo UI" panose="020B0604030504040204" pitchFamily="50" charset="-128"/>
            </a:endParaRPr>
          </a:p>
        </p:txBody>
      </p:sp>
      <p:sp>
        <p:nvSpPr>
          <p:cNvPr id="19" name="正方形/長方形 49"/>
          <p:cNvSpPr/>
          <p:nvPr/>
        </p:nvSpPr>
        <p:spPr>
          <a:xfrm>
            <a:off x="3532791" y="4463415"/>
            <a:ext cx="454534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u="sng" noProof="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【</a:t>
            </a:r>
            <a:r>
              <a:rPr lang="ja-JP" altLang="en-US" sz="1200" u="sng" noProof="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観光資源の磨き上げ</a:t>
            </a:r>
            <a:r>
              <a:rPr lang="en-US" altLang="ja-JP" sz="1200" u="sng" noProof="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】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（例）</a:t>
            </a:r>
            <a:endParaRPr lang="en-US" altLang="ja-JP" sz="1200" dirty="0" smtClean="0"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　・○○○を実施。</a:t>
            </a:r>
            <a:endParaRPr lang="en-US" altLang="ja-JP" sz="1200" dirty="0" smtClean="0"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　・○○○を企画開発、造成。</a:t>
            </a:r>
            <a:endParaRPr lang="en-US" altLang="ja-JP" sz="1200" dirty="0"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dirty="0"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noProof="0" dirty="0" smtClean="0"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u="sng" noProof="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【</a:t>
            </a:r>
            <a:r>
              <a:rPr lang="ja-JP" altLang="en-US" sz="1200" u="sng" noProof="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受入環境整備</a:t>
            </a:r>
            <a:r>
              <a:rPr lang="en-US" altLang="ja-JP" sz="1200" u="sng" noProof="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】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ＭＳ Ｐゴシック"/>
                <a:ea typeface="ＭＳ Ｐゴシック"/>
                <a:cs typeface="Meiryo UI" panose="020B0604030504040204" pitchFamily="50" charset="-128"/>
              </a:rPr>
              <a:t>　</a:t>
            </a:r>
            <a:r>
              <a:rPr kumimoji="1" lang="ja-JP" altLang="en-US" sz="1200" b="0" i="0" u="none" strike="noStrike" kern="1200" cap="none" spc="0" normalizeH="0" baseline="0" dirty="0" smtClean="0">
                <a:ln>
                  <a:noFill/>
                </a:ln>
                <a:effectLst/>
                <a:uLnTx/>
                <a:uFillTx/>
                <a:latin typeface="ＭＳ Ｐゴシック"/>
                <a:ea typeface="ＭＳ Ｐゴシック"/>
                <a:cs typeface="Meiryo UI" panose="020B0604030504040204" pitchFamily="50" charset="-128"/>
              </a:rPr>
              <a:t>・○○○・・・</a:t>
            </a:r>
            <a:endParaRPr kumimoji="1" lang="en-US" altLang="ja-JP" sz="1200" b="0" i="0" u="none" strike="noStrike" kern="1200" cap="none" spc="0" normalizeH="0" baseline="0" dirty="0" smtClean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noProof="0" dirty="0">
                <a:latin typeface="ＭＳ Ｐゴシック"/>
                <a:ea typeface="ＭＳ Ｐゴシック"/>
                <a:cs typeface="Meiryo UI" panose="020B0604030504040204" pitchFamily="50" charset="-128"/>
              </a:rPr>
              <a:t>　</a:t>
            </a:r>
            <a:r>
              <a:rPr lang="ja-JP" altLang="en-US" sz="1200" noProof="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・○○○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  <a:cs typeface="Meiryo UI" panose="020B0604030504040204" pitchFamily="50" charset="-128"/>
            </a:endParaRPr>
          </a:p>
        </p:txBody>
      </p:sp>
      <p:sp>
        <p:nvSpPr>
          <p:cNvPr id="23" name="正方形/長方形 49"/>
          <p:cNvSpPr/>
          <p:nvPr/>
        </p:nvSpPr>
        <p:spPr>
          <a:xfrm>
            <a:off x="5932029" y="4463415"/>
            <a:ext cx="45453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u="sng" noProof="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【</a:t>
            </a:r>
            <a:r>
              <a:rPr lang="ja-JP" altLang="en-US" sz="1200" u="sng" noProof="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情報発信・プロモーション</a:t>
            </a:r>
            <a:r>
              <a:rPr lang="en-US" altLang="ja-JP" sz="1200" u="sng" noProof="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】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ＭＳ Ｐゴシック"/>
                <a:ea typeface="ＭＳ Ｐゴシック"/>
                <a:cs typeface="Meiryo UI" panose="020B0604030504040204" pitchFamily="50" charset="-128"/>
              </a:rPr>
              <a:t>　</a:t>
            </a:r>
            <a:r>
              <a:rPr kumimoji="1" lang="ja-JP" altLang="en-US" sz="1200" b="0" i="0" u="none" strike="noStrike" kern="1200" cap="none" spc="0" normalizeH="0" baseline="0" dirty="0" smtClean="0">
                <a:ln>
                  <a:noFill/>
                </a:ln>
                <a:effectLst/>
                <a:uLnTx/>
                <a:uFillTx/>
                <a:latin typeface="ＭＳ Ｐゴシック"/>
                <a:ea typeface="ＭＳ Ｐゴシック"/>
                <a:cs typeface="Meiryo UI" panose="020B0604030504040204" pitchFamily="50" charset="-128"/>
              </a:rPr>
              <a:t>・○○○・・・</a:t>
            </a:r>
            <a:endParaRPr kumimoji="1" lang="en-US" altLang="ja-JP" sz="1200" b="0" i="0" u="none" strike="noStrike" kern="1200" cap="none" spc="0" normalizeH="0" baseline="0" dirty="0" smtClean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noProof="0" dirty="0">
                <a:latin typeface="ＭＳ Ｐゴシック"/>
                <a:ea typeface="ＭＳ Ｐゴシック"/>
                <a:cs typeface="Meiryo UI" panose="020B0604030504040204" pitchFamily="50" charset="-128"/>
              </a:rPr>
              <a:t>　</a:t>
            </a:r>
            <a:r>
              <a:rPr lang="ja-JP" altLang="en-US" sz="1200" noProof="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・○○○</a:t>
            </a:r>
            <a:endParaRPr lang="en-US" altLang="ja-JP" sz="1200" noProof="0" dirty="0" smtClean="0"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dirty="0" smtClean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dirty="0"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dirty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u="sng" noProof="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【</a:t>
            </a:r>
            <a:r>
              <a:rPr lang="ja-JP" altLang="en-US" sz="1200" u="sng" noProof="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その他</a:t>
            </a:r>
            <a:r>
              <a:rPr lang="en-US" altLang="ja-JP" sz="1200" u="sng" noProof="0" dirty="0" smtClean="0">
                <a:latin typeface="ＭＳ Ｐゴシック"/>
                <a:ea typeface="ＭＳ Ｐゴシック"/>
                <a:cs typeface="Meiryo UI" panose="020B0604030504040204" pitchFamily="50" charset="-128"/>
              </a:rPr>
              <a:t>】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ＭＳ Ｐゴシック"/>
                <a:ea typeface="ＭＳ Ｐゴシック"/>
                <a:cs typeface="Meiryo UI" panose="020B0604030504040204" pitchFamily="50" charset="-128"/>
              </a:rPr>
              <a:t>　</a:t>
            </a:r>
            <a:r>
              <a:rPr kumimoji="1" lang="ja-JP" altLang="en-US" sz="1200" b="0" i="0" u="none" strike="noStrike" kern="1200" cap="none" spc="0" normalizeH="0" baseline="0" dirty="0" smtClean="0">
                <a:ln>
                  <a:noFill/>
                </a:ln>
                <a:effectLst/>
                <a:uLnTx/>
                <a:uFillTx/>
                <a:latin typeface="ＭＳ Ｐゴシック"/>
                <a:ea typeface="ＭＳ Ｐゴシック"/>
                <a:cs typeface="Meiryo UI" panose="020B0604030504040204" pitchFamily="50" charset="-128"/>
              </a:rPr>
              <a:t>・○○○・・・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ＭＳ Ｐゴシック"/>
              <a:ea typeface="ＭＳ Ｐゴシック"/>
              <a:cs typeface="Meiryo UI" panose="020B0604030504040204" pitchFamily="50" charset="-128"/>
            </a:endParaRPr>
          </a:p>
        </p:txBody>
      </p:sp>
      <p:sp>
        <p:nvSpPr>
          <p:cNvPr id="18" name="正方形/長方形 27"/>
          <p:cNvSpPr/>
          <p:nvPr/>
        </p:nvSpPr>
        <p:spPr>
          <a:xfrm>
            <a:off x="8392089" y="5675792"/>
            <a:ext cx="1285322" cy="9369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写真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" name="正方形/長方形 25"/>
          <p:cNvSpPr/>
          <p:nvPr/>
        </p:nvSpPr>
        <p:spPr>
          <a:xfrm>
            <a:off x="8392089" y="4632810"/>
            <a:ext cx="1285322" cy="9369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写真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58881" y="107937"/>
            <a:ext cx="35076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（候補</a:t>
            </a:r>
            <a:r>
              <a:rPr lang="ja-JP" altLang="en-US" sz="1400" b="1" dirty="0" smtClean="0"/>
              <a:t>／</a:t>
            </a:r>
            <a:r>
              <a:rPr kumimoji="1" lang="ja-JP" altLang="en-US" sz="1400" b="1" dirty="0" smtClean="0"/>
              <a:t>登録</a:t>
            </a:r>
            <a:r>
              <a:rPr kumimoji="1" lang="ja-JP" altLang="en-US" sz="1400" b="1" dirty="0" smtClean="0"/>
              <a:t>）</a:t>
            </a:r>
            <a:r>
              <a:rPr kumimoji="1" lang="en-US" altLang="ja-JP" sz="1400" b="1" dirty="0" smtClean="0"/>
              <a:t>【</a:t>
            </a:r>
            <a:r>
              <a:rPr kumimoji="1" lang="ja-JP" altLang="en-US" sz="1400" b="1" dirty="0" smtClean="0"/>
              <a:t>登録</a:t>
            </a:r>
            <a:r>
              <a:rPr lang="ja-JP" altLang="en-US" sz="1400" b="1" dirty="0" smtClean="0"/>
              <a:t>区分</a:t>
            </a:r>
            <a:r>
              <a:rPr lang="en-US" altLang="ja-JP" sz="1400" b="1" dirty="0" smtClean="0"/>
              <a:t>】</a:t>
            </a:r>
            <a:r>
              <a:rPr lang="ja-JP" altLang="en-US" sz="1400" b="1" dirty="0" smtClean="0"/>
              <a:t>○○（ＤＭＯ名称）</a:t>
            </a:r>
            <a:endParaRPr kumimoji="1" lang="ja-JP" altLang="en-US" sz="1400" b="1" dirty="0"/>
          </a:p>
        </p:txBody>
      </p:sp>
      <p:sp>
        <p:nvSpPr>
          <p:cNvPr id="27" name="正方形/長方形 26"/>
          <p:cNvSpPr/>
          <p:nvPr/>
        </p:nvSpPr>
        <p:spPr>
          <a:xfrm>
            <a:off x="8972874" y="89959"/>
            <a:ext cx="704537" cy="32978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Overflow="overflow" horzOverflow="overflow" wrap="none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/>
              </a:rPr>
              <a:t>様式２</a:t>
            </a:r>
          </a:p>
        </p:txBody>
      </p:sp>
      <p:sp>
        <p:nvSpPr>
          <p:cNvPr id="28" name="正方形/長方形 31"/>
          <p:cNvSpPr>
            <a:spLocks noChangeArrowheads="1"/>
          </p:cNvSpPr>
          <p:nvPr/>
        </p:nvSpPr>
        <p:spPr bwMode="auto">
          <a:xfrm>
            <a:off x="126650" y="647901"/>
            <a:ext cx="1303487" cy="206477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50000">
                <a:srgbClr val="D6FFD6"/>
              </a:gs>
              <a:gs pos="100000">
                <a:srgbClr val="99FF99"/>
              </a:gs>
            </a:gsLst>
            <a:lin ang="5400000" scaled="1"/>
          </a:gradFill>
          <a:ln w="28575" algn="ctr">
            <a:solidFill>
              <a:srgbClr val="008000"/>
            </a:solidFill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marL="85725" indent="-85725"/>
            <a:r>
              <a:rPr lang="ja-JP" altLang="en-US" sz="1200" dirty="0">
                <a:ea typeface="HGPｺﾞｼｯｸE" pitchFamily="50" charset="-128"/>
              </a:rPr>
              <a:t>基礎情報</a:t>
            </a:r>
          </a:p>
        </p:txBody>
      </p:sp>
      <p:sp>
        <p:nvSpPr>
          <p:cNvPr id="30" name="正方形/長方形 31"/>
          <p:cNvSpPr>
            <a:spLocks noChangeArrowheads="1"/>
          </p:cNvSpPr>
          <p:nvPr/>
        </p:nvSpPr>
        <p:spPr bwMode="auto">
          <a:xfrm>
            <a:off x="126650" y="4217435"/>
            <a:ext cx="1303487" cy="206477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50000">
                <a:srgbClr val="D6FFD6"/>
              </a:gs>
              <a:gs pos="100000">
                <a:srgbClr val="99FF99"/>
              </a:gs>
            </a:gsLst>
            <a:lin ang="5400000" scaled="1"/>
          </a:gradFill>
          <a:ln w="28575" algn="ctr">
            <a:solidFill>
              <a:srgbClr val="008000"/>
            </a:solidFill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marL="85725" indent="-85725"/>
            <a:r>
              <a:rPr lang="ja-JP" altLang="en-US" sz="1200" dirty="0">
                <a:ea typeface="HGPｺﾞｼｯｸE" pitchFamily="50" charset="-128"/>
              </a:rPr>
              <a:t>戦略</a:t>
            </a:r>
          </a:p>
        </p:txBody>
      </p:sp>
      <p:sp>
        <p:nvSpPr>
          <p:cNvPr id="31" name="正方形/長方形 31"/>
          <p:cNvSpPr>
            <a:spLocks noChangeArrowheads="1"/>
          </p:cNvSpPr>
          <p:nvPr/>
        </p:nvSpPr>
        <p:spPr bwMode="auto">
          <a:xfrm>
            <a:off x="4948084" y="647901"/>
            <a:ext cx="1303487" cy="206477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50000">
                <a:srgbClr val="D6FFD6"/>
              </a:gs>
              <a:gs pos="100000">
                <a:srgbClr val="99FF99"/>
              </a:gs>
            </a:gsLst>
            <a:lin ang="5400000" scaled="1"/>
          </a:gradFill>
          <a:ln w="28575" algn="ctr">
            <a:solidFill>
              <a:srgbClr val="008000"/>
            </a:solidFill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marL="85725" indent="-85725"/>
            <a:r>
              <a:rPr lang="ja-JP" altLang="en-US" sz="1200" dirty="0" smtClean="0">
                <a:ea typeface="HGPｺﾞｼｯｸE" pitchFamily="50" charset="-128"/>
              </a:rPr>
              <a:t>ＫＰＩ（実績・目標）</a:t>
            </a:r>
            <a:endParaRPr lang="ja-JP" altLang="en-US" sz="1200" dirty="0">
              <a:ea typeface="HGPｺﾞｼｯｸE" pitchFamily="50" charset="-128"/>
            </a:endParaRPr>
          </a:p>
        </p:txBody>
      </p:sp>
      <p:sp>
        <p:nvSpPr>
          <p:cNvPr id="32" name="正方形/長方形 31"/>
          <p:cNvSpPr>
            <a:spLocks noChangeArrowheads="1"/>
          </p:cNvSpPr>
          <p:nvPr/>
        </p:nvSpPr>
        <p:spPr bwMode="auto">
          <a:xfrm>
            <a:off x="3490332" y="4217435"/>
            <a:ext cx="1303487" cy="206477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50000">
                <a:srgbClr val="D6FFD6"/>
              </a:gs>
              <a:gs pos="100000">
                <a:srgbClr val="99FF99"/>
              </a:gs>
            </a:gsLst>
            <a:lin ang="5400000" scaled="1"/>
          </a:gradFill>
          <a:ln w="28575" algn="ctr">
            <a:solidFill>
              <a:srgbClr val="008000"/>
            </a:solidFill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marL="85725" indent="-85725"/>
            <a:r>
              <a:rPr lang="ja-JP" altLang="en-US" sz="1200" dirty="0">
                <a:ea typeface="HGPｺﾞｼｯｸE" pitchFamily="50" charset="-128"/>
              </a:rPr>
              <a:t>具体的</a:t>
            </a:r>
            <a:r>
              <a:rPr lang="ja-JP" altLang="en-US" sz="1200" dirty="0" smtClean="0">
                <a:ea typeface="HGPｺﾞｼｯｸE" pitchFamily="50" charset="-128"/>
              </a:rPr>
              <a:t>な取組</a:t>
            </a:r>
            <a:endParaRPr lang="ja-JP" altLang="en-US" sz="1200" dirty="0">
              <a:ea typeface="HGPｺﾞｼｯｸE" pitchFamily="50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-3415031" y="1924414"/>
            <a:ext cx="2971366" cy="1631216"/>
            <a:chOff x="-3172289" y="1895927"/>
            <a:chExt cx="2971366" cy="1631216"/>
          </a:xfrm>
        </p:grpSpPr>
        <p:sp>
          <p:nvSpPr>
            <p:cNvPr id="2" name="正方形/長方形 1"/>
            <p:cNvSpPr/>
            <p:nvPr/>
          </p:nvSpPr>
          <p:spPr>
            <a:xfrm>
              <a:off x="-3172289" y="1895927"/>
              <a:ext cx="2971366" cy="1631216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Overflow="overflow" horzOverflow="overflow" wrap="none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/>
              </a:endParaRP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-3172289" y="1895927"/>
              <a:ext cx="2971366" cy="1631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US" altLang="ja-JP" dirty="0">
                  <a:latin typeface="Arial"/>
                  <a:ea typeface="ＭＳ Ｐゴシック"/>
                </a:rPr>
                <a:t>【</a:t>
              </a:r>
              <a:r>
                <a:rPr lang="ja-JP" altLang="en-US" dirty="0">
                  <a:latin typeface="Arial"/>
                  <a:ea typeface="ＭＳ Ｐゴシック"/>
                </a:rPr>
                <a:t>基礎情報</a:t>
              </a:r>
              <a:r>
                <a:rPr lang="en-US" altLang="ja-JP" dirty="0">
                  <a:latin typeface="Arial"/>
                  <a:ea typeface="ＭＳ Ｐゴシック"/>
                </a:rPr>
                <a:t>】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ja-JP" altLang="en-US" dirty="0" smtClean="0"/>
                <a:t>形成</a:t>
              </a:r>
              <a:r>
                <a:rPr lang="ja-JP" altLang="en-US" dirty="0"/>
                <a:t>・確立計画の記載内容と整合性のとれた</a:t>
              </a:r>
              <a:r>
                <a:rPr lang="ja-JP" altLang="en-US" dirty="0" smtClean="0"/>
                <a:t>形で</a:t>
              </a:r>
              <a:r>
                <a:rPr lang="ja-JP" altLang="en-US" dirty="0"/>
                <a:t>ご記載ください。</a:t>
              </a:r>
              <a:endParaRPr lang="en-US" altLang="ja-JP" dirty="0">
                <a:latin typeface="Arial"/>
                <a:ea typeface="ＭＳ Ｐゴシック"/>
              </a:endParaRP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ja-JP" altLang="en-US" dirty="0" smtClean="0">
                  <a:latin typeface="Arial"/>
                  <a:ea typeface="ＭＳ Ｐゴシック"/>
                </a:rPr>
                <a:t>「</a:t>
              </a:r>
              <a:r>
                <a:rPr lang="ja-JP" altLang="en-US" dirty="0">
                  <a:latin typeface="Arial"/>
                  <a:ea typeface="ＭＳ Ｐゴシック"/>
                </a:rPr>
                <a:t>設立経緯」については、以下の選択肢から</a:t>
              </a:r>
              <a:r>
                <a:rPr lang="ja-JP" altLang="en-US" dirty="0" smtClean="0">
                  <a:latin typeface="Arial"/>
                  <a:ea typeface="ＭＳ Ｐゴシック"/>
                </a:rPr>
                <a:t>選んで</a:t>
              </a:r>
              <a:r>
                <a:rPr lang="ja-JP" altLang="en-US" dirty="0">
                  <a:latin typeface="Arial"/>
                  <a:ea typeface="ＭＳ Ｐゴシック"/>
                </a:rPr>
                <a:t>ください。</a:t>
              </a:r>
              <a:endParaRPr lang="en-US" altLang="ja-JP" dirty="0">
                <a:latin typeface="Arial"/>
                <a:ea typeface="ＭＳ Ｐゴシック"/>
              </a:endParaRPr>
            </a:p>
            <a:p>
              <a:pPr marL="228600" indent="-136525" algn="l">
                <a:buFont typeface="+mj-ea"/>
                <a:buAutoNum type="circleNumDbPlain"/>
              </a:pPr>
              <a:r>
                <a:rPr lang="ja-JP" altLang="en-US" dirty="0" smtClean="0">
                  <a:latin typeface="Arial"/>
                  <a:ea typeface="ＭＳ Ｐゴシック"/>
                </a:rPr>
                <a:t>区域</a:t>
              </a:r>
              <a:r>
                <a:rPr lang="ja-JP" altLang="en-US" dirty="0">
                  <a:latin typeface="Arial"/>
                  <a:ea typeface="ＭＳ Ｐゴシック"/>
                </a:rPr>
                <a:t>に観光協会があるが、役割分担等を</a:t>
              </a:r>
              <a:r>
                <a:rPr lang="ja-JP" altLang="en-US" dirty="0" smtClean="0">
                  <a:latin typeface="Arial"/>
                  <a:ea typeface="ＭＳ Ｐゴシック"/>
                </a:rPr>
                <a:t>した上</a:t>
              </a:r>
              <a:r>
                <a:rPr lang="ja-JP" altLang="en-US" dirty="0">
                  <a:latin typeface="Arial"/>
                  <a:ea typeface="ＭＳ Ｐゴシック"/>
                </a:rPr>
                <a:t>でＤＭＯ</a:t>
              </a:r>
              <a:r>
                <a:rPr lang="ja-JP" altLang="en-US" dirty="0" smtClean="0">
                  <a:latin typeface="Arial"/>
                  <a:ea typeface="ＭＳ Ｐゴシック"/>
                </a:rPr>
                <a:t>新設</a:t>
              </a:r>
              <a:endParaRPr lang="en-US" altLang="ja-JP" dirty="0" smtClean="0">
                <a:latin typeface="Arial"/>
                <a:ea typeface="ＭＳ Ｐゴシック"/>
              </a:endParaRPr>
            </a:p>
            <a:p>
              <a:pPr marL="228600" indent="-136525" algn="l">
                <a:buFont typeface="+mj-ea"/>
                <a:buAutoNum type="circleNumDbPlain"/>
              </a:pPr>
              <a:r>
                <a:rPr lang="ja-JP" altLang="en-US" dirty="0" smtClean="0">
                  <a:latin typeface="Arial"/>
                  <a:ea typeface="ＭＳ Ｐゴシック"/>
                </a:rPr>
                <a:t>区域</a:t>
              </a:r>
              <a:r>
                <a:rPr lang="ja-JP" altLang="en-US" dirty="0">
                  <a:latin typeface="Arial"/>
                  <a:ea typeface="ＭＳ Ｐゴシック"/>
                </a:rPr>
                <a:t>の複数の観光協会が統合してＤＭＯ</a:t>
              </a:r>
              <a:r>
                <a:rPr lang="ja-JP" altLang="en-US" dirty="0" smtClean="0">
                  <a:latin typeface="Arial"/>
                  <a:ea typeface="ＭＳ Ｐゴシック"/>
                </a:rPr>
                <a:t>新設</a:t>
              </a:r>
              <a:endParaRPr lang="en-US" altLang="ja-JP" dirty="0">
                <a:latin typeface="Arial"/>
                <a:ea typeface="ＭＳ Ｐゴシック"/>
              </a:endParaRPr>
            </a:p>
            <a:p>
              <a:pPr marL="228600" indent="-136525" algn="l">
                <a:buFont typeface="+mj-ea"/>
                <a:buAutoNum type="circleNumDbPlain"/>
              </a:pPr>
              <a:r>
                <a:rPr lang="ja-JP" altLang="en-US" dirty="0" smtClean="0">
                  <a:latin typeface="Arial"/>
                  <a:ea typeface="ＭＳ Ｐゴシック"/>
                </a:rPr>
                <a:t>区域の観光協会ガＤＭＯに移行</a:t>
              </a:r>
              <a:endParaRPr lang="en-US" altLang="ja-JP" dirty="0" smtClean="0">
                <a:latin typeface="Arial"/>
                <a:ea typeface="ＭＳ Ｐゴシック"/>
              </a:endParaRPr>
            </a:p>
            <a:p>
              <a:pPr marL="228600" indent="-136525" algn="l">
                <a:buFont typeface="+mj-ea"/>
                <a:buAutoNum type="circleNumDbPlain"/>
              </a:pPr>
              <a:r>
                <a:rPr lang="ja-JP" altLang="en-US" dirty="0" smtClean="0">
                  <a:latin typeface="Arial"/>
                  <a:ea typeface="ＭＳ Ｐゴシック"/>
                </a:rPr>
                <a:t>その他</a:t>
              </a:r>
              <a:endParaRPr lang="ja-JP" altLang="en-US" dirty="0">
                <a:latin typeface="Arial"/>
                <a:ea typeface="ＭＳ Ｐゴシック"/>
              </a:endParaRPr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10377044" y="4539872"/>
            <a:ext cx="2988522" cy="1193865"/>
            <a:chOff x="9991367" y="4375911"/>
            <a:chExt cx="2988522" cy="1193865"/>
          </a:xfrm>
        </p:grpSpPr>
        <p:sp>
          <p:nvSpPr>
            <p:cNvPr id="33" name="正方形/長方形 32"/>
            <p:cNvSpPr/>
            <p:nvPr/>
          </p:nvSpPr>
          <p:spPr>
            <a:xfrm>
              <a:off x="9991367" y="4375911"/>
              <a:ext cx="2988521" cy="119386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Overflow="overflow" horzOverflow="overflow" wrap="none" numCol="1" rtlCol="0" anchor="t" anchorCtr="0" compatLnSpc="1"/>
            <a:lstStyle/>
            <a:p>
              <a:pPr marL="0" marR="0" indent="0" algn="di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</a:pPr>
              <a:endPara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/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9998858" y="4377869"/>
              <a:ext cx="2981031" cy="11695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US" altLang="ja-JP" dirty="0">
                  <a:latin typeface="Arial"/>
                  <a:ea typeface="ＭＳ Ｐゴシック"/>
                </a:rPr>
                <a:t>【</a:t>
              </a:r>
              <a:r>
                <a:rPr lang="ja-JP" altLang="en-US" dirty="0">
                  <a:latin typeface="Arial"/>
                  <a:ea typeface="ＭＳ Ｐゴシック"/>
                </a:rPr>
                <a:t>具体的な取組</a:t>
              </a:r>
              <a:r>
                <a:rPr lang="en-US" altLang="ja-JP" dirty="0">
                  <a:latin typeface="Arial"/>
                  <a:ea typeface="ＭＳ Ｐゴシック"/>
                </a:rPr>
                <a:t>】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ja-JP" altLang="en-US" dirty="0" smtClean="0">
                  <a:latin typeface="Arial"/>
                  <a:ea typeface="ＭＳ Ｐゴシック"/>
                </a:rPr>
                <a:t>それぞれ</a:t>
              </a:r>
              <a:r>
                <a:rPr lang="ja-JP" altLang="en-US" dirty="0">
                  <a:latin typeface="Arial"/>
                  <a:ea typeface="ＭＳ Ｐゴシック"/>
                </a:rPr>
                <a:t>の</a:t>
              </a:r>
              <a:r>
                <a:rPr lang="en-US" altLang="ja-JP" dirty="0">
                  <a:latin typeface="Arial"/>
                  <a:ea typeface="ＭＳ Ｐゴシック"/>
                </a:rPr>
                <a:t>DMO</a:t>
              </a:r>
              <a:r>
                <a:rPr lang="ja-JP" altLang="en-US" dirty="0">
                  <a:latin typeface="Arial"/>
                  <a:ea typeface="ＭＳ Ｐゴシック"/>
                </a:rPr>
                <a:t>において最も特色があると認識して</a:t>
              </a:r>
              <a:r>
                <a:rPr lang="ja-JP" altLang="en-US" dirty="0" smtClean="0">
                  <a:latin typeface="Arial"/>
                  <a:ea typeface="ＭＳ Ｐゴシック"/>
                </a:rPr>
                <a:t>いる取組</a:t>
              </a:r>
              <a:r>
                <a:rPr lang="ja-JP" altLang="en-US" dirty="0">
                  <a:latin typeface="Arial"/>
                  <a:ea typeface="ＭＳ Ｐゴシック"/>
                </a:rPr>
                <a:t>についてご記載ください</a:t>
              </a:r>
              <a:r>
                <a:rPr lang="ja-JP" altLang="en-US" dirty="0" smtClean="0">
                  <a:latin typeface="Arial"/>
                  <a:ea typeface="ＭＳ Ｐゴシック"/>
                </a:rPr>
                <a:t>。</a:t>
              </a:r>
              <a:endParaRPr lang="en-US" altLang="ja-JP" dirty="0" smtClean="0">
                <a:latin typeface="Arial"/>
                <a:ea typeface="ＭＳ Ｐゴシック"/>
              </a:endParaRP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ja-JP" altLang="en-US" dirty="0" smtClean="0">
                  <a:latin typeface="Arial"/>
                  <a:ea typeface="ＭＳ Ｐゴシック"/>
                </a:rPr>
                <a:t>「</a:t>
              </a:r>
              <a:r>
                <a:rPr lang="ja-JP" altLang="en-US" dirty="0">
                  <a:latin typeface="Arial"/>
                  <a:ea typeface="ＭＳ Ｐゴシック"/>
                </a:rPr>
                <a:t>観光資源の磨き上げ」等の項目は適宜編集</a:t>
              </a:r>
              <a:r>
                <a:rPr lang="ja-JP" altLang="en-US" dirty="0" smtClean="0">
                  <a:latin typeface="Arial"/>
                  <a:ea typeface="ＭＳ Ｐゴシック"/>
                </a:rPr>
                <a:t>いただいて構いません。</a:t>
              </a:r>
              <a:endParaRPr lang="en-US" altLang="ja-JP" dirty="0" smtClean="0">
                <a:latin typeface="Arial"/>
                <a:ea typeface="ＭＳ Ｐゴシック"/>
              </a:endParaRP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ja-JP" altLang="en-US" dirty="0" smtClean="0">
                  <a:latin typeface="Arial"/>
                  <a:ea typeface="ＭＳ Ｐゴシック"/>
                </a:rPr>
                <a:t>使用</a:t>
              </a:r>
              <a:r>
                <a:rPr lang="ja-JP" altLang="en-US" dirty="0">
                  <a:latin typeface="Arial"/>
                  <a:ea typeface="ＭＳ Ｐゴシック"/>
                </a:rPr>
                <a:t>する写真は著作権者の許可を得たものを使用してください。</a:t>
              </a:r>
              <a:endParaRPr lang="en-US" altLang="ja-JP" dirty="0">
                <a:latin typeface="Arial"/>
                <a:ea typeface="ＭＳ Ｐゴシック"/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-3431070" y="15240"/>
            <a:ext cx="2987405" cy="1385857"/>
            <a:chOff x="-3035496" y="-257570"/>
            <a:chExt cx="2987405" cy="1189239"/>
          </a:xfrm>
        </p:grpSpPr>
        <p:sp>
          <p:nvSpPr>
            <p:cNvPr id="35" name="正方形/長方形 34"/>
            <p:cNvSpPr/>
            <p:nvPr/>
          </p:nvSpPr>
          <p:spPr>
            <a:xfrm>
              <a:off x="-3035496" y="-257570"/>
              <a:ext cx="2971366" cy="1189239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Overflow="overflow" horzOverflow="overflow" wrap="none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/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-3019457" y="-236638"/>
              <a:ext cx="2971366" cy="11356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ja-JP" altLang="en-US" dirty="0" smtClean="0">
                  <a:latin typeface="Arial"/>
                  <a:ea typeface="ＭＳ Ｐゴシック"/>
                </a:rPr>
                <a:t>候補か登録のどちらかを選んで、ご記載ください。</a:t>
              </a:r>
              <a:r>
                <a:rPr lang="ja-JP" altLang="en-US" dirty="0">
                  <a:latin typeface="Arial"/>
                  <a:ea typeface="ＭＳ Ｐゴシック"/>
                </a:rPr>
                <a:t>（</a:t>
              </a:r>
              <a:r>
                <a:rPr lang="ja-JP" altLang="en-US" dirty="0" smtClean="0">
                  <a:latin typeface="Arial"/>
                  <a:ea typeface="ＭＳ Ｐゴシック"/>
                </a:rPr>
                <a:t>候補</a:t>
              </a:r>
              <a:r>
                <a:rPr lang="en-US" altLang="ja-JP" dirty="0" smtClean="0">
                  <a:latin typeface="Arial"/>
                  <a:ea typeface="ＭＳ Ｐゴシック"/>
                </a:rPr>
                <a:t>DMO</a:t>
              </a:r>
              <a:r>
                <a:rPr lang="ja-JP" altLang="en-US" dirty="0" smtClean="0">
                  <a:latin typeface="Arial"/>
                  <a:ea typeface="ＭＳ Ｐゴシック"/>
                </a:rPr>
                <a:t>の申請中の団体におかれては、空欄で構いません）</a:t>
              </a:r>
              <a:endParaRPr lang="en-US" altLang="ja-JP" dirty="0" smtClean="0">
                <a:latin typeface="Arial"/>
                <a:ea typeface="ＭＳ Ｐゴシック"/>
              </a:endParaRP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altLang="ja-JP" dirty="0" smtClean="0">
                  <a:latin typeface="Arial"/>
                  <a:ea typeface="ＭＳ Ｐゴシック"/>
                </a:rPr>
                <a:t>【</a:t>
              </a:r>
              <a:r>
                <a:rPr lang="ja-JP" altLang="en-US" dirty="0" smtClean="0"/>
                <a:t>登録区分</a:t>
              </a:r>
              <a:r>
                <a:rPr lang="en-US" altLang="ja-JP" dirty="0" smtClean="0"/>
                <a:t>】</a:t>
              </a:r>
              <a:r>
                <a:rPr lang="ja-JP" altLang="en-US" dirty="0" smtClean="0"/>
                <a:t>については、「広域連携ＤＭＯ」「地域連携ＤＭＯ」「地域ＤＭＯ」の３つから選択してご記載下さい、</a:t>
              </a:r>
              <a:endParaRPr lang="en-US" altLang="ja-JP" dirty="0" smtClean="0">
                <a:latin typeface="Arial"/>
                <a:ea typeface="ＭＳ Ｐゴシック"/>
              </a:endParaRP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altLang="ja-JP" dirty="0" smtClean="0">
                  <a:latin typeface="Arial"/>
                  <a:ea typeface="ＭＳ Ｐゴシック"/>
                </a:rPr>
                <a:t>DMO</a:t>
              </a:r>
              <a:r>
                <a:rPr lang="ja-JP" altLang="en-US" dirty="0" smtClean="0">
                  <a:latin typeface="Arial"/>
                  <a:ea typeface="ＭＳ Ｐゴシック"/>
                </a:rPr>
                <a:t>名称は</a:t>
              </a:r>
              <a:r>
                <a:rPr lang="ja-JP" altLang="en-US" dirty="0">
                  <a:latin typeface="Arial"/>
                  <a:ea typeface="ＭＳ Ｐゴシック"/>
                </a:rPr>
                <a:t>法</a:t>
              </a:r>
              <a:r>
                <a:rPr lang="ja-JP" altLang="en-US" dirty="0" smtClean="0">
                  <a:latin typeface="Arial"/>
                  <a:ea typeface="ＭＳ Ｐゴシック"/>
                </a:rPr>
                <a:t>人格も含めて、正式名称でご記載下さい。</a:t>
              </a:r>
              <a:endParaRPr lang="en-US" altLang="ja-JP" dirty="0" smtClean="0">
                <a:latin typeface="Arial"/>
                <a:ea typeface="ＭＳ Ｐゴシック"/>
              </a:endParaRPr>
            </a:p>
          </p:txBody>
        </p:sp>
      </p:grpSp>
      <p:cxnSp>
        <p:nvCxnSpPr>
          <p:cNvPr id="39" name="直線矢印コネクタ 38"/>
          <p:cNvCxnSpPr>
            <a:stCxn id="37" idx="3"/>
          </p:cNvCxnSpPr>
          <p:nvPr/>
        </p:nvCxnSpPr>
        <p:spPr>
          <a:xfrm flipV="1">
            <a:off x="-443665" y="243231"/>
            <a:ext cx="399805" cy="458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stCxn id="3" idx="3"/>
          </p:cNvCxnSpPr>
          <p:nvPr/>
        </p:nvCxnSpPr>
        <p:spPr>
          <a:xfrm flipV="1">
            <a:off x="-443665" y="2131607"/>
            <a:ext cx="399805" cy="608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>
            <a:stCxn id="33" idx="1"/>
          </p:cNvCxnSpPr>
          <p:nvPr/>
        </p:nvCxnSpPr>
        <p:spPr>
          <a:xfrm flipH="1" flipV="1">
            <a:off x="9942311" y="4953000"/>
            <a:ext cx="434733" cy="1838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" name="グループ化 7"/>
          <p:cNvGrpSpPr/>
          <p:nvPr/>
        </p:nvGrpSpPr>
        <p:grpSpPr>
          <a:xfrm>
            <a:off x="1758312" y="-725523"/>
            <a:ext cx="3402083" cy="506680"/>
            <a:chOff x="-3402083" y="4375037"/>
            <a:chExt cx="3402083" cy="506680"/>
          </a:xfrm>
        </p:grpSpPr>
        <p:sp>
          <p:nvSpPr>
            <p:cNvPr id="36" name="正方形/長方形 35"/>
            <p:cNvSpPr/>
            <p:nvPr/>
          </p:nvSpPr>
          <p:spPr>
            <a:xfrm>
              <a:off x="-3402083" y="4375037"/>
              <a:ext cx="3214775" cy="50668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Overflow="overflow" horzOverflow="overflow" wrap="none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-3394591" y="4426404"/>
              <a:ext cx="339459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ja-JP" altLang="en-US" dirty="0">
                  <a:latin typeface="Arial"/>
                  <a:ea typeface="ＭＳ Ｐゴシック"/>
                </a:rPr>
                <a:t>例）　</a:t>
              </a:r>
              <a:endParaRPr lang="en-US" altLang="ja-JP" dirty="0">
                <a:latin typeface="Arial"/>
                <a:ea typeface="ＭＳ Ｐゴシック"/>
              </a:endParaRPr>
            </a:p>
            <a:p>
              <a:pPr algn="l"/>
              <a:r>
                <a:rPr lang="ja-JP" altLang="en-US" dirty="0">
                  <a:latin typeface="Arial"/>
                  <a:ea typeface="ＭＳ Ｐゴシック"/>
                </a:rPr>
                <a:t>（登録）</a:t>
              </a:r>
              <a:r>
                <a:rPr lang="en-US" altLang="ja-JP" dirty="0">
                  <a:latin typeface="Arial"/>
                  <a:ea typeface="ＭＳ Ｐゴシック"/>
                </a:rPr>
                <a:t>【</a:t>
              </a:r>
              <a:r>
                <a:rPr lang="ja-JP" altLang="en-US" dirty="0">
                  <a:latin typeface="Arial"/>
                  <a:ea typeface="ＭＳ Ｐゴシック"/>
                </a:rPr>
                <a:t>地域連携ＤＭＯ</a:t>
              </a:r>
              <a:r>
                <a:rPr lang="en-US" altLang="ja-JP" dirty="0">
                  <a:latin typeface="Arial"/>
                  <a:ea typeface="ＭＳ Ｐゴシック"/>
                </a:rPr>
                <a:t>】</a:t>
              </a:r>
              <a:r>
                <a:rPr lang="ja-JP" altLang="en-US" dirty="0">
                  <a:latin typeface="Arial"/>
                  <a:ea typeface="ＭＳ Ｐゴシック"/>
                </a:rPr>
                <a:t>　一般社団法人　○○観光協会</a:t>
              </a:r>
              <a:endParaRPr lang="en-US" altLang="ja-JP" dirty="0">
                <a:latin typeface="Arial"/>
                <a:ea typeface="ＭＳ Ｐゴシック"/>
              </a:endParaRPr>
            </a:p>
          </p:txBody>
        </p:sp>
      </p:grpSp>
      <p:cxnSp>
        <p:nvCxnSpPr>
          <p:cNvPr id="38" name="直線矢印コネクタ 37"/>
          <p:cNvCxnSpPr>
            <a:stCxn id="36" idx="1"/>
          </p:cNvCxnSpPr>
          <p:nvPr/>
        </p:nvCxnSpPr>
        <p:spPr>
          <a:xfrm flipH="1">
            <a:off x="956510" y="-472183"/>
            <a:ext cx="801802" cy="390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0" name="グループ化 39"/>
          <p:cNvGrpSpPr/>
          <p:nvPr/>
        </p:nvGrpSpPr>
        <p:grpSpPr>
          <a:xfrm>
            <a:off x="-3415031" y="4401859"/>
            <a:ext cx="2971366" cy="551141"/>
            <a:chOff x="-3172289" y="1895927"/>
            <a:chExt cx="2971366" cy="1631216"/>
          </a:xfrm>
        </p:grpSpPr>
        <p:sp>
          <p:nvSpPr>
            <p:cNvPr id="41" name="正方形/長方形 40"/>
            <p:cNvSpPr/>
            <p:nvPr/>
          </p:nvSpPr>
          <p:spPr>
            <a:xfrm>
              <a:off x="-3172289" y="1895927"/>
              <a:ext cx="2971366" cy="1631216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Overflow="overflow" horzOverflow="overflow" wrap="none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/>
              </a:endParaRP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-3172289" y="1895927"/>
              <a:ext cx="2971366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US" altLang="ja-JP" dirty="0" smtClean="0">
                  <a:latin typeface="Arial"/>
                  <a:ea typeface="ＭＳ Ｐゴシック"/>
                </a:rPr>
                <a:t>【</a:t>
              </a:r>
              <a:r>
                <a:rPr lang="ja-JP" altLang="en-US" dirty="0">
                  <a:latin typeface="Arial"/>
                  <a:ea typeface="ＭＳ Ｐゴシック"/>
                </a:rPr>
                <a:t>戦略</a:t>
              </a:r>
              <a:r>
                <a:rPr lang="en-US" altLang="ja-JP" dirty="0" smtClean="0">
                  <a:latin typeface="Arial"/>
                  <a:ea typeface="ＭＳ Ｐゴシック"/>
                </a:rPr>
                <a:t>】</a:t>
              </a:r>
              <a:endParaRPr lang="en-US" altLang="ja-JP" dirty="0">
                <a:latin typeface="Arial"/>
                <a:ea typeface="ＭＳ Ｐゴシック"/>
              </a:endParaRP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ja-JP" altLang="en-US" dirty="0" smtClean="0"/>
                <a:t>形成</a:t>
              </a:r>
              <a:r>
                <a:rPr lang="ja-JP" altLang="en-US" dirty="0"/>
                <a:t>・確立計画の記載内容と整合性のとれた</a:t>
              </a:r>
              <a:r>
                <a:rPr lang="ja-JP" altLang="en-US" dirty="0" smtClean="0"/>
                <a:t>形で</a:t>
              </a:r>
              <a:r>
                <a:rPr lang="ja-JP" altLang="en-US" dirty="0"/>
                <a:t>ご記載ください</a:t>
              </a:r>
              <a:r>
                <a:rPr lang="ja-JP" altLang="en-US" dirty="0" smtClean="0"/>
                <a:t>。</a:t>
              </a:r>
              <a:endParaRPr lang="en-US" altLang="ja-JP" dirty="0">
                <a:latin typeface="Arial"/>
                <a:ea typeface="ＭＳ Ｐゴシック"/>
              </a:endParaRPr>
            </a:p>
          </p:txBody>
        </p:sp>
      </p:grpSp>
      <p:cxnSp>
        <p:nvCxnSpPr>
          <p:cNvPr id="44" name="直線矢印コネクタ 43"/>
          <p:cNvCxnSpPr>
            <a:stCxn id="41" idx="3"/>
          </p:cNvCxnSpPr>
          <p:nvPr/>
        </p:nvCxnSpPr>
        <p:spPr>
          <a:xfrm flipV="1">
            <a:off x="-443665" y="4609054"/>
            <a:ext cx="399805" cy="68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5" name="グループ化 44"/>
          <p:cNvGrpSpPr/>
          <p:nvPr/>
        </p:nvGrpSpPr>
        <p:grpSpPr>
          <a:xfrm>
            <a:off x="10579920" y="353990"/>
            <a:ext cx="2971366" cy="553998"/>
            <a:chOff x="-3172289" y="1895927"/>
            <a:chExt cx="2971366" cy="1639672"/>
          </a:xfrm>
        </p:grpSpPr>
        <p:sp>
          <p:nvSpPr>
            <p:cNvPr id="46" name="正方形/長方形 45"/>
            <p:cNvSpPr/>
            <p:nvPr/>
          </p:nvSpPr>
          <p:spPr>
            <a:xfrm>
              <a:off x="-3172289" y="1895927"/>
              <a:ext cx="2971366" cy="1631216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Overflow="overflow" horzOverflow="overflow" wrap="none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/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-3172289" y="1895927"/>
              <a:ext cx="2971366" cy="16396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US" altLang="ja-JP" dirty="0" smtClean="0">
                  <a:latin typeface="Arial"/>
                  <a:ea typeface="ＭＳ Ｐゴシック"/>
                </a:rPr>
                <a:t>【</a:t>
              </a:r>
              <a:r>
                <a:rPr lang="ja-JP" altLang="en-US" dirty="0" smtClean="0">
                  <a:latin typeface="Arial"/>
                  <a:ea typeface="ＭＳ Ｐゴシック"/>
                </a:rPr>
                <a:t>ＫＰＩ（実績・目標）</a:t>
              </a:r>
              <a:r>
                <a:rPr lang="en-US" altLang="ja-JP" dirty="0" smtClean="0">
                  <a:latin typeface="Arial"/>
                  <a:ea typeface="ＭＳ Ｐゴシック"/>
                </a:rPr>
                <a:t>】</a:t>
              </a:r>
              <a:endParaRPr lang="en-US" altLang="ja-JP" dirty="0">
                <a:latin typeface="Arial"/>
                <a:ea typeface="ＭＳ Ｐゴシック"/>
              </a:endParaRP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ja-JP" altLang="en-US" dirty="0" smtClean="0"/>
                <a:t>形成</a:t>
              </a:r>
              <a:r>
                <a:rPr lang="ja-JP" altLang="en-US" dirty="0"/>
                <a:t>・確立計画の記載内容と整合性のとれた</a:t>
              </a:r>
              <a:r>
                <a:rPr lang="ja-JP" altLang="en-US" dirty="0" smtClean="0"/>
                <a:t>形で</a:t>
              </a:r>
              <a:r>
                <a:rPr lang="ja-JP" altLang="en-US" dirty="0"/>
                <a:t>ご記載ください</a:t>
              </a:r>
              <a:r>
                <a:rPr lang="ja-JP" altLang="en-US" dirty="0" smtClean="0"/>
                <a:t>。</a:t>
              </a:r>
              <a:endParaRPr lang="en-US" altLang="ja-JP" dirty="0">
                <a:latin typeface="Arial"/>
                <a:ea typeface="ＭＳ Ｐゴシック"/>
              </a:endParaRPr>
            </a:p>
          </p:txBody>
        </p:sp>
      </p:grpSp>
      <p:cxnSp>
        <p:nvCxnSpPr>
          <p:cNvPr id="50" name="直線矢印コネクタ 49"/>
          <p:cNvCxnSpPr>
            <a:stCxn id="46" idx="1"/>
          </p:cNvCxnSpPr>
          <p:nvPr/>
        </p:nvCxnSpPr>
        <p:spPr>
          <a:xfrm flipH="1">
            <a:off x="10039724" y="629561"/>
            <a:ext cx="540196" cy="578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652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90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>
          <a:noFill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>
          <a:noFill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12376</TotalTime>
  <Words>882</Words>
  <Application>Microsoft Office PowerPoint</Application>
  <PresentationFormat>A4 210 x 297 mm</PresentationFormat>
  <Paragraphs>218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HGP創英角ｺﾞｼｯｸUB</vt:lpstr>
      <vt:lpstr>Meiryo UI</vt:lpstr>
      <vt:lpstr>ＭＳ Ｐゴシック</vt:lpstr>
      <vt:lpstr>Arial</vt:lpstr>
      <vt:lpstr>Calibri</vt:lpstr>
      <vt:lpstr>90_標準デザイン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行政情報システム室</dc:creator>
  <cp:lastModifiedBy>木村 鈴花</cp:lastModifiedBy>
  <cp:revision>434</cp:revision>
  <cp:lastPrinted>2023-01-24T02:11:35Z</cp:lastPrinted>
  <dcterms:created xsi:type="dcterms:W3CDTF">2007-08-28T01:55:11Z</dcterms:created>
  <dcterms:modified xsi:type="dcterms:W3CDTF">2023-04-03T00:49:06Z</dcterms:modified>
</cp:coreProperties>
</file>