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8"/>
  </p:notesMasterIdLst>
  <p:sldIdLst>
    <p:sldId id="265" r:id="rId3"/>
    <p:sldId id="257" r:id="rId4"/>
    <p:sldId id="258" r:id="rId5"/>
    <p:sldId id="260" r:id="rId6"/>
    <p:sldId id="261" r:id="rId7"/>
  </p:sldIdLst>
  <p:sldSz cx="10693400" cy="7562850"/>
  <p:notesSz cx="10693400" cy="75628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9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3A659-51CD-43A1-AB41-6E32DC2CE9D0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697BB-0914-4712-A2F5-1B3F8EDB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284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F9DDE-88CC-4101-A5FE-3E66450CFFE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504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F9DDE-88CC-4101-A5FE-3E66450CFFE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203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F9DDE-88CC-4101-A5FE-3E66450CFFE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925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F9DDE-88CC-4101-A5FE-3E66450CFFEF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36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F9DDE-88CC-4101-A5FE-3E66450CFFEF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59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302865"/>
            <a:ext cx="9624060" cy="126047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0" y="1692889"/>
            <a:ext cx="4724633" cy="705515"/>
          </a:xfrm>
        </p:spPr>
        <p:txBody>
          <a:bodyPr anchor="b"/>
          <a:lstStyle>
            <a:lvl1pPr marL="0" indent="0">
              <a:buNone/>
              <a:defRPr sz="2591" b="1"/>
            </a:lvl1pPr>
            <a:lvl2pPr marL="493547" indent="0">
              <a:buNone/>
              <a:defRPr sz="2159" b="1"/>
            </a:lvl2pPr>
            <a:lvl3pPr marL="987095" indent="0">
              <a:buNone/>
              <a:defRPr sz="1943" b="1"/>
            </a:lvl3pPr>
            <a:lvl4pPr marL="1480642" indent="0">
              <a:buNone/>
              <a:defRPr sz="1727" b="1"/>
            </a:lvl4pPr>
            <a:lvl5pPr marL="1974190" indent="0">
              <a:buNone/>
              <a:defRPr sz="1727" b="1"/>
            </a:lvl5pPr>
            <a:lvl6pPr marL="2467737" indent="0">
              <a:buNone/>
              <a:defRPr sz="1727" b="1"/>
            </a:lvl6pPr>
            <a:lvl7pPr marL="2961284" indent="0">
              <a:buNone/>
              <a:defRPr sz="1727" b="1"/>
            </a:lvl7pPr>
            <a:lvl8pPr marL="3454832" indent="0">
              <a:buNone/>
              <a:defRPr sz="1727" b="1"/>
            </a:lvl8pPr>
            <a:lvl9pPr marL="3948379" indent="0">
              <a:buNone/>
              <a:defRPr sz="172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4670" y="2398404"/>
            <a:ext cx="4724633" cy="4357393"/>
          </a:xfrm>
        </p:spPr>
        <p:txBody>
          <a:bodyPr/>
          <a:lstStyle>
            <a:lvl1pPr>
              <a:defRPr sz="2591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32387" y="1692889"/>
            <a:ext cx="4726346" cy="705515"/>
          </a:xfrm>
        </p:spPr>
        <p:txBody>
          <a:bodyPr anchor="b"/>
          <a:lstStyle>
            <a:lvl1pPr marL="0" indent="0">
              <a:buNone/>
              <a:defRPr sz="2591" b="1"/>
            </a:lvl1pPr>
            <a:lvl2pPr marL="493547" indent="0">
              <a:buNone/>
              <a:defRPr sz="2159" b="1"/>
            </a:lvl2pPr>
            <a:lvl3pPr marL="987095" indent="0">
              <a:buNone/>
              <a:defRPr sz="1943" b="1"/>
            </a:lvl3pPr>
            <a:lvl4pPr marL="1480642" indent="0">
              <a:buNone/>
              <a:defRPr sz="1727" b="1"/>
            </a:lvl4pPr>
            <a:lvl5pPr marL="1974190" indent="0">
              <a:buNone/>
              <a:defRPr sz="1727" b="1"/>
            </a:lvl5pPr>
            <a:lvl6pPr marL="2467737" indent="0">
              <a:buNone/>
              <a:defRPr sz="1727" b="1"/>
            </a:lvl6pPr>
            <a:lvl7pPr marL="2961284" indent="0">
              <a:buNone/>
              <a:defRPr sz="1727" b="1"/>
            </a:lvl7pPr>
            <a:lvl8pPr marL="3454832" indent="0">
              <a:buNone/>
              <a:defRPr sz="1727" b="1"/>
            </a:lvl8pPr>
            <a:lvl9pPr marL="3948379" indent="0">
              <a:buNone/>
              <a:defRPr sz="172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32387" y="2398404"/>
            <a:ext cx="4726346" cy="4357393"/>
          </a:xfrm>
        </p:spPr>
        <p:txBody>
          <a:bodyPr/>
          <a:lstStyle>
            <a:lvl1pPr>
              <a:defRPr sz="2591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5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80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17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1113"/>
            <a:ext cx="3518198" cy="1281483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81393" y="301116"/>
            <a:ext cx="5977337" cy="6454683"/>
          </a:xfrm>
        </p:spPr>
        <p:txBody>
          <a:bodyPr/>
          <a:lstStyle>
            <a:lvl1pPr>
              <a:defRPr sz="3454"/>
            </a:lvl1pPr>
            <a:lvl2pPr>
              <a:defRPr sz="3023"/>
            </a:lvl2pPr>
            <a:lvl3pPr>
              <a:defRPr sz="2591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1" y="1582599"/>
            <a:ext cx="3518198" cy="5173200"/>
          </a:xfrm>
        </p:spPr>
        <p:txBody>
          <a:bodyPr/>
          <a:lstStyle>
            <a:lvl1pPr marL="0" indent="0">
              <a:buNone/>
              <a:defRPr sz="1511"/>
            </a:lvl1pPr>
            <a:lvl2pPr marL="493547" indent="0">
              <a:buNone/>
              <a:defRPr sz="1295"/>
            </a:lvl2pPr>
            <a:lvl3pPr marL="987095" indent="0">
              <a:buNone/>
              <a:defRPr sz="1080"/>
            </a:lvl3pPr>
            <a:lvl4pPr marL="1480642" indent="0">
              <a:buNone/>
              <a:defRPr sz="972"/>
            </a:lvl4pPr>
            <a:lvl5pPr marL="1974190" indent="0">
              <a:buNone/>
              <a:defRPr sz="972"/>
            </a:lvl5pPr>
            <a:lvl6pPr marL="2467737" indent="0">
              <a:buNone/>
              <a:defRPr sz="972"/>
            </a:lvl6pPr>
            <a:lvl7pPr marL="2961284" indent="0">
              <a:buNone/>
              <a:defRPr sz="972"/>
            </a:lvl7pPr>
            <a:lvl8pPr marL="3454832" indent="0">
              <a:buNone/>
              <a:defRPr sz="972"/>
            </a:lvl8pPr>
            <a:lvl9pPr marL="3948379" indent="0">
              <a:buNone/>
              <a:defRPr sz="97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248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838" y="5293995"/>
            <a:ext cx="6416040" cy="624986"/>
          </a:xfrm>
        </p:spPr>
        <p:txBody>
          <a:bodyPr anchor="b"/>
          <a:lstStyle>
            <a:lvl1pPr algn="l">
              <a:defRPr sz="2159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95838" y="675755"/>
            <a:ext cx="6416040" cy="4537710"/>
          </a:xfrm>
        </p:spPr>
        <p:txBody>
          <a:bodyPr/>
          <a:lstStyle>
            <a:lvl1pPr marL="0" indent="0">
              <a:buNone/>
              <a:defRPr sz="3454"/>
            </a:lvl1pPr>
            <a:lvl2pPr marL="493547" indent="0">
              <a:buNone/>
              <a:defRPr sz="3023"/>
            </a:lvl2pPr>
            <a:lvl3pPr marL="987095" indent="0">
              <a:buNone/>
              <a:defRPr sz="2591"/>
            </a:lvl3pPr>
            <a:lvl4pPr marL="1480642" indent="0">
              <a:buNone/>
              <a:defRPr sz="2159"/>
            </a:lvl4pPr>
            <a:lvl5pPr marL="1974190" indent="0">
              <a:buNone/>
              <a:defRPr sz="2159"/>
            </a:lvl5pPr>
            <a:lvl6pPr marL="2467737" indent="0">
              <a:buNone/>
              <a:defRPr sz="2159"/>
            </a:lvl6pPr>
            <a:lvl7pPr marL="2961284" indent="0">
              <a:buNone/>
              <a:defRPr sz="2159"/>
            </a:lvl7pPr>
            <a:lvl8pPr marL="3454832" indent="0">
              <a:buNone/>
              <a:defRPr sz="2159"/>
            </a:lvl8pPr>
            <a:lvl9pPr marL="3948379" indent="0">
              <a:buNone/>
              <a:defRPr sz="2159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95838" y="5918981"/>
            <a:ext cx="6416040" cy="887584"/>
          </a:xfrm>
        </p:spPr>
        <p:txBody>
          <a:bodyPr/>
          <a:lstStyle>
            <a:lvl1pPr marL="0" indent="0">
              <a:buNone/>
              <a:defRPr sz="1511"/>
            </a:lvl1pPr>
            <a:lvl2pPr marL="493547" indent="0">
              <a:buNone/>
              <a:defRPr sz="1295"/>
            </a:lvl2pPr>
            <a:lvl3pPr marL="987095" indent="0">
              <a:buNone/>
              <a:defRPr sz="1080"/>
            </a:lvl3pPr>
            <a:lvl4pPr marL="1480642" indent="0">
              <a:buNone/>
              <a:defRPr sz="972"/>
            </a:lvl4pPr>
            <a:lvl5pPr marL="1974190" indent="0">
              <a:buNone/>
              <a:defRPr sz="972"/>
            </a:lvl5pPr>
            <a:lvl6pPr marL="2467737" indent="0">
              <a:buNone/>
              <a:defRPr sz="972"/>
            </a:lvl6pPr>
            <a:lvl7pPr marL="2961284" indent="0">
              <a:buNone/>
              <a:defRPr sz="972"/>
            </a:lvl7pPr>
            <a:lvl8pPr marL="3454832" indent="0">
              <a:buNone/>
              <a:defRPr sz="972"/>
            </a:lvl8pPr>
            <a:lvl9pPr marL="3948379" indent="0">
              <a:buNone/>
              <a:defRPr sz="97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55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099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19048" y="3"/>
            <a:ext cx="2539683" cy="6755796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" y="3"/>
            <a:ext cx="7454534" cy="6755796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99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 u="sng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 u="sng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 u="sng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926183" y="2352889"/>
            <a:ext cx="8767217" cy="1621111"/>
          </a:xfrm>
        </p:spPr>
        <p:txBody>
          <a:bodyPr/>
          <a:lstStyle>
            <a:lvl1pPr>
              <a:defRPr sz="4318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04010" y="4285615"/>
            <a:ext cx="7485380" cy="1932728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3603" y="6887095"/>
            <a:ext cx="2495127" cy="525198"/>
          </a:xfrm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0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22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848" y="4859834"/>
            <a:ext cx="9089390" cy="1502066"/>
          </a:xfrm>
        </p:spPr>
        <p:txBody>
          <a:bodyPr anchor="t"/>
          <a:lstStyle>
            <a:lvl1pPr algn="l">
              <a:defRPr sz="4318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4848" y="3205459"/>
            <a:ext cx="9089390" cy="1654373"/>
          </a:xfrm>
        </p:spPr>
        <p:txBody>
          <a:bodyPr anchor="b"/>
          <a:lstStyle>
            <a:lvl1pPr marL="0" indent="0">
              <a:buNone/>
              <a:defRPr sz="2159"/>
            </a:lvl1pPr>
            <a:lvl2pPr marL="493547" indent="0">
              <a:buNone/>
              <a:defRPr sz="1943"/>
            </a:lvl2pPr>
            <a:lvl3pPr marL="987095" indent="0">
              <a:buNone/>
              <a:defRPr sz="1727"/>
            </a:lvl3pPr>
            <a:lvl4pPr marL="1480642" indent="0">
              <a:buNone/>
              <a:defRPr sz="1511"/>
            </a:lvl4pPr>
            <a:lvl5pPr marL="1974190" indent="0">
              <a:buNone/>
              <a:defRPr sz="1511"/>
            </a:lvl5pPr>
            <a:lvl6pPr marL="2467737" indent="0">
              <a:buNone/>
              <a:defRPr sz="1511"/>
            </a:lvl6pPr>
            <a:lvl7pPr marL="2961284" indent="0">
              <a:buNone/>
              <a:defRPr sz="1511"/>
            </a:lvl7pPr>
            <a:lvl8pPr marL="3454832" indent="0">
              <a:buNone/>
              <a:defRPr sz="1511"/>
            </a:lvl8pPr>
            <a:lvl9pPr marL="3948379" indent="0">
              <a:buNone/>
              <a:defRPr sz="151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79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4671" y="1764668"/>
            <a:ext cx="4729774" cy="4991131"/>
          </a:xfrm>
        </p:spPr>
        <p:txBody>
          <a:bodyPr/>
          <a:lstStyle>
            <a:lvl1pPr>
              <a:defRPr sz="3023"/>
            </a:lvl1pPr>
            <a:lvl2pPr>
              <a:defRPr sz="2591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28956" y="1764668"/>
            <a:ext cx="4729774" cy="4991131"/>
          </a:xfrm>
        </p:spPr>
        <p:txBody>
          <a:bodyPr/>
          <a:lstStyle>
            <a:lvl1pPr>
              <a:defRPr sz="3023"/>
            </a:lvl1pPr>
            <a:lvl2pPr>
              <a:defRPr sz="2591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35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315" y="170180"/>
            <a:ext cx="10462768" cy="321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1" i="0" u="sng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670" y="1764668"/>
            <a:ext cx="9624060" cy="4991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670" y="6887095"/>
            <a:ext cx="2495127" cy="52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511">
                <a:ea typeface="ＭＳ Ｐゴシック" pitchFamily="50" charset="-128"/>
              </a:defRPr>
            </a:lvl1pPr>
          </a:lstStyle>
          <a:p>
            <a:fld id="{D9D5865C-F04A-4EEB-9A25-CB47F25DE775}" type="datetimeFigureOut">
              <a:rPr kumimoji="1" lang="ja-JP" altLang="en-US" smtClean="0"/>
              <a:pPr/>
              <a:t>2023/6/15</a:t>
            </a:fld>
            <a:endParaRPr kumimoji="1" lang="ja-JP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3579" y="6887095"/>
            <a:ext cx="3386243" cy="52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11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8273" y="6878343"/>
            <a:ext cx="2495127" cy="52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11">
                <a:ea typeface="ＭＳ Ｐゴシック" pitchFamily="50" charset="-128"/>
              </a:defRPr>
            </a:lvl1pPr>
          </a:lstStyle>
          <a:p>
            <a:fld id="{B7E095A0-2BE2-4E16-B7F1-E2E9D7C8C6D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3"/>
            <a:ext cx="10693400" cy="4044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943">
              <a:ea typeface="ＭＳ Ｐゴシック" pitchFamily="50" charset="-128"/>
            </a:endParaRPr>
          </a:p>
        </p:txBody>
      </p: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2" y="0"/>
            <a:ext cx="8923163" cy="52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9990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23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23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23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23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23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93547" algn="l" rtl="0" eaLnBrk="1" fontAlgn="base" hangingPunct="1">
        <a:spcBef>
          <a:spcPct val="0"/>
        </a:spcBef>
        <a:spcAft>
          <a:spcPct val="0"/>
        </a:spcAft>
        <a:defRPr kumimoji="1" sz="3023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87095" algn="l" rtl="0" eaLnBrk="1" fontAlgn="base" hangingPunct="1">
        <a:spcBef>
          <a:spcPct val="0"/>
        </a:spcBef>
        <a:spcAft>
          <a:spcPct val="0"/>
        </a:spcAft>
        <a:defRPr kumimoji="1" sz="3023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480642" algn="l" rtl="0" eaLnBrk="1" fontAlgn="base" hangingPunct="1">
        <a:spcBef>
          <a:spcPct val="0"/>
        </a:spcBef>
        <a:spcAft>
          <a:spcPct val="0"/>
        </a:spcAft>
        <a:defRPr kumimoji="1" sz="3023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974190" algn="l" rtl="0" eaLnBrk="1" fontAlgn="base" hangingPunct="1">
        <a:spcBef>
          <a:spcPct val="0"/>
        </a:spcBef>
        <a:spcAft>
          <a:spcPct val="0"/>
        </a:spcAft>
        <a:defRPr kumimoji="1" sz="3023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70161" indent="-370161" algn="l" rtl="0" eaLnBrk="1" fontAlgn="base" hangingPunct="1">
        <a:spcBef>
          <a:spcPct val="20000"/>
        </a:spcBef>
        <a:spcAft>
          <a:spcPct val="0"/>
        </a:spcAft>
        <a:buChar char="•"/>
        <a:defRPr kumimoji="1" sz="3454">
          <a:solidFill>
            <a:schemeClr val="tx1"/>
          </a:solidFill>
          <a:latin typeface="+mn-lt"/>
          <a:ea typeface="+mn-ea"/>
          <a:cs typeface="+mn-cs"/>
        </a:defRPr>
      </a:lvl1pPr>
      <a:lvl2pPr marL="802015" indent="-308467" algn="l" rtl="0" eaLnBrk="1" fontAlgn="base" hangingPunct="1">
        <a:spcBef>
          <a:spcPct val="20000"/>
        </a:spcBef>
        <a:spcAft>
          <a:spcPct val="0"/>
        </a:spcAft>
        <a:buChar char="–"/>
        <a:defRPr kumimoji="1" sz="3023">
          <a:solidFill>
            <a:schemeClr val="tx1"/>
          </a:solidFill>
          <a:latin typeface="+mn-lt"/>
          <a:ea typeface="+mn-ea"/>
        </a:defRPr>
      </a:lvl2pPr>
      <a:lvl3pPr marL="1233869" indent="-246774" algn="l" rtl="0" eaLnBrk="1" fontAlgn="base" hangingPunct="1">
        <a:spcBef>
          <a:spcPct val="20000"/>
        </a:spcBef>
        <a:spcAft>
          <a:spcPct val="0"/>
        </a:spcAft>
        <a:buChar char="•"/>
        <a:defRPr kumimoji="1" sz="2591">
          <a:solidFill>
            <a:schemeClr val="tx1"/>
          </a:solidFill>
          <a:latin typeface="+mn-lt"/>
          <a:ea typeface="+mn-ea"/>
        </a:defRPr>
      </a:lvl3pPr>
      <a:lvl4pPr marL="1727416" indent="-246774" algn="l" rtl="0" eaLnBrk="1" fontAlgn="base" hangingPunct="1">
        <a:spcBef>
          <a:spcPct val="20000"/>
        </a:spcBef>
        <a:spcAft>
          <a:spcPct val="0"/>
        </a:spcAft>
        <a:buChar char="–"/>
        <a:defRPr kumimoji="1" sz="2159">
          <a:solidFill>
            <a:schemeClr val="tx1"/>
          </a:solidFill>
          <a:latin typeface="+mn-lt"/>
          <a:ea typeface="+mn-ea"/>
        </a:defRPr>
      </a:lvl4pPr>
      <a:lvl5pPr marL="2220963" indent="-246774" algn="l" rtl="0" eaLnBrk="1" fontAlgn="base" hangingPunct="1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5pPr>
      <a:lvl6pPr marL="2714511" indent="-246774" algn="l" rtl="0" eaLnBrk="1" fontAlgn="base" hangingPunct="1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6pPr>
      <a:lvl7pPr marL="3208058" indent="-246774" algn="l" rtl="0" eaLnBrk="1" fontAlgn="base" hangingPunct="1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7pPr>
      <a:lvl8pPr marL="3701606" indent="-246774" algn="l" rtl="0" eaLnBrk="1" fontAlgn="base" hangingPunct="1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8pPr>
      <a:lvl9pPr marL="4195153" indent="-246774" algn="l" rtl="0" eaLnBrk="1" fontAlgn="base" hangingPunct="1">
        <a:spcBef>
          <a:spcPct val="20000"/>
        </a:spcBef>
        <a:spcAft>
          <a:spcPct val="0"/>
        </a:spcAft>
        <a:buChar char="»"/>
        <a:defRPr kumimoji="1" sz="215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547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7095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642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4190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737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1284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832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8379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663" y="111969"/>
            <a:ext cx="9388748" cy="514106"/>
          </a:xfrm>
        </p:spPr>
        <p:txBody>
          <a:bodyPr/>
          <a:lstStyle/>
          <a:p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申請者名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（○○</a:t>
            </a:r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大学等）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・教育プログラム名</a:t>
            </a:r>
          </a:p>
        </p:txBody>
      </p:sp>
      <p:sp>
        <p:nvSpPr>
          <p:cNvPr id="4" name="角丸四角形 3"/>
          <p:cNvSpPr/>
          <p:nvPr/>
        </p:nvSpPr>
        <p:spPr bwMode="auto">
          <a:xfrm>
            <a:off x="121156" y="624755"/>
            <a:ext cx="10438202" cy="13791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○事業概要</a:t>
            </a:r>
            <a:r>
              <a:rPr lang="ja-JP" altLang="en-US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（プログラムの特徴や</a:t>
            </a:r>
            <a:r>
              <a:rPr lang="ja-JP" altLang="en-US" sz="1727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育成対象</a:t>
            </a:r>
            <a:r>
              <a:rPr lang="ja-JP" altLang="en-US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とする人材（「観光地経営人材」</a:t>
            </a:r>
            <a:r>
              <a:rPr lang="en-US" altLang="ja-JP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or</a:t>
            </a:r>
            <a:r>
              <a:rPr lang="ja-JP" altLang="en-US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「観光産業人材」）</a:t>
            </a:r>
            <a:endParaRPr lang="en-US" altLang="ja-JP" sz="1727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endParaRPr lang="en-US" altLang="ja-JP" sz="1727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121155" y="2135883"/>
            <a:ext cx="2409590" cy="5244513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en-US" altLang="ja-JP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endParaRPr lang="ja-JP" altLang="en-US" sz="1080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1155" y="2459986"/>
            <a:ext cx="2409590" cy="1155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対象者、人数</a:t>
            </a:r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・実施場所</a:t>
            </a:r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・実施スケジュール</a:t>
            </a:r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247893" y="4772025"/>
            <a:ext cx="2156114" cy="1211035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 defTabSz="987095"/>
            <a:r>
              <a:rPr lang="ja-JP" altLang="en-US" sz="1727" b="1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大学</a:t>
            </a:r>
            <a:r>
              <a:rPr lang="ja-JP" altLang="en-US" sz="1727" b="1" dirty="0" smtClean="0">
                <a:latin typeface="ＭＳ Ｐゴシック"/>
                <a:ea typeface="ＭＳ Ｐゴシック"/>
              </a:rPr>
              <a:t>等の</a:t>
            </a:r>
            <a:r>
              <a:rPr lang="ja-JP" altLang="en-US" sz="1727" b="1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写真</a:t>
            </a:r>
            <a:endParaRPr lang="en-US" altLang="ja-JP" sz="1727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25" name="角丸四角形 24"/>
          <p:cNvSpPr/>
          <p:nvPr/>
        </p:nvSpPr>
        <p:spPr bwMode="auto">
          <a:xfrm>
            <a:off x="9671565" y="142742"/>
            <a:ext cx="887792" cy="3546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 defTabSz="987095"/>
            <a:r>
              <a:rPr lang="ja-JP" altLang="en-US" sz="1727" dirty="0">
                <a:solidFill>
                  <a:srgbClr val="000000"/>
                </a:solidFill>
                <a:latin typeface="Arial"/>
                <a:ea typeface="ＭＳ Ｐゴシック"/>
              </a:rPr>
              <a:t>様式２</a:t>
            </a:r>
            <a:endParaRPr lang="en-US" altLang="ja-JP" sz="1727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0" name="四角形吹き出し 19"/>
          <p:cNvSpPr/>
          <p:nvPr/>
        </p:nvSpPr>
        <p:spPr bwMode="auto">
          <a:xfrm>
            <a:off x="4813587" y="1307461"/>
            <a:ext cx="5301874" cy="291618"/>
          </a:xfrm>
          <a:prstGeom prst="wedgeRectCallout">
            <a:avLst>
              <a:gd name="adj1" fmla="val -54602"/>
              <a:gd name="adj2" fmla="val -45295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 defTabSz="987095"/>
            <a:r>
              <a:rPr lang="ja-JP" altLang="en-US" sz="1295" b="1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どんな目的で、何のために、何をするか、分かりやすく記載すること。</a:t>
            </a:r>
          </a:p>
        </p:txBody>
      </p:sp>
      <p:sp>
        <p:nvSpPr>
          <p:cNvPr id="27" name="角丸四角形 26"/>
          <p:cNvSpPr/>
          <p:nvPr/>
        </p:nvSpPr>
        <p:spPr bwMode="auto">
          <a:xfrm>
            <a:off x="247893" y="6075590"/>
            <a:ext cx="2156114" cy="1211035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 defTabSz="987095"/>
            <a:r>
              <a:rPr lang="ja-JP" altLang="en-US" sz="1727" b="1" dirty="0">
                <a:solidFill>
                  <a:srgbClr val="000000"/>
                </a:solidFill>
                <a:latin typeface="ＭＳ Ｐゴシック"/>
                <a:ea typeface="ＭＳ Ｐゴシック"/>
              </a:rPr>
              <a:t>空きスペースに</a:t>
            </a:r>
            <a:endParaRPr lang="en-US" altLang="ja-JP" sz="1727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r>
              <a:rPr lang="ja-JP" altLang="en-US" sz="1727" b="1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写真やイメージ図を貼付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16075" y="2203306"/>
            <a:ext cx="2021025" cy="3581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カリキュラム内容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81553" y="2799415"/>
            <a:ext cx="5133753" cy="2218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・カリキュラム</a:t>
            </a:r>
            <a:r>
              <a:rPr lang="ja-JP" altLang="en-US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概要</a:t>
            </a:r>
            <a:endParaRPr lang="en-US" altLang="ja-JP" sz="1727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r>
              <a:rPr lang="ja-JP" altLang="en-US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・主な科目と習得できる知識・技能</a:t>
            </a:r>
            <a:endParaRPr lang="en-US" altLang="ja-JP" sz="1727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r>
              <a:rPr lang="en-US" altLang="ja-JP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(</a:t>
            </a:r>
            <a:r>
              <a:rPr lang="ja-JP" altLang="en-US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ガイドラインで示した①～⑥の項目ごとに整理すること。</a:t>
            </a:r>
            <a:r>
              <a:rPr lang="en-US" altLang="ja-JP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・特色のある講義や研修、教育方法など</a:t>
            </a:r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社会人</a:t>
            </a:r>
            <a:r>
              <a:rPr lang="ja-JP" altLang="en-US" sz="1727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1727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受講しやすい工夫</a:t>
            </a:r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8295986" y="3027590"/>
            <a:ext cx="2156114" cy="1211035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 defTabSz="987095"/>
            <a:r>
              <a:rPr lang="ja-JP" altLang="en-US" sz="1727" b="1" dirty="0">
                <a:solidFill>
                  <a:srgbClr val="000000"/>
                </a:solidFill>
                <a:latin typeface="ＭＳ Ｐゴシック"/>
                <a:ea typeface="ＭＳ Ｐゴシック"/>
              </a:rPr>
              <a:t>空きスペースに</a:t>
            </a:r>
            <a:endParaRPr lang="en-US" altLang="ja-JP" sz="1727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r>
              <a:rPr lang="ja-JP" altLang="en-US" sz="1727" b="1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写真やイメージ図を貼付</a:t>
            </a:r>
          </a:p>
        </p:txBody>
      </p:sp>
      <p:sp>
        <p:nvSpPr>
          <p:cNvPr id="34" name="角丸四角形 33"/>
          <p:cNvSpPr/>
          <p:nvPr/>
        </p:nvSpPr>
        <p:spPr bwMode="auto">
          <a:xfrm>
            <a:off x="8295986" y="4322990"/>
            <a:ext cx="2156114" cy="1211035"/>
          </a:xfrm>
          <a:prstGeom prst="roundRect">
            <a:avLst>
              <a:gd name="adj" fmla="val 0"/>
            </a:avLst>
          </a:prstGeom>
          <a:solidFill>
            <a:schemeClr val="accent1">
              <a:lumMod val="9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 defTabSz="987095"/>
            <a:r>
              <a:rPr lang="ja-JP" altLang="en-US" sz="1727" b="1" dirty="0">
                <a:solidFill>
                  <a:srgbClr val="000000"/>
                </a:solidFill>
                <a:latin typeface="ＭＳ Ｐゴシック"/>
                <a:ea typeface="ＭＳ Ｐゴシック"/>
              </a:rPr>
              <a:t>空きスペースに</a:t>
            </a:r>
            <a:endParaRPr lang="en-US" altLang="ja-JP" sz="1727" b="1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defTabSz="987095"/>
            <a:r>
              <a:rPr lang="ja-JP" altLang="en-US" sz="1727" b="1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写真やイメージ図を貼付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693224" y="5955709"/>
            <a:ext cx="2157624" cy="3581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実施体制スキーム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781553" y="6640741"/>
            <a:ext cx="5133753" cy="623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87095"/>
            <a:r>
              <a:rPr lang="ja-JP" altLang="en-US" sz="172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・実施大学＋連携者</a:t>
            </a:r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87095"/>
            <a:endParaRPr lang="en-US" altLang="ja-JP" sz="172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四角形吹き出し 21"/>
          <p:cNvSpPr/>
          <p:nvPr/>
        </p:nvSpPr>
        <p:spPr bwMode="auto">
          <a:xfrm>
            <a:off x="3975100" y="5004218"/>
            <a:ext cx="3653391" cy="291618"/>
          </a:xfrm>
          <a:prstGeom prst="wedgeRectCallout">
            <a:avLst>
              <a:gd name="adj1" fmla="val -44003"/>
              <a:gd name="adj2" fmla="val -145772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 defTabSz="987095"/>
            <a:r>
              <a:rPr lang="ja-JP" altLang="en-US" sz="1295" b="1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図などを挿入し、簡潔に分かりやすく</a:t>
            </a: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2601163" y="2116227"/>
            <a:ext cx="7958193" cy="354286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2601162" y="5838825"/>
            <a:ext cx="7958193" cy="1538101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883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角丸四角形 22"/>
          <p:cNvSpPr/>
          <p:nvPr/>
        </p:nvSpPr>
        <p:spPr bwMode="auto">
          <a:xfrm>
            <a:off x="121156" y="2562225"/>
            <a:ext cx="10438202" cy="490537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72000" rIns="72000" bIns="72000" rtlCol="0" anchor="t">
            <a:no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○カリキュラムの詳細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121156" y="504825"/>
            <a:ext cx="10438202" cy="19544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72000" rIns="72000" bIns="72000" rtlCol="0" anchor="t">
            <a:no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○事業背景（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事業の目的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・現状の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分析等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四角形吹き出し 19"/>
          <p:cNvSpPr/>
          <p:nvPr/>
        </p:nvSpPr>
        <p:spPr bwMode="auto">
          <a:xfrm>
            <a:off x="3213100" y="1096615"/>
            <a:ext cx="5410200" cy="276999"/>
          </a:xfrm>
          <a:prstGeom prst="wedgeRectCallout">
            <a:avLst>
              <a:gd name="adj1" fmla="val -54935"/>
              <a:gd name="adj2" fmla="val -47248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どんな目的で、何のために、何をするか、分かりやすく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記載してください。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四角形吹き出し 21"/>
          <p:cNvSpPr/>
          <p:nvPr/>
        </p:nvSpPr>
        <p:spPr bwMode="auto">
          <a:xfrm>
            <a:off x="1682657" y="3340358"/>
            <a:ext cx="7315200" cy="461665"/>
          </a:xfrm>
          <a:prstGeom prst="wedgeRectCallout">
            <a:avLst>
              <a:gd name="adj1" fmla="val -56973"/>
              <a:gd name="adj2" fmla="val -44755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文章のみでなく、図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などを挿入し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、視覚的に分かりやすく説明してください。（開発するプログラムの目的（「観光地経営人材」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or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「観光産業人材」）を記載すること。）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9309100" y="88265"/>
            <a:ext cx="1253552" cy="33521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727" dirty="0"/>
              <a:t>様式</a:t>
            </a:r>
            <a:r>
              <a:rPr lang="ja-JP" altLang="en-US" sz="1727" dirty="0" smtClean="0"/>
              <a:t>２－２</a:t>
            </a:r>
            <a:endParaRPr lang="en-US" altLang="ja-JP" sz="1727" dirty="0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8663" y="111969"/>
            <a:ext cx="9388748" cy="514106"/>
          </a:xfrm>
        </p:spPr>
        <p:txBody>
          <a:bodyPr/>
          <a:lstStyle/>
          <a:p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申請者名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（○○</a:t>
            </a:r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大学等）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・教育プログラム名</a:t>
            </a:r>
          </a:p>
        </p:txBody>
      </p:sp>
    </p:spTree>
    <p:extLst>
      <p:ext uri="{BB962C8B-B14F-4D97-AF65-F5344CB8AC3E}">
        <p14:creationId xmlns:p14="http://schemas.microsoft.com/office/powerpoint/2010/main" val="35610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 bwMode="auto">
          <a:xfrm>
            <a:off x="121156" y="504825"/>
            <a:ext cx="10438202" cy="393757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72000" rIns="72000" bIns="72000" rtlCol="0" anchor="t">
            <a:no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○実施体制図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四角形吹き出し 15"/>
          <p:cNvSpPr/>
          <p:nvPr/>
        </p:nvSpPr>
        <p:spPr bwMode="auto">
          <a:xfrm>
            <a:off x="1460500" y="1343025"/>
            <a:ext cx="6705600" cy="461665"/>
          </a:xfrm>
          <a:prstGeom prst="wedgeRectCallout">
            <a:avLst>
              <a:gd name="adj1" fmla="val -58148"/>
              <a:gd name="adj2" fmla="val -49406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教育プログラムの検討・実施の体制や取組内容について、文章のみでなく図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などを挿入し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視覚的に分かりやすく説明してください。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121156" y="4521205"/>
            <a:ext cx="10438202" cy="294639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72000" rIns="72000" bIns="72000" rtlCol="0" anchor="t">
            <a:no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○スケジュール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9309100" y="88265"/>
            <a:ext cx="1253552" cy="33521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727" dirty="0"/>
              <a:t>様式</a:t>
            </a:r>
            <a:r>
              <a:rPr lang="ja-JP" altLang="en-US" sz="1727" dirty="0" smtClean="0"/>
              <a:t>２－３</a:t>
            </a:r>
            <a:endParaRPr lang="en-US" altLang="ja-JP" sz="1727" dirty="0"/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28663" y="111969"/>
            <a:ext cx="9388748" cy="514106"/>
          </a:xfrm>
        </p:spPr>
        <p:txBody>
          <a:bodyPr/>
          <a:lstStyle/>
          <a:p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申請者名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（○○</a:t>
            </a:r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大学等）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・教育プログラム名</a:t>
            </a:r>
          </a:p>
        </p:txBody>
      </p:sp>
    </p:spTree>
    <p:extLst>
      <p:ext uri="{BB962C8B-B14F-4D97-AF65-F5344CB8AC3E}">
        <p14:creationId xmlns:p14="http://schemas.microsoft.com/office/powerpoint/2010/main" val="26660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 bwMode="auto">
          <a:xfrm>
            <a:off x="104140" y="518483"/>
            <a:ext cx="10438202" cy="402494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72000" rIns="72000" bIns="72000" rtlCol="0" anchor="t">
            <a:no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○開発する教育プログラムにより目指す成果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四角形吹き出し 15"/>
          <p:cNvSpPr/>
          <p:nvPr/>
        </p:nvSpPr>
        <p:spPr bwMode="auto">
          <a:xfrm>
            <a:off x="1536700" y="1098292"/>
            <a:ext cx="4343400" cy="461665"/>
          </a:xfrm>
          <a:prstGeom prst="wedgeRectCallout">
            <a:avLst>
              <a:gd name="adj1" fmla="val -58148"/>
              <a:gd name="adj2" fmla="val -56582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取組の年間計画・ゴールを具体的に記載願います。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目標を達成する方法も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記載してください。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113977" y="4647934"/>
            <a:ext cx="10438202" cy="279109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72000" rIns="72000" bIns="72000" rtlCol="0" anchor="t">
            <a:no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○事業の継続に向けた取組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四角形吹き出し 7"/>
          <p:cNvSpPr/>
          <p:nvPr/>
        </p:nvSpPr>
        <p:spPr bwMode="auto">
          <a:xfrm>
            <a:off x="1536700" y="5350983"/>
            <a:ext cx="7772400" cy="461665"/>
          </a:xfrm>
          <a:prstGeom prst="wedgeRectCallout">
            <a:avLst>
              <a:gd name="adj1" fmla="val -54917"/>
              <a:gd name="adj2" fmla="val -49868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本事業終了後、継続・自走してプログラムを実施するために、翌年度以降、どのような取組を実施するか、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取組内容やゴールを具体的に記載願います。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9309100" y="88265"/>
            <a:ext cx="1253552" cy="33521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727" dirty="0"/>
              <a:t>様式</a:t>
            </a:r>
            <a:r>
              <a:rPr lang="ja-JP" altLang="en-US" sz="1727" dirty="0" smtClean="0"/>
              <a:t>２－４</a:t>
            </a:r>
            <a:endParaRPr lang="en-US" altLang="ja-JP" sz="1727" dirty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28663" y="111969"/>
            <a:ext cx="9388748" cy="514106"/>
          </a:xfrm>
        </p:spPr>
        <p:txBody>
          <a:bodyPr/>
          <a:lstStyle/>
          <a:p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申請者名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（○○</a:t>
            </a:r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大学等）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・教育プログラム名</a:t>
            </a:r>
          </a:p>
        </p:txBody>
      </p:sp>
    </p:spTree>
    <p:extLst>
      <p:ext uri="{BB962C8B-B14F-4D97-AF65-F5344CB8AC3E}">
        <p14:creationId xmlns:p14="http://schemas.microsoft.com/office/powerpoint/2010/main" val="416829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155894"/>
              </p:ext>
            </p:extLst>
          </p:nvPr>
        </p:nvGraphicFramePr>
        <p:xfrm>
          <a:off x="132472" y="829945"/>
          <a:ext cx="10440000" cy="630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318200596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9518347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98642617"/>
                    </a:ext>
                  </a:extLst>
                </a:gridCol>
                <a:gridCol w="6300000">
                  <a:extLst>
                    <a:ext uri="{9D8B030D-6E8A-4147-A177-3AD203B41FA5}">
                      <a16:colId xmlns:a16="http://schemas.microsoft.com/office/drawing/2014/main" val="428565867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経費項目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事業費（税抜）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備考（算出方法等を具体的に記載すること。）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557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小項目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46391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：人件費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07163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：事業費 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①～⑩合計</a:t>
                      </a:r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377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諸謝金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3950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旅費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423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会議費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344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備品費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3878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消耗品費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5493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印刷製本費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2763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外注費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0571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補助員人件費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0781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間接費用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85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⑩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その他諸経費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357931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小計 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(A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＋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</a:t>
                      </a:r>
                      <a:r>
                        <a:rPr kumimoji="1" lang="en-US" altLang="ja-JP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03567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消費税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721327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合計（税込）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559877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21155" y="500094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事業経費について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443" y="7182332"/>
            <a:ext cx="10549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最終的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な実施内容、費用負担決定額については、観光庁と調整した上で決定することから、申請額からの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減額を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行う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可能性あり。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9309100" y="88265"/>
            <a:ext cx="1253552" cy="33521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727" dirty="0"/>
              <a:t>様式</a:t>
            </a:r>
            <a:r>
              <a:rPr lang="ja-JP" altLang="en-US" sz="1727" dirty="0" smtClean="0"/>
              <a:t>２－５</a:t>
            </a:r>
            <a:endParaRPr lang="en-US" altLang="ja-JP" sz="1727" dirty="0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申請者名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（○○</a:t>
            </a:r>
            <a:r>
              <a:rPr lang="ja-JP" altLang="en-US" sz="1943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大学等）</a:t>
            </a:r>
            <a:r>
              <a:rPr lang="ja-JP" altLang="en-US" sz="1943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・教育プログラム名</a:t>
            </a:r>
          </a:p>
        </p:txBody>
      </p:sp>
    </p:spTree>
    <p:extLst>
      <p:ext uri="{BB962C8B-B14F-4D97-AF65-F5344CB8AC3E}">
        <p14:creationId xmlns:p14="http://schemas.microsoft.com/office/powerpoint/2010/main" val="67756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>
          <a:solidFill>
            <a:schemeClr val="tx1"/>
          </a:solidFill>
          <a:miter lim="800000"/>
          <a:headEnd/>
          <a:tailEnd/>
        </a:ln>
      </a:spPr>
      <a:bodyPr wrap="square" rtlCol="0" anchor="ctr">
        <a:spAutoFit/>
      </a:bodyPr>
      <a:lstStyle>
        <a:defPPr algn="ctr">
          <a:defRPr kumimoji="1" sz="1000" b="1" dirty="0" smtClean="0">
            <a:latin typeface="+mn-ea"/>
            <a:ea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00"/>
        </a:solidFill>
        <a:ln w="15875">
          <a:solidFill>
            <a:schemeClr val="tx1"/>
          </a:solidFill>
          <a:miter lim="800000"/>
          <a:headEnd/>
          <a:tailEnd/>
        </a:ln>
      </a:spPr>
      <a:bodyPr wrap="square">
        <a:spAutoFit/>
      </a:bodyPr>
      <a:lstStyle>
        <a:defPPr>
          <a:defRPr sz="1000" b="1" dirty="0" smtClean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527</Words>
  <Application>Microsoft Office PowerPoint</Application>
  <PresentationFormat>ユーザー設定</PresentationFormat>
  <Paragraphs>176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HGP創英角ｺﾞｼｯｸUB</vt:lpstr>
      <vt:lpstr>Microsoft YaHei UI</vt:lpstr>
      <vt:lpstr>ＭＳ Ｐゴシック</vt:lpstr>
      <vt:lpstr>メイリオ</vt:lpstr>
      <vt:lpstr>游ゴシック</vt:lpstr>
      <vt:lpstr>Arial</vt:lpstr>
      <vt:lpstr>Calibri</vt:lpstr>
      <vt:lpstr>Office Theme</vt:lpstr>
      <vt:lpstr>テーマ1</vt:lpstr>
      <vt:lpstr>申請者名（○○大学等）・教育プログラム名</vt:lpstr>
      <vt:lpstr>申請者名（○○大学等）・教育プログラム名</vt:lpstr>
      <vt:lpstr>申請者名（○○大学等）・教育プログラム名</vt:lpstr>
      <vt:lpstr>申請者名（○○大学等）・教育プログラム名</vt:lpstr>
      <vt:lpstr>申請者名（○○大学等）・教育プログラム名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協議会名（●●旅館組合）・事業名</dc:title>
  <dc:creator>清水 章名</dc:creator>
  <cp:lastModifiedBy>清水 章名</cp:lastModifiedBy>
  <cp:revision>40</cp:revision>
  <dcterms:created xsi:type="dcterms:W3CDTF">2022-07-24T01:33:38Z</dcterms:created>
  <dcterms:modified xsi:type="dcterms:W3CDTF">2023-06-15T04:14:47Z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2022-07-12T00:00:00Z</vt:filetime>
  </property>
  <property fmtid="{D5CDD505-2E9C-101B-9397-08002B2CF9AE}" pid="3" name="LastSaved">
    <vt:filetime>2022-07-24T00:00:00Z</vt:filetime>
  </property>
</Properties>
</file>