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4"/>
  </p:notesMasterIdLst>
  <p:sldIdLst>
    <p:sldId id="256" r:id="rId2"/>
    <p:sldId id="257" r:id="rId3"/>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8"/>
    <p:restoredTop sz="95110" autoAdjust="0"/>
  </p:normalViewPr>
  <p:slideViewPr>
    <p:cSldViewPr snapToGrid="0">
      <p:cViewPr varScale="1">
        <p:scale>
          <a:sx n="73" d="100"/>
          <a:sy n="73" d="100"/>
        </p:scale>
        <p:origin x="1236"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94"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95"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96"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7"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98"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99"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8"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19"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8"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19"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145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88"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37"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8"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39"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0"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1"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3"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5"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6"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8"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0"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1"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2"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3"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4"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5"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6"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7"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59"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0"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1"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64"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5"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6"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68"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9"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0"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1"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3"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75"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6"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77"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8"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0"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2"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3"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84"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Google Shape;90;p1"/>
          <p:cNvSpPr/>
          <p:nvPr/>
        </p:nvSpPr>
        <p:spPr>
          <a:xfrm>
            <a:off x="5126582" y="1695027"/>
            <a:ext cx="4724000" cy="272318"/>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宿泊施設のＰＭＳを中心とした現状・課題</a:t>
            </a:r>
            <a:endParaRPr lang="en-US" altLang="ja-JP" b="1" dirty="0">
              <a:latin typeface="メイリオ" panose="020B0604030504040204" pitchFamily="50" charset="-128"/>
              <a:ea typeface="メイリオ" panose="020B0604030504040204" pitchFamily="50" charset="-128"/>
              <a:cs typeface="Meiryo"/>
              <a:sym typeface="Meiryo"/>
            </a:endParaRPr>
          </a:p>
          <a:p>
            <a:pPr lvl="0"/>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2" name="Google Shape;91;p1"/>
          <p:cNvSpPr txBox="1"/>
          <p:nvPr/>
        </p:nvSpPr>
        <p:spPr>
          <a:xfrm>
            <a:off x="5126582" y="1933069"/>
            <a:ext cx="4710145" cy="158717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3" name="Google Shape;92;p1"/>
          <p:cNvSpPr txBox="1">
            <a:spLocks noGrp="1"/>
          </p:cNvSpPr>
          <p:nvPr>
            <p:ph type="title"/>
          </p:nvPr>
        </p:nvSpPr>
        <p:spPr>
          <a:xfrm>
            <a:off x="33572" y="8845"/>
            <a:ext cx="8985250"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○○○○事業【○○県○○市</a:t>
            </a:r>
            <a:r>
              <a:rPr lang="ja-JP" altLang="en-US" sz="1900" dirty="0">
                <a:latin typeface="メイリオ" panose="020B0604030504040204" pitchFamily="50" charset="-128"/>
                <a:ea typeface="メイリオ" panose="020B0604030504040204" pitchFamily="50" charset="-128"/>
                <a:cs typeface="Meiryo"/>
                <a:sym typeface="Meiryo"/>
              </a:rPr>
              <a:t>○○温泉地区</a:t>
            </a:r>
            <a:r>
              <a:rPr lang="ja-JP" sz="1900" dirty="0">
                <a:latin typeface="メイリオ" panose="020B0604030504040204" pitchFamily="50" charset="-128"/>
                <a:ea typeface="メイリオ" panose="020B0604030504040204" pitchFamily="50" charset="-128"/>
                <a:cs typeface="Meiryo"/>
                <a:sym typeface="Meiryo"/>
              </a:rPr>
              <a:t>】 　　　　　　　　実施主体名：○○</a:t>
            </a:r>
            <a:endParaRPr dirty="0">
              <a:latin typeface="メイリオ" panose="020B0604030504040204" pitchFamily="50" charset="-128"/>
              <a:ea typeface="メイリオ" panose="020B0604030504040204" pitchFamily="50" charset="-128"/>
            </a:endParaRPr>
          </a:p>
        </p:txBody>
      </p:sp>
      <p:sp>
        <p:nvSpPr>
          <p:cNvPr id="1104" name="Google Shape;96;p1"/>
          <p:cNvSpPr/>
          <p:nvPr/>
        </p:nvSpPr>
        <p:spPr>
          <a:xfrm>
            <a:off x="5126183" y="3551583"/>
            <a:ext cx="4696690" cy="343381"/>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本実証事業の数値目標</a:t>
            </a:r>
          </a:p>
        </p:txBody>
      </p:sp>
      <p:grpSp>
        <p:nvGrpSpPr>
          <p:cNvPr id="1105" name="Google Shape;99;p1"/>
          <p:cNvGrpSpPr/>
          <p:nvPr/>
        </p:nvGrpSpPr>
        <p:grpSpPr>
          <a:xfrm>
            <a:off x="-3175" y="476672"/>
            <a:ext cx="9910806" cy="110465"/>
            <a:chOff x="-3175" y="476672"/>
            <a:chExt cx="9910806" cy="110465"/>
          </a:xfrm>
        </p:grpSpPr>
        <p:cxnSp>
          <p:nvCxnSpPr>
            <p:cNvPr id="110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0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0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0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メイリオ" panose="020B0604030504040204" pitchFamily="50" charset="-128"/>
                <a:ea typeface="メイリオ" panose="020B0604030504040204" pitchFamily="50" charset="-128"/>
                <a:cs typeface="Meiryo"/>
                <a:sym typeface="Meiryo"/>
              </a:rPr>
              <a:t>【様式</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５</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a:t>
            </a:r>
            <a:endParaRPr dirty="0">
              <a:latin typeface="メイリオ" panose="020B0604030504040204" pitchFamily="50" charset="-128"/>
              <a:ea typeface="メイリオ" panose="020B0604030504040204" pitchFamily="50" charset="-128"/>
            </a:endParaRPr>
          </a:p>
        </p:txBody>
      </p:sp>
      <p:sp>
        <p:nvSpPr>
          <p:cNvPr id="1110" name="Google Shape;104;p1"/>
          <p:cNvSpPr/>
          <p:nvPr/>
        </p:nvSpPr>
        <p:spPr>
          <a:xfrm>
            <a:off x="33571" y="1694694"/>
            <a:ext cx="5001892" cy="2424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本事業の概要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105;p1"/>
          <p:cNvSpPr txBox="1"/>
          <p:nvPr/>
        </p:nvSpPr>
        <p:spPr>
          <a:xfrm>
            <a:off x="33571" y="1931630"/>
            <a:ext cx="5001892" cy="486970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2" name="Google Shape;104;p1"/>
          <p:cNvSpPr/>
          <p:nvPr/>
        </p:nvSpPr>
        <p:spPr>
          <a:xfrm>
            <a:off x="5121750" y="5039274"/>
            <a:ext cx="4714977" cy="25316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中長期的な数値目標</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3" name="Google Shape;89;p1"/>
          <p:cNvSpPr/>
          <p:nvPr/>
        </p:nvSpPr>
        <p:spPr>
          <a:xfrm>
            <a:off x="33572" y="638293"/>
            <a:ext cx="9830864" cy="262251"/>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宿泊施設を核とした</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DX</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技術の活用による取組を通じて中長期的に地域が目指す姿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33572" y="914400"/>
            <a:ext cx="9830864" cy="70658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aphicFrame>
        <p:nvGraphicFramePr>
          <p:cNvPr id="1115" name="四角形 19"/>
          <p:cNvGraphicFramePr>
            <a:graphicFrameLocks noGrp="1"/>
          </p:cNvGraphicFramePr>
          <p:nvPr>
            <p:extLst>
              <p:ext uri="{D42A27DB-BD31-4B8C-83A1-F6EECF244321}">
                <p14:modId xmlns:p14="http://schemas.microsoft.com/office/powerpoint/2010/main" val="689796979"/>
              </p:ext>
            </p:extLst>
          </p:nvPr>
        </p:nvGraphicFramePr>
        <p:xfrm>
          <a:off x="5121751" y="3866605"/>
          <a:ext cx="4701122" cy="1172668"/>
        </p:xfrm>
        <a:graphic>
          <a:graphicData uri="http://schemas.openxmlformats.org/drawingml/2006/table">
            <a:tbl>
              <a:tblPr firstRow="1" bandRow="1">
                <a:noFill/>
                <a:tableStyleId>{69F0F748-7AA5-4B90-91AD-3F4FFDBD375E}</a:tableStyleId>
              </a:tblPr>
              <a:tblGrid>
                <a:gridCol w="703316">
                  <a:extLst>
                    <a:ext uri="{9D8B030D-6E8A-4147-A177-3AD203B41FA5}">
                      <a16:colId xmlns:a16="http://schemas.microsoft.com/office/drawing/2014/main" val="20000"/>
                    </a:ext>
                  </a:extLst>
                </a:gridCol>
                <a:gridCol w="3997806">
                  <a:extLst>
                    <a:ext uri="{9D8B030D-6E8A-4147-A177-3AD203B41FA5}">
                      <a16:colId xmlns:a16="http://schemas.microsoft.com/office/drawing/2014/main" val="20001"/>
                    </a:ext>
                  </a:extLst>
                </a:gridCol>
              </a:tblGrid>
              <a:tr h="603579">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ＫＧＩ</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569089">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ＫＰＩ</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116" name="四角形 19"/>
          <p:cNvGraphicFramePr>
            <a:graphicFrameLocks noGrp="1"/>
          </p:cNvGraphicFramePr>
          <p:nvPr>
            <p:extLst>
              <p:ext uri="{D42A27DB-BD31-4B8C-83A1-F6EECF244321}">
                <p14:modId xmlns:p14="http://schemas.microsoft.com/office/powerpoint/2010/main" val="3043950944"/>
              </p:ext>
            </p:extLst>
          </p:nvPr>
        </p:nvGraphicFramePr>
        <p:xfrm>
          <a:off x="5126579" y="5300053"/>
          <a:ext cx="4696294" cy="1429618"/>
        </p:xfrm>
        <a:graphic>
          <a:graphicData uri="http://schemas.openxmlformats.org/drawingml/2006/table">
            <a:tbl>
              <a:tblPr firstRow="1" bandRow="1">
                <a:noFill/>
                <a:tableStyleId>{69F0F748-7AA5-4B90-91AD-3F4FFDBD375E}</a:tableStyleId>
              </a:tblPr>
              <a:tblGrid>
                <a:gridCol w="702594">
                  <a:extLst>
                    <a:ext uri="{9D8B030D-6E8A-4147-A177-3AD203B41FA5}">
                      <a16:colId xmlns:a16="http://schemas.microsoft.com/office/drawing/2014/main" val="20000"/>
                    </a:ext>
                  </a:extLst>
                </a:gridCol>
                <a:gridCol w="3993700">
                  <a:extLst>
                    <a:ext uri="{9D8B030D-6E8A-4147-A177-3AD203B41FA5}">
                      <a16:colId xmlns:a16="http://schemas.microsoft.com/office/drawing/2014/main" val="20001"/>
                    </a:ext>
                  </a:extLst>
                </a:gridCol>
              </a:tblGrid>
              <a:tr h="751303">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ＫＧＩ</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67831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ＫＰＩ</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Google Shape;90;p1"/>
          <p:cNvSpPr/>
          <p:nvPr/>
        </p:nvSpPr>
        <p:spPr>
          <a:xfrm>
            <a:off x="5126582" y="1695027"/>
            <a:ext cx="4724000" cy="272318"/>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宿泊施設のＰＭＳを中心とした現状・課題</a:t>
            </a:r>
            <a:endParaRPr lang="en-US" altLang="ja-JP" b="1" dirty="0">
              <a:latin typeface="メイリオ" panose="020B0604030504040204" pitchFamily="50" charset="-128"/>
              <a:ea typeface="メイリオ" panose="020B0604030504040204" pitchFamily="50" charset="-128"/>
              <a:cs typeface="Meiryo"/>
              <a:sym typeface="Meiryo"/>
            </a:endParaRPr>
          </a:p>
          <a:p>
            <a:pPr lvl="0"/>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2" name="Google Shape;91;p1"/>
          <p:cNvSpPr txBox="1"/>
          <p:nvPr/>
        </p:nvSpPr>
        <p:spPr>
          <a:xfrm>
            <a:off x="5126582" y="1933070"/>
            <a:ext cx="4710145" cy="1396416"/>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r>
              <a:rPr lang="en-US" altLang="ja-JP" sz="1200" b="0"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a:t>
            </a:r>
            <a:r>
              <a:rPr lang="ja-JP" sz="1200" b="0"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事業実施地域の現状</a:t>
            </a: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および</a:t>
            </a:r>
            <a:r>
              <a:rPr lang="ja-JP" sz="1200" b="0"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課題</a:t>
            </a:r>
            <a:r>
              <a:rPr lang="ja-JP" altLang="en-US" sz="1200" b="0" i="0" u="none" strike="noStrike" cap="none" dirty="0" smtClean="0">
                <a:solidFill>
                  <a:schemeClr val="dk1"/>
                </a:solidFill>
                <a:latin typeface="メイリオ" panose="020B0604030504040204" pitchFamily="50" charset="-128"/>
                <a:ea typeface="メイリオ" panose="020B0604030504040204" pitchFamily="50" charset="-128"/>
                <a:cs typeface="Meiryo"/>
                <a:sym typeface="Meiryo"/>
              </a:rPr>
              <a:t>を</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記載</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してください。</a:t>
            </a:r>
          </a:p>
          <a:p>
            <a:pPr marR="0" lvl="0" algn="l" rtl="0">
              <a:spcBef>
                <a:spcPts val="0"/>
              </a:spcBef>
              <a:spcAft>
                <a:spcPts val="0"/>
              </a:spcAft>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3" name="Google Shape;92;p1"/>
          <p:cNvSpPr txBox="1">
            <a:spLocks noGrp="1"/>
          </p:cNvSpPr>
          <p:nvPr>
            <p:ph type="title"/>
          </p:nvPr>
        </p:nvSpPr>
        <p:spPr>
          <a:xfrm>
            <a:off x="33572" y="8845"/>
            <a:ext cx="10821662"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en-US" altLang="ja-JP" sz="1900" dirty="0" smtClean="0">
                <a:latin typeface="メイリオ" panose="020B0604030504040204" pitchFamily="50" charset="-128"/>
                <a:ea typeface="メイリオ" panose="020B0604030504040204" pitchFamily="50" charset="-128"/>
                <a:cs typeface="Meiryo"/>
                <a:sym typeface="Meiryo"/>
              </a:rPr>
              <a:t>【</a:t>
            </a:r>
            <a:r>
              <a:rPr lang="ja-JP" altLang="en-US" sz="1900" dirty="0" smtClean="0">
                <a:latin typeface="メイリオ" panose="020B0604030504040204" pitchFamily="50" charset="-128"/>
                <a:ea typeface="メイリオ" panose="020B0604030504040204" pitchFamily="50" charset="-128"/>
                <a:cs typeface="Meiryo"/>
                <a:sym typeface="Meiryo"/>
              </a:rPr>
              <a:t>記載例</a:t>
            </a:r>
            <a:r>
              <a:rPr lang="en-US" altLang="ja-JP" sz="1900" dirty="0" smtClean="0">
                <a:latin typeface="メイリオ" panose="020B0604030504040204" pitchFamily="50" charset="-128"/>
                <a:ea typeface="メイリオ" panose="020B0604030504040204" pitchFamily="50" charset="-128"/>
                <a:cs typeface="Meiryo"/>
                <a:sym typeface="Meiryo"/>
              </a:rPr>
              <a:t>】</a:t>
            </a:r>
            <a:r>
              <a:rPr lang="ja-JP" altLang="en-US" sz="1900" dirty="0" smtClean="0">
                <a:latin typeface="メイリオ" panose="020B0604030504040204" pitchFamily="50" charset="-128"/>
                <a:ea typeface="メイリオ" panose="020B0604030504040204" pitchFamily="50" charset="-128"/>
                <a:cs typeface="Meiryo"/>
                <a:sym typeface="Meiryo"/>
              </a:rPr>
              <a:t>　</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○○○事業【○○県○○市</a:t>
            </a:r>
            <a:r>
              <a:rPr lang="ja-JP" altLang="en-US" sz="1900" dirty="0">
                <a:latin typeface="メイリオ" panose="020B0604030504040204" pitchFamily="50" charset="-128"/>
                <a:ea typeface="メイリオ" panose="020B0604030504040204" pitchFamily="50" charset="-128"/>
                <a:cs typeface="Meiryo"/>
                <a:sym typeface="Meiryo"/>
              </a:rPr>
              <a:t>○○温泉地区</a:t>
            </a:r>
            <a:r>
              <a:rPr lang="ja-JP" sz="1900" dirty="0">
                <a:latin typeface="メイリオ" panose="020B0604030504040204" pitchFamily="50" charset="-128"/>
                <a:ea typeface="メイリオ" panose="020B0604030504040204" pitchFamily="50" charset="-128"/>
                <a:cs typeface="Meiryo"/>
                <a:sym typeface="Meiryo"/>
              </a:rPr>
              <a:t>】 　実施主体名：○○</a:t>
            </a:r>
            <a:endParaRPr dirty="0">
              <a:latin typeface="メイリオ" panose="020B0604030504040204" pitchFamily="50" charset="-128"/>
              <a:ea typeface="メイリオ" panose="020B0604030504040204" pitchFamily="50" charset="-128"/>
            </a:endParaRPr>
          </a:p>
        </p:txBody>
      </p:sp>
      <p:sp>
        <p:nvSpPr>
          <p:cNvPr id="1104" name="Google Shape;96;p1"/>
          <p:cNvSpPr/>
          <p:nvPr/>
        </p:nvSpPr>
        <p:spPr>
          <a:xfrm>
            <a:off x="5126183" y="3341928"/>
            <a:ext cx="4696690" cy="343381"/>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本実証事業の数値目標</a:t>
            </a:r>
          </a:p>
        </p:txBody>
      </p:sp>
      <p:grpSp>
        <p:nvGrpSpPr>
          <p:cNvPr id="1105" name="Google Shape;99;p1"/>
          <p:cNvGrpSpPr/>
          <p:nvPr/>
        </p:nvGrpSpPr>
        <p:grpSpPr>
          <a:xfrm>
            <a:off x="-3175" y="476672"/>
            <a:ext cx="9910806" cy="110465"/>
            <a:chOff x="-3175" y="476672"/>
            <a:chExt cx="9910806" cy="110465"/>
          </a:xfrm>
        </p:grpSpPr>
        <p:cxnSp>
          <p:nvCxnSpPr>
            <p:cNvPr id="110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0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0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0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メイリオ" panose="020B0604030504040204" pitchFamily="50" charset="-128"/>
                <a:ea typeface="メイリオ" panose="020B0604030504040204" pitchFamily="50" charset="-128"/>
                <a:cs typeface="Meiryo"/>
                <a:sym typeface="Meiryo"/>
              </a:rPr>
              <a:t>【様式</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５</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a:t>
            </a:r>
            <a:endParaRPr dirty="0">
              <a:latin typeface="メイリオ" panose="020B0604030504040204" pitchFamily="50" charset="-128"/>
              <a:ea typeface="メイリオ" panose="020B0604030504040204" pitchFamily="50" charset="-128"/>
            </a:endParaRPr>
          </a:p>
        </p:txBody>
      </p:sp>
      <p:sp>
        <p:nvSpPr>
          <p:cNvPr id="1110" name="Google Shape;104;p1"/>
          <p:cNvSpPr/>
          <p:nvPr/>
        </p:nvSpPr>
        <p:spPr>
          <a:xfrm>
            <a:off x="33571" y="1694694"/>
            <a:ext cx="5001892" cy="2424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本事業の概要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105;p1"/>
          <p:cNvSpPr txBox="1"/>
          <p:nvPr/>
        </p:nvSpPr>
        <p:spPr>
          <a:xfrm>
            <a:off x="33571" y="1931630"/>
            <a:ext cx="5001892" cy="486970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本事業における取組内容と実証事業を通じて得られる効果について</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可能な限り定量的に記載</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してください。</a:t>
            </a:r>
          </a:p>
          <a:p>
            <a:pPr marR="0" lvl="0" algn="l" rtl="0">
              <a:spcBef>
                <a:spcPts val="0"/>
              </a:spcBef>
              <a:spcAft>
                <a:spcPts val="0"/>
              </a:spcAft>
            </a:pPr>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必ず構築モデル（システム周り）の実証事業のイメージ図を入れてください。</a:t>
            </a:r>
            <a:endParaRPr lang="en-US" altLang="ja-JP" sz="1200" dirty="0">
              <a:solidFill>
                <a:schemeClr val="dk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endParaRPr lang="en-US" altLang="ja-JP" sz="1200" dirty="0">
              <a:solidFill>
                <a:schemeClr val="dk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【記載例】</a:t>
            </a:r>
          </a:p>
          <a:p>
            <a:pPr lvl="0"/>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取組1：宿泊施設や地域の関係事業者等が既に導入しているシステム</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a:t>
            </a:r>
            <a:r>
              <a:rPr lang="en-US" altLang="ja-JP" sz="1200" dirty="0" smtClean="0">
                <a:solidFill>
                  <a:schemeClr val="dk1"/>
                </a:solidFill>
                <a:latin typeface="メイリオ" panose="020B0604030504040204" pitchFamily="50" charset="-128"/>
                <a:ea typeface="メイリオ" panose="020B0604030504040204" pitchFamily="50" charset="-128"/>
                <a:cs typeface="Meiryo"/>
                <a:sym typeface="Meiryo"/>
              </a:rPr>
              <a:t>PMS</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等</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）と連携を図ることにより</a:t>
            </a:r>
            <a:r>
              <a:rPr lang="ja-JP" altLang="en-US" sz="1200" dirty="0" smtClean="0">
                <a:solidFill>
                  <a:schemeClr val="dk1"/>
                </a:solidFill>
                <a:latin typeface="メイリオ" panose="020B0604030504040204" pitchFamily="50" charset="-128"/>
                <a:ea typeface="メイリオ" panose="020B0604030504040204" pitchFamily="50" charset="-128"/>
                <a:cs typeface="Meiryo"/>
                <a:sym typeface="Meiryo"/>
              </a:rPr>
              <a:t>、予約管理、顧客管理</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、分析、</a:t>
            </a:r>
            <a:r>
              <a:rPr lang="ja-JP" altLang="en-US" sz="1200" smtClean="0">
                <a:solidFill>
                  <a:schemeClr val="dk1"/>
                </a:solidFill>
                <a:latin typeface="メイリオ" panose="020B0604030504040204" pitchFamily="50" charset="-128"/>
                <a:ea typeface="メイリオ" panose="020B0604030504040204" pitchFamily="50" charset="-128"/>
                <a:cs typeface="Meiryo"/>
                <a:sym typeface="Meiryo"/>
              </a:rPr>
              <a:t>売上向上等に</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資する取組。</a:t>
            </a:r>
          </a:p>
          <a:p>
            <a:pPr lvl="0"/>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→宿泊施設のデータを関係事業者と共有することで、関係事業者における在庫管理の効率化が図られる。</a:t>
            </a:r>
          </a:p>
          <a:p>
            <a:pPr lvl="0"/>
            <a:endParaRPr lang="en-US" altLang="ja-JP" sz="1200" dirty="0">
              <a:solidFill>
                <a:schemeClr val="dk1"/>
              </a:solidFill>
              <a:latin typeface="メイリオ" panose="020B0604030504040204" pitchFamily="50" charset="-128"/>
              <a:ea typeface="メイリオ" panose="020B0604030504040204" pitchFamily="50" charset="-128"/>
              <a:cs typeface="Meiryo"/>
              <a:sym typeface="Meiryo"/>
            </a:endParaRPr>
          </a:p>
          <a:p>
            <a:pPr lvl="0"/>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取組2：・・・・・・・・・・・・</a:t>
            </a:r>
          </a:p>
          <a:p>
            <a:pPr lvl="0"/>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2" name="Google Shape;104;p1"/>
          <p:cNvSpPr/>
          <p:nvPr/>
        </p:nvSpPr>
        <p:spPr>
          <a:xfrm>
            <a:off x="5121750" y="5039274"/>
            <a:ext cx="4714977" cy="25316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中長期的な数値目標</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3" name="Google Shape;89;p1"/>
          <p:cNvSpPr/>
          <p:nvPr/>
        </p:nvSpPr>
        <p:spPr>
          <a:xfrm>
            <a:off x="33572" y="638293"/>
            <a:ext cx="9830864" cy="262251"/>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宿泊施設を核とした</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DX</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技術の活用による取組を通じて中長期的に地域が目指す姿</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33572" y="914400"/>
            <a:ext cx="9830864" cy="70658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chemeClr val="dk1"/>
                </a:solidFill>
                <a:latin typeface="メイリオ" panose="020B0604030504040204" pitchFamily="50" charset="-128"/>
                <a:ea typeface="メイリオ" panose="020B0604030504040204" pitchFamily="50" charset="-128"/>
                <a:cs typeface="Meiryo"/>
                <a:sym typeface="Meiryo"/>
              </a:rPr>
              <a:t>※</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本実証事業の応募を含めた事業の全体像、地域の関係者が連携して進める取組を交えて、地域が目指す姿を簡潔に記載してください。</a:t>
            </a: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aphicFrame>
        <p:nvGraphicFramePr>
          <p:cNvPr id="1115" name="四角形 19"/>
          <p:cNvGraphicFramePr>
            <a:graphicFrameLocks noGrp="1"/>
          </p:cNvGraphicFramePr>
          <p:nvPr>
            <p:extLst/>
          </p:nvPr>
        </p:nvGraphicFramePr>
        <p:xfrm>
          <a:off x="5121751" y="3643745"/>
          <a:ext cx="4701122" cy="1395529"/>
        </p:xfrm>
        <a:graphic>
          <a:graphicData uri="http://schemas.openxmlformats.org/drawingml/2006/table">
            <a:tbl>
              <a:tblPr firstRow="1" bandRow="1">
                <a:noFill/>
                <a:tableStyleId>{69F0F748-7AA5-4B90-91AD-3F4FFDBD375E}</a:tableStyleId>
              </a:tblPr>
              <a:tblGrid>
                <a:gridCol w="703316">
                  <a:extLst>
                    <a:ext uri="{9D8B030D-6E8A-4147-A177-3AD203B41FA5}">
                      <a16:colId xmlns:a16="http://schemas.microsoft.com/office/drawing/2014/main" val="20000"/>
                    </a:ext>
                  </a:extLst>
                </a:gridCol>
                <a:gridCol w="3997806">
                  <a:extLst>
                    <a:ext uri="{9D8B030D-6E8A-4147-A177-3AD203B41FA5}">
                      <a16:colId xmlns:a16="http://schemas.microsoft.com/office/drawing/2014/main" val="20001"/>
                    </a:ext>
                  </a:extLst>
                </a:gridCol>
              </a:tblGrid>
              <a:tr h="826440">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ＫＧＩ</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ja-JP" altLang="en-US" sz="1200" b="0" dirty="0">
                          <a:solidFill>
                            <a:schemeClr val="tx1"/>
                          </a:solidFill>
                          <a:latin typeface="メイリオ"/>
                          <a:ea typeface="メイリオ"/>
                        </a:rPr>
                        <a:t>※本取組みを実施する上で、令和4年度実証事業の活動指標を記載してください。</a:t>
                      </a:r>
                      <a:r>
                        <a:rPr lang="en-US" altLang="ja-JP" sz="1200" b="0" dirty="0">
                          <a:solidFill>
                            <a:schemeClr val="tx1"/>
                          </a:solidFill>
                          <a:latin typeface="メイリオ"/>
                          <a:ea typeface="メイリオ"/>
                        </a:rPr>
                        <a:t>※</a:t>
                      </a:r>
                      <a:r>
                        <a:rPr lang="ja-JP" altLang="en-US" sz="1200" b="0" dirty="0">
                          <a:solidFill>
                            <a:schemeClr val="tx1"/>
                          </a:solidFill>
                          <a:latin typeface="メイリオ"/>
                          <a:ea typeface="メイリオ"/>
                        </a:rPr>
                        <a:t>定量的な目標が不可能な場合は、実証事業の結果（成果）を想定した定性的な目標を記載して下さい。</a:t>
                      </a:r>
                      <a:endParaRPr sz="1200" b="0" dirty="0">
                        <a:solidFill>
                          <a:schemeClr val="tx1"/>
                        </a:solidFill>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569089">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ＫＰＩ</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sz="1200" b="0" dirty="0">
                          <a:latin typeface="Meiryo"/>
                          <a:ea typeface="Meiryo"/>
                          <a:cs typeface="Meiryo"/>
                          <a:sym typeface="Meiryo"/>
                        </a:rPr>
                        <a:t>※ＫＧＩを基にしたＫＰＩを記載してください。</a:t>
                      </a: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1116" name="四角形 19"/>
          <p:cNvGraphicFramePr>
            <a:graphicFrameLocks noGrp="1"/>
          </p:cNvGraphicFramePr>
          <p:nvPr>
            <p:extLst/>
          </p:nvPr>
        </p:nvGraphicFramePr>
        <p:xfrm>
          <a:off x="5126579" y="5300053"/>
          <a:ext cx="4696294" cy="1429618"/>
        </p:xfrm>
        <a:graphic>
          <a:graphicData uri="http://schemas.openxmlformats.org/drawingml/2006/table">
            <a:tbl>
              <a:tblPr firstRow="1" bandRow="1">
                <a:noFill/>
                <a:tableStyleId>{69F0F748-7AA5-4B90-91AD-3F4FFDBD375E}</a:tableStyleId>
              </a:tblPr>
              <a:tblGrid>
                <a:gridCol w="702594">
                  <a:extLst>
                    <a:ext uri="{9D8B030D-6E8A-4147-A177-3AD203B41FA5}">
                      <a16:colId xmlns:a16="http://schemas.microsoft.com/office/drawing/2014/main" val="20000"/>
                    </a:ext>
                  </a:extLst>
                </a:gridCol>
                <a:gridCol w="3993700">
                  <a:extLst>
                    <a:ext uri="{9D8B030D-6E8A-4147-A177-3AD203B41FA5}">
                      <a16:colId xmlns:a16="http://schemas.microsoft.com/office/drawing/2014/main" val="20001"/>
                    </a:ext>
                  </a:extLst>
                </a:gridCol>
              </a:tblGrid>
              <a:tr h="751303">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ＫＧＩ</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ja-JP" altLang="en-US" sz="1200" b="0" dirty="0">
                          <a:solidFill>
                            <a:schemeClr val="tx1"/>
                          </a:solidFill>
                          <a:latin typeface="メイリオ"/>
                          <a:ea typeface="メイリオ"/>
                        </a:rPr>
                        <a:t>※本取組みを実施する上で、中長期的な活動指標を記載して</a:t>
                      </a:r>
                      <a:r>
                        <a:rPr lang="ja-JP" altLang="en-US" sz="1200" b="0">
                          <a:solidFill>
                            <a:schemeClr val="tx1"/>
                          </a:solidFill>
                          <a:latin typeface="メイリオ"/>
                          <a:ea typeface="メイリオ"/>
                        </a:rPr>
                        <a:t>ください。</a:t>
                      </a:r>
                      <a:endParaRPr sz="1200" b="0" dirty="0">
                        <a:solidFill>
                          <a:schemeClr val="tx1"/>
                        </a:solidFill>
                        <a:latin typeface="Meiryo"/>
                        <a:ea typeface="Meiryo"/>
                        <a:cs typeface="Meiryo"/>
                        <a:sym typeface="Meiryo"/>
                      </a:endParaRP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67831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ＫＰＩ</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sz="1200" b="0" dirty="0">
                          <a:latin typeface="Meiryo"/>
                          <a:ea typeface="Meiryo"/>
                          <a:cs typeface="Meiryo"/>
                          <a:sym typeface="Meiryo"/>
                        </a:rPr>
                        <a:t>※ＫＧＩを基にしたＫＰＩを記載してください。</a:t>
                      </a:r>
                    </a:p>
                  </a:txBody>
                  <a:tcPr marL="91450" marR="91450" marT="45725" marB="457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20900567"/>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387</Words>
  <Application>Microsoft Office PowerPoint</Application>
  <PresentationFormat>A4 210 x 297 mm</PresentationFormat>
  <Paragraphs>36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vt:lpstr>
      <vt:lpstr>Meiryo</vt:lpstr>
      <vt:lpstr>游ゴシック</vt:lpstr>
      <vt:lpstr>Arial</vt:lpstr>
      <vt:lpstr>Office テーマ</vt:lpstr>
      <vt:lpstr>○○○○事業【○○県○○市○○温泉地区】 　　　　　　　　実施主体名：○○</vt:lpstr>
      <vt:lpstr>【記載例】　○○○○事業【○○県○○市○○温泉地区】 　実施主体名：○○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栗田 有香</cp:lastModifiedBy>
  <cp:revision>96</cp:revision>
  <cp:lastPrinted>2022-07-22T04:37:46Z</cp:lastPrinted>
  <dcterms:created xsi:type="dcterms:W3CDTF">2007-11-06T12:19:33Z</dcterms:created>
  <dcterms:modified xsi:type="dcterms:W3CDTF">2022-07-28T07:59:07Z</dcterms:modified>
</cp:coreProperties>
</file>