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4"/>
  </p:notesMasterIdLst>
  <p:sldIdLst>
    <p:sldId id="256" r:id="rId2"/>
    <p:sldId id="257"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8"/>
    <p:restoredTop sz="95110" autoAdjust="0"/>
  </p:normalViewPr>
  <p:slideViewPr>
    <p:cSldViewPr snapToGrid="0">
      <p:cViewPr varScale="1">
        <p:scale>
          <a:sx n="73" d="100"/>
          <a:sy n="73" d="100"/>
        </p:scale>
        <p:origin x="1236"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94"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95"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96"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7"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98"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99"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8"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19"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8"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19"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145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Google Shape;90;p1"/>
          <p:cNvSpPr/>
          <p:nvPr/>
        </p:nvSpPr>
        <p:spPr>
          <a:xfrm>
            <a:off x="5126582" y="1695027"/>
            <a:ext cx="4724000" cy="272318"/>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宿泊施設のＰＭＳを中心とした現状・課題</a:t>
            </a:r>
            <a:endParaRPr lang="en-US" altLang="ja-JP" b="1" dirty="0">
              <a:latin typeface="メイリオ" panose="020B0604030504040204" pitchFamily="50" charset="-128"/>
              <a:ea typeface="メイリオ" panose="020B0604030504040204" pitchFamily="50" charset="-128"/>
              <a:cs typeface="Meiryo"/>
              <a:sym typeface="Meiryo"/>
            </a:endParaRPr>
          </a:p>
          <a:p>
            <a:pPr lvl="0"/>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2" name="Google Shape;91;p1"/>
          <p:cNvSpPr txBox="1"/>
          <p:nvPr/>
        </p:nvSpPr>
        <p:spPr>
          <a:xfrm>
            <a:off x="5126582" y="1933069"/>
            <a:ext cx="4710145" cy="158717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3" name="Google Shape;92;p1"/>
          <p:cNvSpPr txBox="1">
            <a:spLocks noGrp="1"/>
          </p:cNvSpPr>
          <p:nvPr>
            <p:ph type="title"/>
          </p:nvPr>
        </p:nvSpPr>
        <p:spPr>
          <a:xfrm>
            <a:off x="33572" y="8845"/>
            <a:ext cx="8985250"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○○○○事業【○○県○○市</a:t>
            </a:r>
            <a:r>
              <a:rPr lang="ja-JP" altLang="en-US" sz="1900" dirty="0">
                <a:latin typeface="メイリオ" panose="020B0604030504040204" pitchFamily="50" charset="-128"/>
                <a:ea typeface="メイリオ" panose="020B0604030504040204" pitchFamily="50" charset="-128"/>
                <a:cs typeface="Meiryo"/>
                <a:sym typeface="Meiryo"/>
              </a:rPr>
              <a:t>○○温泉地区</a:t>
            </a:r>
            <a:r>
              <a:rPr lang="ja-JP" sz="1900" dirty="0">
                <a:latin typeface="メイリオ" panose="020B0604030504040204" pitchFamily="50" charset="-128"/>
                <a:ea typeface="メイリオ" panose="020B0604030504040204" pitchFamily="50" charset="-128"/>
                <a:cs typeface="Meiryo"/>
                <a:sym typeface="Meiryo"/>
              </a:rPr>
              <a:t>】 　　　　　　　　実施主体名：○○</a:t>
            </a:r>
            <a:endParaRPr dirty="0">
              <a:latin typeface="メイリオ" panose="020B0604030504040204" pitchFamily="50" charset="-128"/>
              <a:ea typeface="メイリオ" panose="020B0604030504040204" pitchFamily="50" charset="-128"/>
            </a:endParaRPr>
          </a:p>
        </p:txBody>
      </p:sp>
      <p:sp>
        <p:nvSpPr>
          <p:cNvPr id="1104" name="Google Shape;96;p1"/>
          <p:cNvSpPr/>
          <p:nvPr/>
        </p:nvSpPr>
        <p:spPr>
          <a:xfrm>
            <a:off x="5126183" y="3551583"/>
            <a:ext cx="4696690" cy="34338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本実証事業の数値目標</a:t>
            </a:r>
          </a:p>
        </p:txBody>
      </p:sp>
      <p:grpSp>
        <p:nvGrpSpPr>
          <p:cNvPr id="1105" name="Google Shape;99;p1"/>
          <p:cNvGrpSpPr/>
          <p:nvPr/>
        </p:nvGrpSpPr>
        <p:grpSpPr>
          <a:xfrm>
            <a:off x="-3175" y="476672"/>
            <a:ext cx="9910806" cy="110465"/>
            <a:chOff x="-3175" y="476672"/>
            <a:chExt cx="9910806" cy="110465"/>
          </a:xfrm>
        </p:grpSpPr>
        <p:cxnSp>
          <p:nvCxnSpPr>
            <p:cNvPr id="110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0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0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0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メイリオ" panose="020B0604030504040204" pitchFamily="50" charset="-128"/>
                <a:ea typeface="メイリオ" panose="020B0604030504040204" pitchFamily="50" charset="-128"/>
                <a:cs typeface="Meiryo"/>
                <a:sym typeface="Meiryo"/>
              </a:rPr>
              <a:t>【様式</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５</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a:t>
            </a:r>
            <a:endParaRPr dirty="0">
              <a:latin typeface="メイリオ" panose="020B0604030504040204" pitchFamily="50" charset="-128"/>
              <a:ea typeface="メイリオ" panose="020B0604030504040204" pitchFamily="50" charset="-128"/>
            </a:endParaRPr>
          </a:p>
        </p:txBody>
      </p:sp>
      <p:sp>
        <p:nvSpPr>
          <p:cNvPr id="1110" name="Google Shape;104;p1"/>
          <p:cNvSpPr/>
          <p:nvPr/>
        </p:nvSpPr>
        <p:spPr>
          <a:xfrm>
            <a:off x="33571" y="1694694"/>
            <a:ext cx="5001892"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本事業の概要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105;p1"/>
          <p:cNvSpPr txBox="1"/>
          <p:nvPr/>
        </p:nvSpPr>
        <p:spPr>
          <a:xfrm>
            <a:off x="33571" y="1931630"/>
            <a:ext cx="5001892" cy="486970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2" name="Google Shape;104;p1"/>
          <p:cNvSpPr/>
          <p:nvPr/>
        </p:nvSpPr>
        <p:spPr>
          <a:xfrm>
            <a:off x="5121750" y="5039274"/>
            <a:ext cx="4714977" cy="25316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中長期的な数値目標</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3" name="Google Shape;89;p1"/>
          <p:cNvSpPr/>
          <p:nvPr/>
        </p:nvSpPr>
        <p:spPr>
          <a:xfrm>
            <a:off x="33572" y="638293"/>
            <a:ext cx="9830864" cy="26225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宿泊施設を核とした</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DX</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技術の活用による取組を通じて中長期的に地域が目指す姿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33572" y="914400"/>
            <a:ext cx="9830864" cy="70658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aphicFrame>
        <p:nvGraphicFramePr>
          <p:cNvPr id="1115" name="四角形 19"/>
          <p:cNvGraphicFramePr>
            <a:graphicFrameLocks noGrp="1"/>
          </p:cNvGraphicFramePr>
          <p:nvPr>
            <p:extLst>
              <p:ext uri="{D42A27DB-BD31-4B8C-83A1-F6EECF244321}">
                <p14:modId xmlns:p14="http://schemas.microsoft.com/office/powerpoint/2010/main" val="689796979"/>
              </p:ext>
            </p:extLst>
          </p:nvPr>
        </p:nvGraphicFramePr>
        <p:xfrm>
          <a:off x="5121751" y="3866605"/>
          <a:ext cx="4701122" cy="1172668"/>
        </p:xfrm>
        <a:graphic>
          <a:graphicData uri="http://schemas.openxmlformats.org/drawingml/2006/table">
            <a:tbl>
              <a:tblPr firstRow="1" bandRow="1">
                <a:noFill/>
                <a:tableStyleId>{69F0F748-7AA5-4B90-91AD-3F4FFDBD375E}</a:tableStyleId>
              </a:tblPr>
              <a:tblGrid>
                <a:gridCol w="703316">
                  <a:extLst>
                    <a:ext uri="{9D8B030D-6E8A-4147-A177-3AD203B41FA5}">
                      <a16:colId xmlns:a16="http://schemas.microsoft.com/office/drawing/2014/main" val="20000"/>
                    </a:ext>
                  </a:extLst>
                </a:gridCol>
                <a:gridCol w="3997806">
                  <a:extLst>
                    <a:ext uri="{9D8B030D-6E8A-4147-A177-3AD203B41FA5}">
                      <a16:colId xmlns:a16="http://schemas.microsoft.com/office/drawing/2014/main" val="20001"/>
                    </a:ext>
                  </a:extLst>
                </a:gridCol>
              </a:tblGrid>
              <a:tr h="603579">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ＫＧＩ</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569089">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ＫＰＩ</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116" name="四角形 19"/>
          <p:cNvGraphicFramePr>
            <a:graphicFrameLocks noGrp="1"/>
          </p:cNvGraphicFramePr>
          <p:nvPr>
            <p:extLst>
              <p:ext uri="{D42A27DB-BD31-4B8C-83A1-F6EECF244321}">
                <p14:modId xmlns:p14="http://schemas.microsoft.com/office/powerpoint/2010/main" val="3043950944"/>
              </p:ext>
            </p:extLst>
          </p:nvPr>
        </p:nvGraphicFramePr>
        <p:xfrm>
          <a:off x="5126579" y="5300053"/>
          <a:ext cx="4696294" cy="1429618"/>
        </p:xfrm>
        <a:graphic>
          <a:graphicData uri="http://schemas.openxmlformats.org/drawingml/2006/table">
            <a:tbl>
              <a:tblPr firstRow="1" bandRow="1">
                <a:noFill/>
                <a:tableStyleId>{69F0F748-7AA5-4B90-91AD-3F4FFDBD375E}</a:tableStyleId>
              </a:tblPr>
              <a:tblGrid>
                <a:gridCol w="702594">
                  <a:extLst>
                    <a:ext uri="{9D8B030D-6E8A-4147-A177-3AD203B41FA5}">
                      <a16:colId xmlns:a16="http://schemas.microsoft.com/office/drawing/2014/main" val="20000"/>
                    </a:ext>
                  </a:extLst>
                </a:gridCol>
                <a:gridCol w="3993700">
                  <a:extLst>
                    <a:ext uri="{9D8B030D-6E8A-4147-A177-3AD203B41FA5}">
                      <a16:colId xmlns:a16="http://schemas.microsoft.com/office/drawing/2014/main" val="20001"/>
                    </a:ext>
                  </a:extLst>
                </a:gridCol>
              </a:tblGrid>
              <a:tr h="751303">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ＫＧＩ</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67831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ＫＰＩ</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Google Shape;90;p1"/>
          <p:cNvSpPr/>
          <p:nvPr/>
        </p:nvSpPr>
        <p:spPr>
          <a:xfrm>
            <a:off x="5126582" y="1695027"/>
            <a:ext cx="4724000" cy="272318"/>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宿泊施設のＰＭＳを中心とした現状・課題</a:t>
            </a:r>
            <a:endParaRPr lang="en-US" altLang="ja-JP" b="1" dirty="0">
              <a:latin typeface="メイリオ" panose="020B0604030504040204" pitchFamily="50" charset="-128"/>
              <a:ea typeface="メイリオ" panose="020B0604030504040204" pitchFamily="50" charset="-128"/>
              <a:cs typeface="Meiryo"/>
              <a:sym typeface="Meiryo"/>
            </a:endParaRPr>
          </a:p>
          <a:p>
            <a:pPr lvl="0"/>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2" name="Google Shape;91;p1"/>
          <p:cNvSpPr txBox="1"/>
          <p:nvPr/>
        </p:nvSpPr>
        <p:spPr>
          <a:xfrm>
            <a:off x="5126582" y="1933070"/>
            <a:ext cx="4710145" cy="1396416"/>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事業実施地域の現状</a:t>
            </a: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記載</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してください。</a:t>
            </a:r>
          </a:p>
          <a:p>
            <a:pPr marR="0" lvl="0" algn="l" rtl="0">
              <a:spcBef>
                <a:spcPts val="0"/>
              </a:spcBef>
              <a:spcAft>
                <a:spcPts val="0"/>
              </a:spcAft>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3" name="Google Shape;92;p1"/>
          <p:cNvSpPr txBox="1">
            <a:spLocks noGrp="1"/>
          </p:cNvSpPr>
          <p:nvPr>
            <p:ph type="title"/>
          </p:nvPr>
        </p:nvSpPr>
        <p:spPr>
          <a:xfrm>
            <a:off x="33572" y="8845"/>
            <a:ext cx="10821662"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en-US" altLang="ja-JP" sz="1900" dirty="0" smtClean="0">
                <a:latin typeface="メイリオ" panose="020B0604030504040204" pitchFamily="50" charset="-128"/>
                <a:ea typeface="メイリオ" panose="020B0604030504040204" pitchFamily="50" charset="-128"/>
                <a:cs typeface="Meiryo"/>
                <a:sym typeface="Meiryo"/>
              </a:rPr>
              <a:t>【</a:t>
            </a:r>
            <a:r>
              <a:rPr lang="ja-JP" altLang="en-US" sz="1900" dirty="0" smtClean="0">
                <a:latin typeface="メイリオ" panose="020B0604030504040204" pitchFamily="50" charset="-128"/>
                <a:ea typeface="メイリオ" panose="020B0604030504040204" pitchFamily="50" charset="-128"/>
                <a:cs typeface="Meiryo"/>
                <a:sym typeface="Meiryo"/>
              </a:rPr>
              <a:t>記載例</a:t>
            </a:r>
            <a:r>
              <a:rPr lang="en-US" altLang="ja-JP" sz="1900" dirty="0" smtClean="0">
                <a:latin typeface="メイリオ" panose="020B0604030504040204" pitchFamily="50" charset="-128"/>
                <a:ea typeface="メイリオ" panose="020B0604030504040204" pitchFamily="50" charset="-128"/>
                <a:cs typeface="Meiryo"/>
                <a:sym typeface="Meiryo"/>
              </a:rPr>
              <a:t>】</a:t>
            </a:r>
            <a:r>
              <a:rPr lang="ja-JP" altLang="en-US" sz="1900" dirty="0" smtClean="0">
                <a:latin typeface="メイリオ" panose="020B0604030504040204" pitchFamily="50" charset="-128"/>
                <a:ea typeface="メイリオ" panose="020B0604030504040204" pitchFamily="50" charset="-128"/>
                <a:cs typeface="Meiryo"/>
                <a:sym typeface="Meiryo"/>
              </a:rPr>
              <a:t>　</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○○○事業【○○県○○市</a:t>
            </a:r>
            <a:r>
              <a:rPr lang="ja-JP" altLang="en-US" sz="1900" dirty="0">
                <a:latin typeface="メイリオ" panose="020B0604030504040204" pitchFamily="50" charset="-128"/>
                <a:ea typeface="メイリオ" panose="020B0604030504040204" pitchFamily="50" charset="-128"/>
                <a:cs typeface="Meiryo"/>
                <a:sym typeface="Meiryo"/>
              </a:rPr>
              <a:t>○○温泉地区</a:t>
            </a:r>
            <a:r>
              <a:rPr lang="ja-JP" sz="1900" dirty="0">
                <a:latin typeface="メイリオ" panose="020B0604030504040204" pitchFamily="50" charset="-128"/>
                <a:ea typeface="メイリオ" panose="020B0604030504040204" pitchFamily="50" charset="-128"/>
                <a:cs typeface="Meiryo"/>
                <a:sym typeface="Meiryo"/>
              </a:rPr>
              <a:t>】 　実施主体名：○○</a:t>
            </a:r>
            <a:endParaRPr dirty="0">
              <a:latin typeface="メイリオ" panose="020B0604030504040204" pitchFamily="50" charset="-128"/>
              <a:ea typeface="メイリオ" panose="020B0604030504040204" pitchFamily="50" charset="-128"/>
            </a:endParaRPr>
          </a:p>
        </p:txBody>
      </p:sp>
      <p:sp>
        <p:nvSpPr>
          <p:cNvPr id="1104" name="Google Shape;96;p1"/>
          <p:cNvSpPr/>
          <p:nvPr/>
        </p:nvSpPr>
        <p:spPr>
          <a:xfrm>
            <a:off x="5126183" y="3341928"/>
            <a:ext cx="4696690" cy="34338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本実証事業の数値目標</a:t>
            </a:r>
          </a:p>
        </p:txBody>
      </p:sp>
      <p:grpSp>
        <p:nvGrpSpPr>
          <p:cNvPr id="1105" name="Google Shape;99;p1"/>
          <p:cNvGrpSpPr/>
          <p:nvPr/>
        </p:nvGrpSpPr>
        <p:grpSpPr>
          <a:xfrm>
            <a:off x="-3175" y="476672"/>
            <a:ext cx="9910806" cy="110465"/>
            <a:chOff x="-3175" y="476672"/>
            <a:chExt cx="9910806" cy="110465"/>
          </a:xfrm>
        </p:grpSpPr>
        <p:cxnSp>
          <p:nvCxnSpPr>
            <p:cNvPr id="110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0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0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0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メイリオ" panose="020B0604030504040204" pitchFamily="50" charset="-128"/>
                <a:ea typeface="メイリオ" panose="020B0604030504040204" pitchFamily="50" charset="-128"/>
                <a:cs typeface="Meiryo"/>
                <a:sym typeface="Meiryo"/>
              </a:rPr>
              <a:t>【様式</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５</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a:t>
            </a:r>
            <a:endParaRPr dirty="0">
              <a:latin typeface="メイリオ" panose="020B0604030504040204" pitchFamily="50" charset="-128"/>
              <a:ea typeface="メイリオ" panose="020B0604030504040204" pitchFamily="50" charset="-128"/>
            </a:endParaRPr>
          </a:p>
        </p:txBody>
      </p:sp>
      <p:sp>
        <p:nvSpPr>
          <p:cNvPr id="1110" name="Google Shape;104;p1"/>
          <p:cNvSpPr/>
          <p:nvPr/>
        </p:nvSpPr>
        <p:spPr>
          <a:xfrm>
            <a:off x="33571" y="1694694"/>
            <a:ext cx="5001892"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本事業の概要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105;p1"/>
          <p:cNvSpPr txBox="1"/>
          <p:nvPr/>
        </p:nvSpPr>
        <p:spPr>
          <a:xfrm>
            <a:off x="33571" y="1931630"/>
            <a:ext cx="5001892" cy="486970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本事業における取組内容と実証事業を通じて得られる効果について</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可能な限り定量的に記載</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してください。</a:t>
            </a:r>
          </a:p>
          <a:p>
            <a:pPr marR="0" lvl="0" algn="l" rtl="0">
              <a:spcBef>
                <a:spcPts val="0"/>
              </a:spcBef>
              <a:spcAft>
                <a:spcPts val="0"/>
              </a:spcAft>
            </a:pPr>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必ず構築モデル（システム周り）の実証事業のイメージ図を入れてください。</a:t>
            </a:r>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【記載例】</a:t>
            </a:r>
          </a:p>
          <a:p>
            <a:pPr lvl="0"/>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取組1：宿泊施設や地域の関係事業者等が既に導入しているシステム</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PMS</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等</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）と連携を図ることにより</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、予約管理、顧客管理</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、分析、</a:t>
            </a:r>
            <a:r>
              <a:rPr lang="ja-JP" altLang="en-US" sz="1200" smtClean="0">
                <a:solidFill>
                  <a:schemeClr val="dk1"/>
                </a:solidFill>
                <a:latin typeface="メイリオ" panose="020B0604030504040204" pitchFamily="50" charset="-128"/>
                <a:ea typeface="メイリオ" panose="020B0604030504040204" pitchFamily="50" charset="-128"/>
                <a:cs typeface="Meiryo"/>
                <a:sym typeface="Meiryo"/>
              </a:rPr>
              <a:t>売上向上等に</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資する取組。</a:t>
            </a:r>
          </a:p>
          <a:p>
            <a:pPr lvl="0"/>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→宿泊施設のデータを関係事業者と共有することで、関係事業者における在庫管理の効率化が図られる。</a:t>
            </a:r>
          </a:p>
          <a:p>
            <a:pPr lvl="0"/>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取組2：・・・・・・・・・・・・</a:t>
            </a:r>
          </a:p>
          <a:p>
            <a:pPr lvl="0"/>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2" name="Google Shape;104;p1"/>
          <p:cNvSpPr/>
          <p:nvPr/>
        </p:nvSpPr>
        <p:spPr>
          <a:xfrm>
            <a:off x="5121750" y="5039274"/>
            <a:ext cx="4714977" cy="25316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中長期的な数値目標</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3" name="Google Shape;89;p1"/>
          <p:cNvSpPr/>
          <p:nvPr/>
        </p:nvSpPr>
        <p:spPr>
          <a:xfrm>
            <a:off x="33572" y="638293"/>
            <a:ext cx="9830864" cy="26225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宿泊施設を核とした</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DX</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技術の活用による取組を通じて中長期的に地域が目指す姿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33572" y="914400"/>
            <a:ext cx="9830864" cy="70658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本実証事業の応募を含めた事業の全体像、地域の関係者が連携して進める取組を交えて、地域が目指す姿を簡潔に記載してください。</a:t>
            </a: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aphicFrame>
        <p:nvGraphicFramePr>
          <p:cNvPr id="1115" name="四角形 19"/>
          <p:cNvGraphicFramePr>
            <a:graphicFrameLocks noGrp="1"/>
          </p:cNvGraphicFramePr>
          <p:nvPr>
            <p:extLst/>
          </p:nvPr>
        </p:nvGraphicFramePr>
        <p:xfrm>
          <a:off x="5121751" y="3643745"/>
          <a:ext cx="4701122" cy="1395529"/>
        </p:xfrm>
        <a:graphic>
          <a:graphicData uri="http://schemas.openxmlformats.org/drawingml/2006/table">
            <a:tbl>
              <a:tblPr firstRow="1" bandRow="1">
                <a:noFill/>
                <a:tableStyleId>{69F0F748-7AA5-4B90-91AD-3F4FFDBD375E}</a:tableStyleId>
              </a:tblPr>
              <a:tblGrid>
                <a:gridCol w="703316">
                  <a:extLst>
                    <a:ext uri="{9D8B030D-6E8A-4147-A177-3AD203B41FA5}">
                      <a16:colId xmlns:a16="http://schemas.microsoft.com/office/drawing/2014/main" val="20000"/>
                    </a:ext>
                  </a:extLst>
                </a:gridCol>
                <a:gridCol w="3997806">
                  <a:extLst>
                    <a:ext uri="{9D8B030D-6E8A-4147-A177-3AD203B41FA5}">
                      <a16:colId xmlns:a16="http://schemas.microsoft.com/office/drawing/2014/main" val="20001"/>
                    </a:ext>
                  </a:extLst>
                </a:gridCol>
              </a:tblGrid>
              <a:tr h="826440">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ＫＧＩ</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ja-JP" altLang="en-US" sz="1200" b="0" dirty="0">
                          <a:solidFill>
                            <a:schemeClr val="tx1"/>
                          </a:solidFill>
                          <a:latin typeface="メイリオ"/>
                          <a:ea typeface="メイリオ"/>
                        </a:rPr>
                        <a:t>※本取組みを実施する上で、令和4年度実証事業の活動指標を記載してください。</a:t>
                      </a:r>
                      <a:r>
                        <a:rPr lang="en-US" altLang="ja-JP" sz="1200" b="0" dirty="0">
                          <a:solidFill>
                            <a:schemeClr val="tx1"/>
                          </a:solidFill>
                          <a:latin typeface="メイリオ"/>
                          <a:ea typeface="メイリオ"/>
                        </a:rPr>
                        <a:t>※</a:t>
                      </a:r>
                      <a:r>
                        <a:rPr lang="ja-JP" altLang="en-US" sz="1200" b="0" dirty="0">
                          <a:solidFill>
                            <a:schemeClr val="tx1"/>
                          </a:solidFill>
                          <a:latin typeface="メイリオ"/>
                          <a:ea typeface="メイリオ"/>
                        </a:rPr>
                        <a:t>定量的な目標が不可能な場合は、実証事業の結果（成果）を想定した定性的な目標を記載して下さい。</a:t>
                      </a:r>
                      <a:endParaRPr sz="1200" b="0" dirty="0">
                        <a:solidFill>
                          <a:schemeClr val="tx1"/>
                        </a:solidFill>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569089">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ＫＰＩ</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sz="1200" b="0" dirty="0">
                          <a:latin typeface="Meiryo"/>
                          <a:ea typeface="Meiryo"/>
                          <a:cs typeface="Meiryo"/>
                          <a:sym typeface="Meiryo"/>
                        </a:rPr>
                        <a:t>※ＫＧＩを基にしたＫＰＩを記載してください。</a:t>
                      </a: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116" name="四角形 19"/>
          <p:cNvGraphicFramePr>
            <a:graphicFrameLocks noGrp="1"/>
          </p:cNvGraphicFramePr>
          <p:nvPr>
            <p:extLst/>
          </p:nvPr>
        </p:nvGraphicFramePr>
        <p:xfrm>
          <a:off x="5126579" y="5300053"/>
          <a:ext cx="4696294" cy="1429618"/>
        </p:xfrm>
        <a:graphic>
          <a:graphicData uri="http://schemas.openxmlformats.org/drawingml/2006/table">
            <a:tbl>
              <a:tblPr firstRow="1" bandRow="1">
                <a:noFill/>
                <a:tableStyleId>{69F0F748-7AA5-4B90-91AD-3F4FFDBD375E}</a:tableStyleId>
              </a:tblPr>
              <a:tblGrid>
                <a:gridCol w="702594">
                  <a:extLst>
                    <a:ext uri="{9D8B030D-6E8A-4147-A177-3AD203B41FA5}">
                      <a16:colId xmlns:a16="http://schemas.microsoft.com/office/drawing/2014/main" val="20000"/>
                    </a:ext>
                  </a:extLst>
                </a:gridCol>
                <a:gridCol w="3993700">
                  <a:extLst>
                    <a:ext uri="{9D8B030D-6E8A-4147-A177-3AD203B41FA5}">
                      <a16:colId xmlns:a16="http://schemas.microsoft.com/office/drawing/2014/main" val="20001"/>
                    </a:ext>
                  </a:extLst>
                </a:gridCol>
              </a:tblGrid>
              <a:tr h="751303">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ＫＧＩ</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ja-JP" altLang="en-US" sz="1200" b="0" dirty="0">
                          <a:solidFill>
                            <a:schemeClr val="tx1"/>
                          </a:solidFill>
                          <a:latin typeface="メイリオ"/>
                          <a:ea typeface="メイリオ"/>
                        </a:rPr>
                        <a:t>※本取組みを実施する上で、中長期的な活動指標を記載して</a:t>
                      </a:r>
                      <a:r>
                        <a:rPr lang="ja-JP" altLang="en-US" sz="1200" b="0">
                          <a:solidFill>
                            <a:schemeClr val="tx1"/>
                          </a:solidFill>
                          <a:latin typeface="メイリオ"/>
                          <a:ea typeface="メイリオ"/>
                        </a:rPr>
                        <a:t>ください。</a:t>
                      </a:r>
                      <a:endParaRPr sz="1200" b="0" dirty="0">
                        <a:solidFill>
                          <a:schemeClr val="tx1"/>
                        </a:solidFill>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67831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ＫＰＩ</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sz="1200" b="0" dirty="0">
                          <a:latin typeface="Meiryo"/>
                          <a:ea typeface="Meiryo"/>
                          <a:cs typeface="Meiryo"/>
                          <a:sym typeface="Meiryo"/>
                        </a:rPr>
                        <a:t>※ＫＧＩを基にしたＫＰＩを記載してください。</a:t>
                      </a: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20900567"/>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387</Words>
  <Application>Microsoft Office PowerPoint</Application>
  <PresentationFormat>A4 210 x 297 mm</PresentationFormat>
  <Paragraphs>36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vt:lpstr>
      <vt:lpstr>Meiryo</vt:lpstr>
      <vt:lpstr>游ゴシック</vt:lpstr>
      <vt:lpstr>Arial</vt:lpstr>
      <vt:lpstr>Office テーマ</vt:lpstr>
      <vt:lpstr>○○○○事業【○○県○○市○○温泉地区】 　　　　　　　　実施主体名：○○</vt:lpstr>
      <vt:lpstr>【記載例】　○○○○事業【○○県○○市○○温泉地区】 　実施主体名：○○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栗田 有香</cp:lastModifiedBy>
  <cp:revision>96</cp:revision>
  <cp:lastPrinted>2022-07-22T04:37:46Z</cp:lastPrinted>
  <dcterms:created xsi:type="dcterms:W3CDTF">2007-11-06T12:19:33Z</dcterms:created>
  <dcterms:modified xsi:type="dcterms:W3CDTF">2022-07-28T07:59:07Z</dcterms:modified>
</cp:coreProperties>
</file>