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67" r:id="rId5"/>
    <p:sldId id="275" r:id="rId6"/>
    <p:sldId id="276" r:id="rId7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93" autoAdjust="0"/>
    <p:restoredTop sz="95774" autoAdjust="0"/>
  </p:normalViewPr>
  <p:slideViewPr>
    <p:cSldViewPr snapToGrid="0">
      <p:cViewPr varScale="1">
        <p:scale>
          <a:sx n="108" d="100"/>
          <a:sy n="108" d="100"/>
        </p:scale>
        <p:origin x="19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94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042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73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941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09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341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06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5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592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79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13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5D4C-F2F0-49A7-84C1-AF597B0372A5}" type="datetimeFigureOut">
              <a:rPr kumimoji="1" lang="ja-JP" altLang="en-US" smtClean="0"/>
              <a:t>2024/2/26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7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E82E741-5B4B-6BE8-6300-4ED03686D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238475"/>
              </p:ext>
            </p:extLst>
          </p:nvPr>
        </p:nvGraphicFramePr>
        <p:xfrm>
          <a:off x="90634" y="1054227"/>
          <a:ext cx="9716648" cy="36463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7024">
                  <a:extLst>
                    <a:ext uri="{9D8B030D-6E8A-4147-A177-3AD203B41FA5}">
                      <a16:colId xmlns:a16="http://schemas.microsoft.com/office/drawing/2014/main" val="1946213293"/>
                    </a:ext>
                  </a:extLst>
                </a:gridCol>
                <a:gridCol w="4224812">
                  <a:extLst>
                    <a:ext uri="{9D8B030D-6E8A-4147-A177-3AD203B41FA5}">
                      <a16:colId xmlns:a16="http://schemas.microsoft.com/office/drawing/2014/main" val="3280337131"/>
                    </a:ext>
                  </a:extLst>
                </a:gridCol>
                <a:gridCol w="4224812">
                  <a:extLst>
                    <a:ext uri="{9D8B030D-6E8A-4147-A177-3AD203B41FA5}">
                      <a16:colId xmlns:a16="http://schemas.microsoft.com/office/drawing/2014/main" val="924840040"/>
                    </a:ext>
                  </a:extLst>
                </a:gridCol>
              </a:tblGrid>
              <a:tr h="568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実証事業の概要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en-US" altLang="ja-JP" sz="1050" b="1" dirty="0"/>
                        <a:t>※</a:t>
                      </a:r>
                      <a:r>
                        <a:rPr kumimoji="1" lang="ja-JP" altLang="en-US" sz="1050" b="1" dirty="0"/>
                        <a:t>簡潔に記載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746385"/>
                  </a:ext>
                </a:extLst>
              </a:tr>
              <a:tr h="352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実施主体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518467"/>
                  </a:ext>
                </a:extLst>
              </a:tr>
              <a:tr h="622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地域の課題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130298"/>
                  </a:ext>
                </a:extLst>
              </a:tr>
              <a:tr h="27359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実証内容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軸となる食文化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（食材・食器・調理器具等、その地域ならではの産品を記載ください。）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354986"/>
                  </a:ext>
                </a:extLst>
              </a:tr>
              <a:tr h="2735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コンセプト</a:t>
                      </a:r>
                      <a:r>
                        <a:rPr kumimoji="1" lang="en-US" altLang="ja-JP" sz="1050" dirty="0"/>
                        <a:t>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54516"/>
                  </a:ext>
                </a:extLst>
              </a:tr>
              <a:tr h="1555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</a:rPr>
                        <a:t>（１）</a:t>
                      </a:r>
                      <a:r>
                        <a:rPr kumimoji="1" lang="ja-JP" altLang="en-US" sz="12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施策名</a:t>
                      </a:r>
                      <a:endParaRPr kumimoji="1" lang="en-US" altLang="ja-JP" sz="1200" b="1" u="sng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●施策概要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●実施場所、提供場所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</a:rPr>
                        <a:t>（２）</a:t>
                      </a:r>
                      <a:r>
                        <a:rPr kumimoji="1" lang="ja-JP" altLang="en-US" sz="12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施策名</a:t>
                      </a:r>
                      <a:endParaRPr kumimoji="1" lang="en-US" altLang="ja-JP" sz="1200" b="1" u="sng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●施策概要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●実施場所、提供場所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67181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C1C11E1-2971-0EDC-B1E2-47D1E351C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38216"/>
              </p:ext>
            </p:extLst>
          </p:nvPr>
        </p:nvGraphicFramePr>
        <p:xfrm>
          <a:off x="372537" y="380640"/>
          <a:ext cx="486693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66932">
                  <a:extLst>
                    <a:ext uri="{9D8B030D-6E8A-4147-A177-3AD203B41FA5}">
                      <a16:colId xmlns:a16="http://schemas.microsoft.com/office/drawing/2014/main" val="2855314528"/>
                    </a:ext>
                  </a:extLst>
                </a:gridCol>
              </a:tblGrid>
              <a:tr h="2700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　実　証　事　業　名　を　記　載）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243694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8792C5E-5E1F-94EF-5AE3-73DD9B97D51E}"/>
              </a:ext>
            </a:extLst>
          </p:cNvPr>
          <p:cNvSpPr/>
          <p:nvPr/>
        </p:nvSpPr>
        <p:spPr>
          <a:xfrm>
            <a:off x="448873" y="4830072"/>
            <a:ext cx="2662034" cy="1678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関連する写真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D2DE24F-E421-5AF3-6B69-F34CE764CF97}"/>
              </a:ext>
            </a:extLst>
          </p:cNvPr>
          <p:cNvSpPr txBox="1"/>
          <p:nvPr/>
        </p:nvSpPr>
        <p:spPr>
          <a:xfrm>
            <a:off x="3629229" y="6508558"/>
            <a:ext cx="2561317" cy="245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/>
                <a:ea typeface="ＭＳ Ｐゴシック" panose="020B0600070205080204" pitchFamily="50" charset="-128"/>
              </a:rPr>
              <a:t>写真に関するキャプション</a:t>
            </a:r>
            <a:endParaRPr lang="ja-JP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D2DE24F-E421-5AF3-6B69-F34CE764CF97}"/>
              </a:ext>
            </a:extLst>
          </p:cNvPr>
          <p:cNvSpPr txBox="1"/>
          <p:nvPr/>
        </p:nvSpPr>
        <p:spPr>
          <a:xfrm>
            <a:off x="6812089" y="6498135"/>
            <a:ext cx="2558814" cy="255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/>
                <a:ea typeface="ＭＳ Ｐゴシック" panose="020B0600070205080204" pitchFamily="50" charset="-128"/>
              </a:rPr>
              <a:t>写真に関するキャプション</a:t>
            </a:r>
            <a:endParaRPr lang="ja-JP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2DE24F-E421-5AF3-6B69-F34CE764CF97}"/>
              </a:ext>
            </a:extLst>
          </p:cNvPr>
          <p:cNvSpPr txBox="1"/>
          <p:nvPr/>
        </p:nvSpPr>
        <p:spPr>
          <a:xfrm>
            <a:off x="448873" y="6508777"/>
            <a:ext cx="2561317" cy="244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/>
                <a:ea typeface="ＭＳ Ｐゴシック" panose="020B0600070205080204" pitchFamily="50" charset="-128"/>
              </a:rPr>
              <a:t>写真に関するキャプション</a:t>
            </a:r>
            <a:endParaRPr lang="ja-JP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8792C5E-5E1F-94EF-5AE3-73DD9B97D51E}"/>
              </a:ext>
            </a:extLst>
          </p:cNvPr>
          <p:cNvSpPr/>
          <p:nvPr/>
        </p:nvSpPr>
        <p:spPr>
          <a:xfrm>
            <a:off x="3629229" y="4819650"/>
            <a:ext cx="2662034" cy="1678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関連する写真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8792C5E-5E1F-94EF-5AE3-73DD9B97D51E}"/>
              </a:ext>
            </a:extLst>
          </p:cNvPr>
          <p:cNvSpPr/>
          <p:nvPr/>
        </p:nvSpPr>
        <p:spPr>
          <a:xfrm>
            <a:off x="6809586" y="4819650"/>
            <a:ext cx="2662034" cy="1678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関連する写真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6E8F73-AB8C-2C9E-71BB-DE384ED09328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（全体概要）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12F3522-99EA-D8CB-BB81-D23F5493C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04017"/>
              </p:ext>
            </p:extLst>
          </p:nvPr>
        </p:nvGraphicFramePr>
        <p:xfrm>
          <a:off x="5919788" y="104109"/>
          <a:ext cx="3876145" cy="517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7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8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【</a:t>
                      </a:r>
                      <a:r>
                        <a:rPr kumimoji="1" lang="ja-JP" altLang="en-US" sz="1050" b="1" dirty="0"/>
                        <a:t>別紙</a:t>
                      </a:r>
                      <a:r>
                        <a:rPr kumimoji="1" lang="en-US" altLang="ja-JP" sz="1050" b="1" dirty="0"/>
                        <a:t>A】</a:t>
                      </a:r>
                      <a:r>
                        <a:rPr kumimoji="1" lang="ja-JP" altLang="en-US" sz="1050" b="1" dirty="0"/>
                        <a:t>の記入有無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有　　・　　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1717461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C49002A-510B-34AB-CD8E-B0A88B314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09233"/>
              </p:ext>
            </p:extLst>
          </p:nvPr>
        </p:nvGraphicFramePr>
        <p:xfrm>
          <a:off x="5919788" y="740513"/>
          <a:ext cx="3887494" cy="277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6279">
                  <a:extLst>
                    <a:ext uri="{9D8B030D-6E8A-4147-A177-3AD203B41FA5}">
                      <a16:colId xmlns:a16="http://schemas.microsoft.com/office/drawing/2014/main" val="2855314528"/>
                    </a:ext>
                  </a:extLst>
                </a:gridCol>
                <a:gridCol w="2331215">
                  <a:extLst>
                    <a:ext uri="{9D8B030D-6E8A-4147-A177-3AD203B41FA5}">
                      <a16:colId xmlns:a16="http://schemas.microsoft.com/office/drawing/2014/main" val="2073280778"/>
                    </a:ext>
                  </a:extLst>
                </a:gridCol>
              </a:tblGrid>
              <a:tr h="2775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実証費用合計（税込）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（千円）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624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28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4074" y="299694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実施計画書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96423"/>
              </p:ext>
            </p:extLst>
          </p:nvPr>
        </p:nvGraphicFramePr>
        <p:xfrm>
          <a:off x="90634" y="672124"/>
          <a:ext cx="9724733" cy="60186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379">
                  <a:extLst>
                    <a:ext uri="{9D8B030D-6E8A-4147-A177-3AD203B41FA5}">
                      <a16:colId xmlns:a16="http://schemas.microsoft.com/office/drawing/2014/main" val="71790289"/>
                    </a:ext>
                  </a:extLst>
                </a:gridCol>
                <a:gridCol w="1109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3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131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Step1</a:t>
                      </a:r>
                    </a:p>
                    <a:p>
                      <a:pPr algn="ctr"/>
                      <a:r>
                        <a:rPr kumimoji="1" lang="ja-JP" altLang="en-US" sz="1050" b="1" dirty="0"/>
                        <a:t>現状分析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地域の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ガストロノミー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ツーリズムを構成する要素と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その付加価値</a:t>
                      </a:r>
                      <a:endParaRPr kumimoji="1" lang="en-US" altLang="ja-JP" sz="9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●地域のガストロノミーツーリズムを構成する要素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　地域でガストロノミーツーリズムに取り組むにあたり構成する要素を抽出し、それぞれの競争優位性（効果・影響）についてご記載ください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4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地域の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ガストロノミー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ツーリズムに関するマーケティング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分析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●ガストロノミーツーリズムにおける優先度が高いと思われる国際市場の特定・分析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　優先度の高い市場、市場ごとの観光客数、観光</a:t>
                      </a:r>
                      <a:r>
                        <a:rPr kumimoji="1"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ガストロノミーツーリズムに対する</a:t>
                      </a:r>
                      <a:r>
                        <a:rPr kumimoji="1"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人あたりの支出額、自分たちの地域との親和性　等をご記載ください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●ガストロノミーツーリズムにおけるカスタマージャーニーの分析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　現状の「計画」、「予約」、「体験」、「共有」の各プロセスにおける観光客のイメージを分析しご記載ください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●広告宣伝、メディア露出の分析</a:t>
                      </a:r>
                      <a:endParaRPr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　現状ガストロノミーの取組についての外部への発信状況をご記載ください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既に地域で作成の資料があれば別途提出ください</a:t>
                      </a:r>
                    </a:p>
                    <a:p>
                      <a:endParaRPr kumimoji="1" lang="ja-JP" altLang="en-US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895352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137520"/>
              </p:ext>
            </p:extLst>
          </p:nvPr>
        </p:nvGraphicFramePr>
        <p:xfrm>
          <a:off x="5753003" y="131588"/>
          <a:ext cx="40623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実証事業名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F1B09D45-E61B-406B-3CA7-C4B0E4C81684}"/>
              </a:ext>
            </a:extLst>
          </p:cNvPr>
          <p:cNvSpPr/>
          <p:nvPr/>
        </p:nvSpPr>
        <p:spPr>
          <a:xfrm>
            <a:off x="2043112" y="1057275"/>
            <a:ext cx="1538287" cy="433387"/>
          </a:xfrm>
          <a:prstGeom prst="homePlate">
            <a:avLst>
              <a:gd name="adj" fmla="val 2857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文化資源</a:t>
            </a:r>
            <a:endParaRPr kumimoji="1" lang="en-US" altLang="ja-JP" sz="1400" dirty="0"/>
          </a:p>
          <a:p>
            <a:pPr algn="ctr"/>
            <a:r>
              <a:rPr lang="ja-JP" altLang="en-US" sz="1400" dirty="0"/>
              <a:t>自然資源</a:t>
            </a:r>
            <a:endParaRPr kumimoji="1" lang="ja-JP" altLang="en-US" sz="1400" dirty="0"/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E974B636-FA78-9FB1-B947-4F270B25BC7A}"/>
              </a:ext>
            </a:extLst>
          </p:cNvPr>
          <p:cNvSpPr/>
          <p:nvPr/>
        </p:nvSpPr>
        <p:spPr>
          <a:xfrm>
            <a:off x="3597220" y="1057275"/>
            <a:ext cx="1538287" cy="433387"/>
          </a:xfrm>
          <a:prstGeom prst="homePlate">
            <a:avLst>
              <a:gd name="adj" fmla="val 2857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産品</a:t>
            </a: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080569E8-CF2E-8E47-EFBB-0F47D4FF9A76}"/>
              </a:ext>
            </a:extLst>
          </p:cNvPr>
          <p:cNvSpPr/>
          <p:nvPr/>
        </p:nvSpPr>
        <p:spPr>
          <a:xfrm>
            <a:off x="5135507" y="1057275"/>
            <a:ext cx="1538287" cy="433387"/>
          </a:xfrm>
          <a:prstGeom prst="homePlate">
            <a:avLst>
              <a:gd name="adj" fmla="val 2857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メニュー</a:t>
            </a:r>
            <a:endParaRPr kumimoji="1" lang="en-US" altLang="ja-JP" sz="1400" dirty="0"/>
          </a:p>
          <a:p>
            <a:pPr algn="ctr"/>
            <a:r>
              <a:rPr lang="ja-JP" altLang="en-US" sz="1400" dirty="0"/>
              <a:t>レシピ</a:t>
            </a:r>
            <a:endParaRPr kumimoji="1" lang="ja-JP" altLang="en-US" sz="1400" dirty="0"/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0544D642-4A9D-8745-8F47-EC871C6C09F1}"/>
              </a:ext>
            </a:extLst>
          </p:cNvPr>
          <p:cNvSpPr/>
          <p:nvPr/>
        </p:nvSpPr>
        <p:spPr>
          <a:xfrm>
            <a:off x="6689615" y="1057275"/>
            <a:ext cx="1538287" cy="433387"/>
          </a:xfrm>
          <a:prstGeom prst="homePlate">
            <a:avLst>
              <a:gd name="adj" fmla="val 2857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提供場所</a:t>
            </a: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A6C1970A-A44C-1931-E042-055677FA309C}"/>
              </a:ext>
            </a:extLst>
          </p:cNvPr>
          <p:cNvSpPr/>
          <p:nvPr/>
        </p:nvSpPr>
        <p:spPr>
          <a:xfrm>
            <a:off x="8243725" y="1057275"/>
            <a:ext cx="1538287" cy="433387"/>
          </a:xfrm>
          <a:prstGeom prst="homePlate">
            <a:avLst>
              <a:gd name="adj" fmla="val 2857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観光</a:t>
            </a:r>
            <a:r>
              <a:rPr lang="en-US" altLang="ja-JP" sz="1400" dirty="0"/>
              <a:t>/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情報発信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33CB131-8399-7CDA-E0E2-8A6F24BD68DC}"/>
              </a:ext>
            </a:extLst>
          </p:cNvPr>
          <p:cNvCxnSpPr>
            <a:cxnSpLocks/>
          </p:cNvCxnSpPr>
          <p:nvPr/>
        </p:nvCxnSpPr>
        <p:spPr>
          <a:xfrm>
            <a:off x="2043112" y="1273969"/>
            <a:ext cx="0" cy="2035968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6117380-AE86-485C-A1EC-DB13DB91E8F2}"/>
              </a:ext>
            </a:extLst>
          </p:cNvPr>
          <p:cNvCxnSpPr>
            <a:cxnSpLocks/>
          </p:cNvCxnSpPr>
          <p:nvPr/>
        </p:nvCxnSpPr>
        <p:spPr>
          <a:xfrm>
            <a:off x="3593265" y="1273969"/>
            <a:ext cx="0" cy="2035968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A93FC08-2354-755C-4CD7-D1909AB14EA4}"/>
              </a:ext>
            </a:extLst>
          </p:cNvPr>
          <p:cNvCxnSpPr>
            <a:cxnSpLocks/>
          </p:cNvCxnSpPr>
          <p:nvPr/>
        </p:nvCxnSpPr>
        <p:spPr>
          <a:xfrm>
            <a:off x="5143418" y="1273969"/>
            <a:ext cx="0" cy="2035968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7B8770B-0125-42CE-535F-A6E363A6A4AA}"/>
              </a:ext>
            </a:extLst>
          </p:cNvPr>
          <p:cNvCxnSpPr>
            <a:cxnSpLocks/>
          </p:cNvCxnSpPr>
          <p:nvPr/>
        </p:nvCxnSpPr>
        <p:spPr>
          <a:xfrm>
            <a:off x="6693571" y="1273969"/>
            <a:ext cx="0" cy="2035968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93B7F7A-1DDF-1CF6-5890-16AA3EBD5684}"/>
              </a:ext>
            </a:extLst>
          </p:cNvPr>
          <p:cNvCxnSpPr>
            <a:cxnSpLocks/>
          </p:cNvCxnSpPr>
          <p:nvPr/>
        </p:nvCxnSpPr>
        <p:spPr>
          <a:xfrm>
            <a:off x="8243725" y="1273969"/>
            <a:ext cx="0" cy="2035968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6F39F89-4FBF-7B3A-28E3-0668B753A6C9}"/>
              </a:ext>
            </a:extLst>
          </p:cNvPr>
          <p:cNvSpPr/>
          <p:nvPr/>
        </p:nvSpPr>
        <p:spPr>
          <a:xfrm>
            <a:off x="2020856" y="1501206"/>
            <a:ext cx="1428746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■要素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B86398D-903E-1877-F57F-A426D4D59721}"/>
              </a:ext>
            </a:extLst>
          </p:cNvPr>
          <p:cNvSpPr/>
          <p:nvPr/>
        </p:nvSpPr>
        <p:spPr>
          <a:xfrm>
            <a:off x="2041481" y="2377506"/>
            <a:ext cx="1428746" cy="702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</a:t>
            </a:r>
            <a:r>
              <a:rPr lang="ja-JP" altLang="en-US" sz="1000" dirty="0">
                <a:solidFill>
                  <a:schemeClr val="tx1"/>
                </a:solidFill>
              </a:rPr>
              <a:t>競争優位性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6FFDF44-58F6-2ECD-8158-76B78E1D4404}"/>
              </a:ext>
            </a:extLst>
          </p:cNvPr>
          <p:cNvSpPr/>
          <p:nvPr/>
        </p:nvSpPr>
        <p:spPr>
          <a:xfrm>
            <a:off x="3581397" y="1501206"/>
            <a:ext cx="1428746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■要素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178CD57-A5DF-81B5-E823-46EE8BCE87FF}"/>
              </a:ext>
            </a:extLst>
          </p:cNvPr>
          <p:cNvSpPr/>
          <p:nvPr/>
        </p:nvSpPr>
        <p:spPr>
          <a:xfrm>
            <a:off x="3602022" y="2377506"/>
            <a:ext cx="1428746" cy="702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</a:t>
            </a:r>
            <a:r>
              <a:rPr lang="ja-JP" altLang="en-US" sz="1000" dirty="0">
                <a:solidFill>
                  <a:schemeClr val="tx1"/>
                </a:solidFill>
              </a:rPr>
              <a:t>競争優位性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52E9940-CB07-FAC3-2C09-7FF8C0DBC01E}"/>
              </a:ext>
            </a:extLst>
          </p:cNvPr>
          <p:cNvSpPr/>
          <p:nvPr/>
        </p:nvSpPr>
        <p:spPr>
          <a:xfrm>
            <a:off x="5151330" y="1501206"/>
            <a:ext cx="1492200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■要素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04C6201-13B3-FECA-0C9E-D0E4670BAC82}"/>
              </a:ext>
            </a:extLst>
          </p:cNvPr>
          <p:cNvSpPr/>
          <p:nvPr/>
        </p:nvSpPr>
        <p:spPr>
          <a:xfrm>
            <a:off x="5171955" y="2377506"/>
            <a:ext cx="1428746" cy="702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■競争優位性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F63AD53-5633-7B70-A601-843C710A3369}"/>
              </a:ext>
            </a:extLst>
          </p:cNvPr>
          <p:cNvSpPr/>
          <p:nvPr/>
        </p:nvSpPr>
        <p:spPr>
          <a:xfrm>
            <a:off x="6653918" y="1501206"/>
            <a:ext cx="1496935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■要素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845E9BC-659F-9FF1-7DEA-94621657252D}"/>
              </a:ext>
            </a:extLst>
          </p:cNvPr>
          <p:cNvSpPr/>
          <p:nvPr/>
        </p:nvSpPr>
        <p:spPr>
          <a:xfrm>
            <a:off x="6674544" y="2377506"/>
            <a:ext cx="1428746" cy="702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</a:t>
            </a:r>
            <a:r>
              <a:rPr lang="ja-JP" altLang="en-US" sz="1000" dirty="0">
                <a:solidFill>
                  <a:schemeClr val="tx1"/>
                </a:solidFill>
              </a:rPr>
              <a:t>競争優位性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E2EE1D1-13E6-E954-B89B-E7D5338BD308}"/>
              </a:ext>
            </a:extLst>
          </p:cNvPr>
          <p:cNvSpPr/>
          <p:nvPr/>
        </p:nvSpPr>
        <p:spPr>
          <a:xfrm>
            <a:off x="8204071" y="1501206"/>
            <a:ext cx="1428746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■要素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D76E1B6-8F8B-48B1-7DEC-7D6979E9C021}"/>
              </a:ext>
            </a:extLst>
          </p:cNvPr>
          <p:cNvSpPr/>
          <p:nvPr/>
        </p:nvSpPr>
        <p:spPr>
          <a:xfrm>
            <a:off x="8224696" y="2377506"/>
            <a:ext cx="1526754" cy="702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■効果・影響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5E600EF-CEA5-8CA2-8FDB-1D8662CAEB39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（詳細）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89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4074" y="21979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実施計画書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0634" y="672124"/>
          <a:ext cx="9724733" cy="6033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666">
                  <a:extLst>
                    <a:ext uri="{9D8B030D-6E8A-4147-A177-3AD203B41FA5}">
                      <a16:colId xmlns:a16="http://schemas.microsoft.com/office/drawing/2014/main" val="3470420449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70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Step2</a:t>
                      </a:r>
                    </a:p>
                    <a:p>
                      <a:pPr algn="ctr"/>
                      <a:r>
                        <a:rPr kumimoji="1" lang="ja-JP" altLang="en-US" sz="1050" b="1" dirty="0"/>
                        <a:t>戦略策定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ガストロノミーツーリズムの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軸となる食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食を中心とした地域産品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料理の概要や、歴史的背景、地域における他の観光資源との結びつき等もご記載ください。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ガストロノミーツーリズムの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地域的戦略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地域一体でどのようにガストロノミーツーリズムを構成し取り組むべきか、「</a:t>
                      </a:r>
                      <a:r>
                        <a:rPr kumimoji="1"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Step1 </a:t>
                      </a: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現状分析」をもとにご記載ください。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（●連携事業者を含む、地域全体への経済波及効果）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330180"/>
                  </a:ext>
                </a:extLst>
              </a:tr>
              <a:tr h="6589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ガストロノミーツーリズムの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競争戦略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他の地域と比較して、自分たちの地域で取り組むガストロノミーツーリズムの競争優位性をご記載ください。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（●食文化を踏まえた、地域独自の新たな付加価値）</a:t>
                      </a:r>
                      <a:endParaRPr kumimoji="1" lang="en-US" altLang="ja-JP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757838"/>
                  </a:ext>
                </a:extLst>
              </a:tr>
              <a:tr h="41480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ガストロノミー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ツーリズムの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基本戦略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2127315" y="2803157"/>
            <a:ext cx="3625688" cy="62584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66663" y="2803157"/>
            <a:ext cx="3395516" cy="64971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下矢印 23"/>
          <p:cNvSpPr/>
          <p:nvPr/>
        </p:nvSpPr>
        <p:spPr>
          <a:xfrm rot="16200000">
            <a:off x="5849530" y="2935661"/>
            <a:ext cx="348177" cy="236428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127311" y="2609029"/>
            <a:ext cx="3625688" cy="17389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現状分析から導いた地域における課題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266659" y="2615080"/>
            <a:ext cx="3395519" cy="1622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戦略的に地域全体で目指す姿（</a:t>
            </a:r>
            <a:r>
              <a:rPr kumimoji="1" lang="en-US" altLang="ja-JP" sz="1050" b="1" dirty="0"/>
              <a:t>KGI</a:t>
            </a:r>
            <a:r>
              <a:rPr kumimoji="1" lang="ja-JP" altLang="en-US" sz="1050" b="1" dirty="0"/>
              <a:t>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118573" y="3535870"/>
            <a:ext cx="7578023" cy="29813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※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前ページの「</a:t>
            </a: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Step1 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現状分析」の内容をもとに記載してください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●ガストロノミーツーリズムのコンテンツ（商品）造成戦略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　推進するガストロノミーツーリズム商品および活動をご記載ください。またその優先順位も合わせてご記載ください。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●ターゲット設定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選定したガストロノミーツーリズム商品・活動のターゲット（市場、対象者層）を設定してください。またその優先順位も合わせてご記載ください。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　（●ターゲット像）</a:t>
            </a:r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●コンセプト設定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観光客および地域の関係者が共通して認識することを目指す「コンセプト」を設定してください。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　（●食文化の特色・課題及びこれまでの取組を踏まえたガストロノミーツーリズム推進のテーマ）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2CA5DA-6630-375E-4D8E-C8E401FD9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01279"/>
              </p:ext>
            </p:extLst>
          </p:nvPr>
        </p:nvGraphicFramePr>
        <p:xfrm>
          <a:off x="5753003" y="131588"/>
          <a:ext cx="40623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実証事業名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ED786B7-98FB-C8A6-0019-AFA3C8E6FBAE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（詳細）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4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4074" y="21979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実施計画書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E82E741-5B4B-6BE8-6300-4ED03686D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11116"/>
              </p:ext>
            </p:extLst>
          </p:nvPr>
        </p:nvGraphicFramePr>
        <p:xfrm>
          <a:off x="98718" y="676990"/>
          <a:ext cx="9716647" cy="565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181">
                  <a:extLst>
                    <a:ext uri="{9D8B030D-6E8A-4147-A177-3AD203B41FA5}">
                      <a16:colId xmlns:a16="http://schemas.microsoft.com/office/drawing/2014/main" val="2612046449"/>
                    </a:ext>
                  </a:extLst>
                </a:gridCol>
                <a:gridCol w="1143521">
                  <a:extLst>
                    <a:ext uri="{9D8B030D-6E8A-4147-A177-3AD203B41FA5}">
                      <a16:colId xmlns:a16="http://schemas.microsoft.com/office/drawing/2014/main" val="601232457"/>
                    </a:ext>
                  </a:extLst>
                </a:gridCol>
                <a:gridCol w="3285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9644">
                  <a:extLst>
                    <a:ext uri="{9D8B030D-6E8A-4147-A177-3AD203B41FA5}">
                      <a16:colId xmlns:a16="http://schemas.microsoft.com/office/drawing/2014/main" val="3280337131"/>
                    </a:ext>
                  </a:extLst>
                </a:gridCol>
                <a:gridCol w="2598486">
                  <a:extLst>
                    <a:ext uri="{9D8B030D-6E8A-4147-A177-3AD203B41FA5}">
                      <a16:colId xmlns:a16="http://schemas.microsoft.com/office/drawing/2014/main" val="2336250803"/>
                    </a:ext>
                  </a:extLst>
                </a:gridCol>
              </a:tblGrid>
              <a:tr h="25200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Step3</a:t>
                      </a:r>
                    </a:p>
                    <a:p>
                      <a:pPr algn="ctr"/>
                      <a:r>
                        <a:rPr kumimoji="1" lang="ja-JP" altLang="en-US" sz="1050" b="1" dirty="0"/>
                        <a:t>実証及び検証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施策①　</a:t>
                      </a:r>
                      <a:r>
                        <a:rPr kumimoji="1" lang="en-US" altLang="ja-JP" sz="1050" b="1" dirty="0"/>
                        <a:t>【※</a:t>
                      </a:r>
                      <a:r>
                        <a:rPr kumimoji="1" lang="ja-JP" altLang="en-US" sz="1050" b="1" dirty="0"/>
                        <a:t>施策が複数の場合は本シートを追加して施策ごとに作成ください</a:t>
                      </a:r>
                      <a:r>
                        <a:rPr kumimoji="1" lang="en-US" altLang="ja-JP" sz="1050" b="1" dirty="0"/>
                        <a:t>】</a:t>
                      </a: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2293605"/>
                  </a:ext>
                </a:extLst>
              </a:tr>
              <a:tr h="12672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施策名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施策に係る費用（税込）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主体事業者名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販売予定価格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21555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その他事業者名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518467"/>
                  </a:ext>
                </a:extLst>
              </a:tr>
              <a:tr h="248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実施内容</a:t>
                      </a:r>
                      <a:endParaRPr kumimoji="1" lang="en-US" altLang="ja-JP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前ページの「</a:t>
                      </a:r>
                      <a:r>
                        <a:rPr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Step2</a:t>
                      </a:r>
                      <a:r>
                        <a:rPr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戦略立案」の内容をもとに記載してください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●実施内容（実施場所、ターゲット、施策の特徴、観光客に対して訴求するポイント　等）　　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chemeClr val="tx1"/>
                          </a:solidFill>
                        </a:rPr>
                        <a:t>●本施策を継続して取り組むための工夫</a:t>
                      </a:r>
                      <a:endParaRPr lang="en-US" altLang="ja-JP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chemeClr val="tx1"/>
                          </a:solidFill>
                        </a:rPr>
                        <a:t>●本施策に地域の様々な関係者が参加できる体制づくりの工夫</a:t>
                      </a:r>
                      <a:endParaRPr lang="en-US" altLang="ja-JP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354516"/>
                  </a:ext>
                </a:extLst>
              </a:tr>
              <a:tr h="126045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KPI</a:t>
                      </a:r>
                      <a:r>
                        <a:rPr kumimoji="1" lang="ja-JP" altLang="en-US" sz="1050" b="1" dirty="0"/>
                        <a:t>等・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検証方法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前ページの「</a:t>
                      </a:r>
                      <a:r>
                        <a:rPr lang="en-US" altLang="ja-JP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Step2</a:t>
                      </a:r>
                      <a:r>
                        <a:rPr lang="ja-JP" altLang="en-US" sz="105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戦略立案」の内容をもとに記載してください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●具体的な</a:t>
                      </a:r>
                      <a:r>
                        <a:rPr kumimoji="1" lang="en-US" altLang="ja-JP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等（来場者数や売上等）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/>
                        <a:t>●</a:t>
                      </a:r>
                      <a:r>
                        <a:rPr kumimoji="1" lang="en-US" altLang="ja-JP" sz="1050" b="1" dirty="0"/>
                        <a:t>KPI</a:t>
                      </a:r>
                      <a:r>
                        <a:rPr kumimoji="1" lang="ja-JP" altLang="en-US" sz="1050" b="1" dirty="0"/>
                        <a:t>の効果検証方法</a:t>
                      </a:r>
                      <a:endParaRPr kumimoji="1" lang="en-US" altLang="ja-JP" sz="105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</a:rPr>
                        <a:t>●本施策の定性的な評価指標および評価方法（実証事業内で実施するアンケート内容等）</a:t>
                      </a:r>
                      <a:endParaRPr lang="en-US" altLang="ja-JP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509711"/>
                  </a:ext>
                </a:extLst>
              </a:tr>
              <a:tr h="75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実施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スケジュール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562090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E6E0BEE-435B-97E0-FD2A-FE6C1FBA8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76477"/>
              </p:ext>
            </p:extLst>
          </p:nvPr>
        </p:nvGraphicFramePr>
        <p:xfrm>
          <a:off x="5753003" y="131588"/>
          <a:ext cx="40623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実証事業名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F92A2F1-035D-D42A-9DA6-D2C4098D0C02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（詳細）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0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4074" y="21979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実施計画書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E82E741-5B4B-6BE8-6300-4ED03686D30E}"/>
              </a:ext>
            </a:extLst>
          </p:cNvPr>
          <p:cNvGraphicFramePr>
            <a:graphicFrameLocks noGrp="1"/>
          </p:cNvGraphicFramePr>
          <p:nvPr/>
        </p:nvGraphicFramePr>
        <p:xfrm>
          <a:off x="98718" y="676990"/>
          <a:ext cx="9716647" cy="5715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181">
                  <a:extLst>
                    <a:ext uri="{9D8B030D-6E8A-4147-A177-3AD203B41FA5}">
                      <a16:colId xmlns:a16="http://schemas.microsoft.com/office/drawing/2014/main" val="2612046449"/>
                    </a:ext>
                  </a:extLst>
                </a:gridCol>
                <a:gridCol w="1143521">
                  <a:extLst>
                    <a:ext uri="{9D8B030D-6E8A-4147-A177-3AD203B41FA5}">
                      <a16:colId xmlns:a16="http://schemas.microsoft.com/office/drawing/2014/main" val="601232457"/>
                    </a:ext>
                  </a:extLst>
                </a:gridCol>
                <a:gridCol w="782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6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/>
                        <a:t>Step3</a:t>
                      </a:r>
                    </a:p>
                    <a:p>
                      <a:pPr algn="ctr"/>
                      <a:r>
                        <a:rPr kumimoji="1" lang="ja-JP" altLang="en-US" sz="1050" b="1" dirty="0"/>
                        <a:t>実証及び検証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施策①　</a:t>
                      </a:r>
                      <a:r>
                        <a:rPr kumimoji="1" lang="en-US" altLang="ja-JP" sz="1050" b="1" dirty="0"/>
                        <a:t>【※</a:t>
                      </a:r>
                      <a:r>
                        <a:rPr kumimoji="1" lang="ja-JP" altLang="en-US" sz="1050" b="1" dirty="0"/>
                        <a:t>施策が複数の場合は本シートを追加して施策ごとに作成ください</a:t>
                      </a:r>
                      <a:r>
                        <a:rPr kumimoji="1" lang="en-US" altLang="ja-JP" sz="1050" b="1" dirty="0"/>
                        <a:t>】</a:t>
                      </a: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2293605"/>
                  </a:ext>
                </a:extLst>
              </a:tr>
              <a:tr h="546440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体制図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●体制図（施策ごとに記載、役割および推進担当者を記載）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施策内容、連携事業者数に応じて作成ください。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54516"/>
                  </a:ext>
                </a:extLst>
              </a:tr>
            </a:tbl>
          </a:graphicData>
        </a:graphic>
      </p:graphicFrame>
      <p:cxnSp>
        <p:nvCxnSpPr>
          <p:cNvPr id="4" name="カギ線コネクタ 16">
            <a:extLst>
              <a:ext uri="{FF2B5EF4-FFF2-40B4-BE49-F238E27FC236}">
                <a16:creationId xmlns:a16="http://schemas.microsoft.com/office/drawing/2014/main" id="{DB595DF0-2ACB-F1EE-BCCC-54999182DFFC}"/>
              </a:ext>
            </a:extLst>
          </p:cNvPr>
          <p:cNvCxnSpPr>
            <a:cxnSpLocks/>
            <a:stCxn id="21" idx="2"/>
            <a:endCxn id="10" idx="0"/>
          </p:cNvCxnSpPr>
          <p:nvPr/>
        </p:nvCxnSpPr>
        <p:spPr>
          <a:xfrm rot="16200000" flipH="1">
            <a:off x="6716356" y="2788115"/>
            <a:ext cx="874153" cy="2375005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カギ線コネクタ 17">
            <a:extLst>
              <a:ext uri="{FF2B5EF4-FFF2-40B4-BE49-F238E27FC236}">
                <a16:creationId xmlns:a16="http://schemas.microsoft.com/office/drawing/2014/main" id="{ACF2A252-F01D-8BAB-2D37-6C002D1AE2C1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>
          <a:xfrm rot="5400000">
            <a:off x="4299371" y="2745333"/>
            <a:ext cx="873350" cy="2459768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C776DD7-0D8B-A198-2FAF-B2CE96339C4D}"/>
              </a:ext>
            </a:extLst>
          </p:cNvPr>
          <p:cNvCxnSpPr>
            <a:cxnSpLocks/>
            <a:stCxn id="21" idx="2"/>
            <a:endCxn id="14" idx="0"/>
          </p:cNvCxnSpPr>
          <p:nvPr/>
        </p:nvCxnSpPr>
        <p:spPr>
          <a:xfrm>
            <a:off x="5965930" y="3538542"/>
            <a:ext cx="0" cy="8733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289C0FB-4ECD-4601-5D04-D4FA4ADA70E6}"/>
              </a:ext>
            </a:extLst>
          </p:cNvPr>
          <p:cNvGrpSpPr/>
          <p:nvPr/>
        </p:nvGrpSpPr>
        <p:grpSpPr>
          <a:xfrm>
            <a:off x="7293184" y="4412695"/>
            <a:ext cx="2095501" cy="1873806"/>
            <a:chOff x="7293184" y="4265054"/>
            <a:chExt cx="2095501" cy="187380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3A5AD570-BF47-8AF1-65FE-277511EFAB5A}"/>
                </a:ext>
              </a:extLst>
            </p:cNvPr>
            <p:cNvSpPr/>
            <p:nvPr/>
          </p:nvSpPr>
          <p:spPr>
            <a:xfrm>
              <a:off x="7293184" y="4932900"/>
              <a:ext cx="2095501" cy="12059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主な役割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  <a:p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施策内での役割を記載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  <a:p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380D392-346E-2B72-4559-90EE7BDE458E}"/>
                </a:ext>
              </a:extLst>
            </p:cNvPr>
            <p:cNvSpPr/>
            <p:nvPr/>
          </p:nvSpPr>
          <p:spPr>
            <a:xfrm>
              <a:off x="7293184" y="4265054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（団体名）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7D50DF0-6433-D731-9ADF-EE759834C514}"/>
                </a:ext>
              </a:extLst>
            </p:cNvPr>
            <p:cNvSpPr/>
            <p:nvPr/>
          </p:nvSpPr>
          <p:spPr>
            <a:xfrm>
              <a:off x="7293184" y="4599523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推進担当者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9CEC241-5CA6-A8F3-5A02-C24496FA9CFF}"/>
              </a:ext>
            </a:extLst>
          </p:cNvPr>
          <p:cNvGrpSpPr/>
          <p:nvPr/>
        </p:nvGrpSpPr>
        <p:grpSpPr>
          <a:xfrm>
            <a:off x="4918179" y="4411892"/>
            <a:ext cx="2095502" cy="1873005"/>
            <a:chOff x="4918179" y="4264251"/>
            <a:chExt cx="2095502" cy="1873005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6D3EF407-FB53-367D-39D5-8F053CEB0DAD}"/>
                </a:ext>
              </a:extLst>
            </p:cNvPr>
            <p:cNvSpPr/>
            <p:nvPr/>
          </p:nvSpPr>
          <p:spPr>
            <a:xfrm>
              <a:off x="4918180" y="4932900"/>
              <a:ext cx="2095501" cy="1204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主な役割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  <a:p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施策内での役割を記載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  <a:p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533F204-3AEC-4E01-F1A9-F96EC1DC4056}"/>
                </a:ext>
              </a:extLst>
            </p:cNvPr>
            <p:cNvSpPr/>
            <p:nvPr/>
          </p:nvSpPr>
          <p:spPr>
            <a:xfrm>
              <a:off x="4918179" y="4264251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（団体名）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4654F4F-49C7-5FCC-6CBA-6C7090D771AB}"/>
                </a:ext>
              </a:extLst>
            </p:cNvPr>
            <p:cNvSpPr/>
            <p:nvPr/>
          </p:nvSpPr>
          <p:spPr>
            <a:xfrm>
              <a:off x="4918179" y="4599523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推進担当者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AF6E557-7A73-6027-AD61-95821406380F}"/>
              </a:ext>
            </a:extLst>
          </p:cNvPr>
          <p:cNvGrpSpPr/>
          <p:nvPr/>
        </p:nvGrpSpPr>
        <p:grpSpPr>
          <a:xfrm>
            <a:off x="2458411" y="4411892"/>
            <a:ext cx="2096641" cy="1877767"/>
            <a:chOff x="2458411" y="4264251"/>
            <a:chExt cx="2096641" cy="1877767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1E2BAC9-9D90-D859-75A9-7E836F2E42D3}"/>
                </a:ext>
              </a:extLst>
            </p:cNvPr>
            <p:cNvSpPr/>
            <p:nvPr/>
          </p:nvSpPr>
          <p:spPr>
            <a:xfrm>
              <a:off x="2459551" y="4937663"/>
              <a:ext cx="2095501" cy="12043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主な役割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  <a:p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施策内での役割を記載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CED92AE-77FD-2035-9622-3B01EACF38C0}"/>
                </a:ext>
              </a:extLst>
            </p:cNvPr>
            <p:cNvSpPr/>
            <p:nvPr/>
          </p:nvSpPr>
          <p:spPr>
            <a:xfrm>
              <a:off x="2458411" y="4264251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（団体名）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ADC18B46-D7DD-74E5-87F8-71FABDA33488}"/>
                </a:ext>
              </a:extLst>
            </p:cNvPr>
            <p:cNvSpPr/>
            <p:nvPr/>
          </p:nvSpPr>
          <p:spPr>
            <a:xfrm>
              <a:off x="2458411" y="4601325"/>
              <a:ext cx="2095501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推進担当者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328AA829-693D-1414-0B27-35981CB0626C}"/>
              </a:ext>
            </a:extLst>
          </p:cNvPr>
          <p:cNvGrpSpPr/>
          <p:nvPr/>
        </p:nvGrpSpPr>
        <p:grpSpPr>
          <a:xfrm>
            <a:off x="4843341" y="1903099"/>
            <a:ext cx="2245178" cy="1635443"/>
            <a:chOff x="4843341" y="1755458"/>
            <a:chExt cx="2245178" cy="1635443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5ECA14C-2287-4580-6E32-1C7B95AB97BF}"/>
                </a:ext>
              </a:extLst>
            </p:cNvPr>
            <p:cNvSpPr/>
            <p:nvPr/>
          </p:nvSpPr>
          <p:spPr>
            <a:xfrm>
              <a:off x="4843341" y="2424113"/>
              <a:ext cx="2245178" cy="9667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主な役割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  <a:p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施策内での役割を記載</a:t>
              </a:r>
              <a:endParaRPr lang="en-US" altLang="ja-JP" sz="1050" dirty="0">
                <a:solidFill>
                  <a:schemeClr val="bg1">
                    <a:lumMod val="75000"/>
                  </a:schemeClr>
                </a:solidFill>
              </a:endParaRPr>
            </a:p>
            <a:p>
              <a:endParaRPr lang="en-US" altLang="ja-JP" sz="1050" dirty="0">
                <a:solidFill>
                  <a:schemeClr val="tx1"/>
                </a:solidFill>
              </a:endParaRPr>
            </a:p>
            <a:p>
              <a:endParaRPr lang="en-US" altLang="ja-JP" sz="1050" dirty="0">
                <a:solidFill>
                  <a:schemeClr val="tx1"/>
                </a:solidFill>
              </a:endParaRPr>
            </a:p>
            <a:p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3DE7649-71DE-DD90-A91F-35D126DDAD17}"/>
                </a:ext>
              </a:extLst>
            </p:cNvPr>
            <p:cNvSpPr/>
            <p:nvPr/>
          </p:nvSpPr>
          <p:spPr>
            <a:xfrm>
              <a:off x="4843341" y="1755458"/>
              <a:ext cx="2245178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bg1">
                      <a:lumMod val="75000"/>
                    </a:schemeClr>
                  </a:solidFill>
                </a:rPr>
                <a:t>（団体名）</a:t>
              </a:r>
              <a:endParaRPr kumimoji="1" lang="ja-JP" altLang="en-US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153D4019-E099-AFB0-62F6-00B3923117EC}"/>
                </a:ext>
              </a:extLst>
            </p:cNvPr>
            <p:cNvSpPr/>
            <p:nvPr/>
          </p:nvSpPr>
          <p:spPr>
            <a:xfrm>
              <a:off x="4843341" y="2089927"/>
              <a:ext cx="2245178" cy="335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050" dirty="0">
                  <a:solidFill>
                    <a:schemeClr val="tx1"/>
                  </a:solidFill>
                </a:rPr>
                <a:t>【</a:t>
              </a:r>
              <a:r>
                <a:rPr lang="ja-JP" altLang="en-US" sz="1050" dirty="0">
                  <a:solidFill>
                    <a:schemeClr val="tx1"/>
                  </a:solidFill>
                </a:rPr>
                <a:t>推進担当者</a:t>
              </a:r>
              <a:r>
                <a:rPr lang="en-US" altLang="ja-JP" sz="1050" dirty="0">
                  <a:solidFill>
                    <a:schemeClr val="tx1"/>
                  </a:solidFill>
                </a:rPr>
                <a:t>】</a:t>
              </a:r>
            </a:p>
          </p:txBody>
        </p:sp>
      </p:grpSp>
      <p:sp>
        <p:nvSpPr>
          <p:cNvPr id="24" name="楕円 23">
            <a:extLst>
              <a:ext uri="{FF2B5EF4-FFF2-40B4-BE49-F238E27FC236}">
                <a16:creationId xmlns:a16="http://schemas.microsoft.com/office/drawing/2014/main" id="{DE57C826-73C9-082C-9833-41B63C18AD27}"/>
              </a:ext>
            </a:extLst>
          </p:cNvPr>
          <p:cNvSpPr/>
          <p:nvPr/>
        </p:nvSpPr>
        <p:spPr>
          <a:xfrm>
            <a:off x="4553912" y="1751175"/>
            <a:ext cx="555092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実施主体</a:t>
            </a: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91C9F734-1EC0-D9DA-6818-9835878F7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01279"/>
              </p:ext>
            </p:extLst>
          </p:nvPr>
        </p:nvGraphicFramePr>
        <p:xfrm>
          <a:off x="5753003" y="131588"/>
          <a:ext cx="40623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実証事業名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A376A65-DE38-D31A-620E-09C890F73007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（詳細）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4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0634" y="673945"/>
          <a:ext cx="9731792" cy="6098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6616">
                  <a:extLst>
                    <a:ext uri="{9D8B030D-6E8A-4147-A177-3AD203B41FA5}">
                      <a16:colId xmlns:a16="http://schemas.microsoft.com/office/drawing/2014/main" val="309525706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2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165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50" b="1" dirty="0"/>
                        <a:t>計画</a:t>
                      </a:r>
                      <a:endParaRPr lang="en-US" altLang="ja-JP" sz="1050" b="1" dirty="0"/>
                    </a:p>
                    <a:p>
                      <a:pPr algn="ctr"/>
                      <a:r>
                        <a:rPr lang="ja-JP" altLang="en-US" sz="1050" b="1" dirty="0"/>
                        <a:t>実施後の</a:t>
                      </a:r>
                      <a:endParaRPr lang="en-US" altLang="ja-JP" sz="1050" b="1" dirty="0"/>
                    </a:p>
                    <a:p>
                      <a:pPr algn="ctr"/>
                      <a:r>
                        <a:rPr lang="ja-JP" altLang="en-US" sz="1050" b="1" dirty="0"/>
                        <a:t>取り組み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/>
                        <a:t>地域に継続的な効果をもたらす工夫</a:t>
                      </a:r>
                      <a:endParaRPr lang="ja-JP" altLang="en-US" sz="105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165">
                <a:tc vMerge="1">
                  <a:txBody>
                    <a:bodyPr/>
                    <a:lstStyle/>
                    <a:p>
                      <a:pPr algn="ctr"/>
                      <a:endParaRPr lang="ja-JP" altLang="en-US" sz="105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事業終了後の展望</a:t>
                      </a:r>
                      <a:endParaRPr kumimoji="1" lang="en-US" altLang="ja-JP" sz="1050" b="1" dirty="0"/>
                    </a:p>
                    <a:p>
                      <a:pPr algn="ctr"/>
                      <a:r>
                        <a:rPr kumimoji="1" lang="ja-JP" altLang="en-US" sz="1050" b="1" dirty="0"/>
                        <a:t>（採算性の見込みについても記載）</a:t>
                      </a:r>
                    </a:p>
                    <a:p>
                      <a:pPr algn="ctr"/>
                      <a:endParaRPr lang="ja-JP" altLang="en-US" sz="105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05642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64074" y="21979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実施計画書　　　　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265CEA9-B667-C65D-4E71-0EA91A53DB80}"/>
              </a:ext>
            </a:extLst>
          </p:cNvPr>
          <p:cNvSpPr/>
          <p:nvPr/>
        </p:nvSpPr>
        <p:spPr>
          <a:xfrm>
            <a:off x="1952624" y="5510213"/>
            <a:ext cx="7677149" cy="12239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4">
            <a:extLst>
              <a:ext uri="{FF2B5EF4-FFF2-40B4-BE49-F238E27FC236}">
                <a16:creationId xmlns:a16="http://schemas.microsoft.com/office/drawing/2014/main" id="{C1DF7FA7-657E-DDCD-FFBC-6F4068E8C008}"/>
              </a:ext>
            </a:extLst>
          </p:cNvPr>
          <p:cNvSpPr/>
          <p:nvPr/>
        </p:nvSpPr>
        <p:spPr>
          <a:xfrm>
            <a:off x="2083485" y="6406945"/>
            <a:ext cx="176727" cy="17535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7">
            <a:extLst>
              <a:ext uri="{FF2B5EF4-FFF2-40B4-BE49-F238E27FC236}">
                <a16:creationId xmlns:a16="http://schemas.microsoft.com/office/drawing/2014/main" id="{C8B448A1-3279-ED79-EEBE-32686AD0491B}"/>
              </a:ext>
            </a:extLst>
          </p:cNvPr>
          <p:cNvSpPr/>
          <p:nvPr/>
        </p:nvSpPr>
        <p:spPr>
          <a:xfrm>
            <a:off x="2171849" y="6417086"/>
            <a:ext cx="6906294" cy="1214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3308AFD-578A-105B-25F7-FB94D36E8D83}"/>
              </a:ext>
            </a:extLst>
          </p:cNvPr>
          <p:cNvSpPr txBox="1"/>
          <p:nvPr/>
        </p:nvSpPr>
        <p:spPr>
          <a:xfrm>
            <a:off x="6681198" y="3772010"/>
            <a:ext cx="18157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●地域への収益の見込み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757D00-343C-C9E2-2E5A-6A6CF6377CB8}"/>
              </a:ext>
            </a:extLst>
          </p:cNvPr>
          <p:cNvSpPr txBox="1"/>
          <p:nvPr/>
        </p:nvSpPr>
        <p:spPr>
          <a:xfrm>
            <a:off x="1889875" y="4474465"/>
            <a:ext cx="124658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●アクションプラン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AB4705-2092-E4DE-D40C-1F8845D7D42B}"/>
              </a:ext>
            </a:extLst>
          </p:cNvPr>
          <p:cNvSpPr txBox="1"/>
          <p:nvPr/>
        </p:nvSpPr>
        <p:spPr>
          <a:xfrm>
            <a:off x="1889875" y="3772010"/>
            <a:ext cx="199776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●来年度以降の計画の発展性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F4028ED-8968-8B81-4B6F-78466767E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01279"/>
              </p:ext>
            </p:extLst>
          </p:nvPr>
        </p:nvGraphicFramePr>
        <p:xfrm>
          <a:off x="5753003" y="131588"/>
          <a:ext cx="40623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申請団体名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実証事業名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53C524-583C-2EEF-6AB7-AA556E2F1128}"/>
              </a:ext>
            </a:extLst>
          </p:cNvPr>
          <p:cNvSpPr/>
          <p:nvPr/>
        </p:nvSpPr>
        <p:spPr>
          <a:xfrm>
            <a:off x="0" y="17335"/>
            <a:ext cx="2902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様式３</a:t>
            </a:r>
            <a:r>
              <a:rPr lang="en-US" altLang="ja-JP" sz="1400" dirty="0"/>
              <a:t>】</a:t>
            </a:r>
            <a:r>
              <a:rPr lang="ja-JP" altLang="en-US" sz="1400" dirty="0"/>
              <a:t>Ｒ６実施計画書</a:t>
            </a:r>
            <a:r>
              <a:rPr lang="ja-JP" altLang="en-US" sz="1400" b="1" dirty="0"/>
              <a:t>（詳細）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6601</TotalTime>
  <Words>1050</Words>
  <Application>Microsoft Office PowerPoint</Application>
  <PresentationFormat>A4 210 x 297 mm</PresentationFormat>
  <Paragraphs>209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TOPPAN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toppan</dc:creator>
  <cp:lastModifiedBy>川﨑 公輔</cp:lastModifiedBy>
  <cp:revision>167</cp:revision>
  <cp:lastPrinted>2024-02-26T05:48:27Z</cp:lastPrinted>
  <dcterms:created xsi:type="dcterms:W3CDTF">2023-01-30T10:32:22Z</dcterms:created>
  <dcterms:modified xsi:type="dcterms:W3CDTF">2024-02-26T09:24:29Z</dcterms:modified>
</cp:coreProperties>
</file>