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8" r:id="rId4"/>
  </p:sldMasterIdLst>
  <p:notesMasterIdLst>
    <p:notesMasterId r:id="rId6"/>
  </p:notesMasterIdLst>
  <p:sldIdLst>
    <p:sldId id="2147471938" r:id="rId5"/>
  </p:sldIdLst>
  <p:sldSz cx="9906000" cy="6858000" type="A4"/>
  <p:notesSz cx="6807200" cy="9939338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2092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hima, Michiru" initials="TM" lastIdx="20" clrIdx="0">
    <p:extLst>
      <p:ext uri="{19B8F6BF-5375-455C-9EA6-DF929625EA0E}">
        <p15:presenceInfo xmlns:p15="http://schemas.microsoft.com/office/powerpoint/2012/main" userId="S::miteshima@tohmatsu.co.jp::4ce32794-bca9-4413-b02a-c3d46948b2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2" autoAdjust="0"/>
    <p:restoredTop sz="95816" autoAdjust="0"/>
  </p:normalViewPr>
  <p:slideViewPr>
    <p:cSldViewPr snapToGrid="0" showGuides="1">
      <p:cViewPr varScale="1">
        <p:scale>
          <a:sx n="118" d="100"/>
          <a:sy n="118" d="100"/>
        </p:scale>
        <p:origin x="1746" y="114"/>
      </p:cViewPr>
      <p:guideLst>
        <p:guide orient="horz" pos="209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2024/4/18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983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0A6A48-695E-4C33-9272-F9298D50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0994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359238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0FFE5-9BDB-4F97-92E4-5E9243BDA74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508167" y="6444000"/>
            <a:ext cx="889667" cy="169277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>
              <a:defRPr kumimoji="1" lang="en-US" altLang="ja-JP" sz="1100" smtClean="0">
                <a:solidFill>
                  <a:srgbClr val="75787B"/>
                </a:solidFill>
                <a:latin typeface="+mn-lt"/>
                <a:cs typeface="+mn-cs"/>
              </a:defRPr>
            </a:lvl1pPr>
          </a:lstStyle>
          <a:p>
            <a:pPr algn="ctr"/>
            <a:r>
              <a:rPr lang="en-US"/>
              <a:t>&lt; Confidential 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4BE43D-EBA7-77F0-ABAD-3F76E0D7599A}"/>
              </a:ext>
            </a:extLst>
          </p:cNvPr>
          <p:cNvSpPr/>
          <p:nvPr/>
        </p:nvSpPr>
        <p:spPr bwMode="gray">
          <a:xfrm>
            <a:off x="420746" y="1030924"/>
            <a:ext cx="4357688" cy="46100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algn="l" defTabSz="914400" rtl="0" eaLnBrk="1" fontAlgn="auto" latinLnBrk="0" hangingPunct="1"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XXXX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20C3FE8-9526-6D75-7D12-56F1C46AEA29}"/>
              </a:ext>
            </a:extLst>
          </p:cNvPr>
          <p:cNvSpPr/>
          <p:nvPr/>
        </p:nvSpPr>
        <p:spPr bwMode="gray">
          <a:xfrm>
            <a:off x="420746" y="1673996"/>
            <a:ext cx="9069330" cy="51030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AD07BBBB-FEEB-E032-7A92-E85B176500AD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 bwMode="gray">
          <a:xfrm rot="16200000" flipH="1">
            <a:off x="3686467" y="405051"/>
            <a:ext cx="182067" cy="2355821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id="{DF775FB4-2ED8-C798-F7CA-1084FC02F931}"/>
              </a:ext>
            </a:extLst>
          </p:cNvPr>
          <p:cNvCxnSpPr>
            <a:cxnSpLocks/>
            <a:stCxn id="77" idx="2"/>
            <a:endCxn id="12" idx="0"/>
          </p:cNvCxnSpPr>
          <p:nvPr/>
        </p:nvCxnSpPr>
        <p:spPr bwMode="gray">
          <a:xfrm rot="5400000">
            <a:off x="6042289" y="405051"/>
            <a:ext cx="182067" cy="2355822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745F129-8DBC-C314-6D94-BAD0F91D2A50}"/>
              </a:ext>
            </a:extLst>
          </p:cNvPr>
          <p:cNvSpPr/>
          <p:nvPr/>
        </p:nvSpPr>
        <p:spPr bwMode="gray">
          <a:xfrm>
            <a:off x="504522" y="1947652"/>
            <a:ext cx="695955" cy="325036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目的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1B9EA8B-7DD6-064A-9EE7-75964AF79936}"/>
              </a:ext>
            </a:extLst>
          </p:cNvPr>
          <p:cNvSpPr txBox="1"/>
          <p:nvPr/>
        </p:nvSpPr>
        <p:spPr bwMode="gray">
          <a:xfrm>
            <a:off x="446202" y="831183"/>
            <a:ext cx="155461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地域の現状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C951BCB-1B75-87C8-3FFE-5534D523FA24}"/>
              </a:ext>
            </a:extLst>
          </p:cNvPr>
          <p:cNvSpPr txBox="1"/>
          <p:nvPr/>
        </p:nvSpPr>
        <p:spPr bwMode="gray">
          <a:xfrm>
            <a:off x="5150244" y="831183"/>
            <a:ext cx="155461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ありたい姿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6D52CA9-7163-D6D5-F5E3-C9760C5AEAC3}"/>
              </a:ext>
            </a:extLst>
          </p:cNvPr>
          <p:cNvSpPr/>
          <p:nvPr/>
        </p:nvSpPr>
        <p:spPr bwMode="gray">
          <a:xfrm>
            <a:off x="504521" y="2395641"/>
            <a:ext cx="5576637" cy="241320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目的を達成するための打ち手（実証事業の内容）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45896AB-FD4E-CF7D-93F4-880DB8C6B13A}"/>
              </a:ext>
            </a:extLst>
          </p:cNvPr>
          <p:cNvSpPr txBox="1"/>
          <p:nvPr/>
        </p:nvSpPr>
        <p:spPr bwMode="gray">
          <a:xfrm>
            <a:off x="446202" y="1730652"/>
            <a:ext cx="44518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■ 「現状」と「ありたい姿」の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GAP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を埋めるための本事業での取組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13B28E-0E89-4EC5-F627-908997030208}"/>
              </a:ext>
            </a:extLst>
          </p:cNvPr>
          <p:cNvSpPr/>
          <p:nvPr/>
        </p:nvSpPr>
        <p:spPr bwMode="gray">
          <a:xfrm>
            <a:off x="1200477" y="1947652"/>
            <a:ext cx="8213309" cy="325036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XXXX</a:t>
            </a:r>
            <a:endParaRPr kumimoji="1" lang="ja-JP" altLang="en-US" sz="12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101C382-7457-16C3-6DB1-C38CF3760831}"/>
              </a:ext>
            </a:extLst>
          </p:cNvPr>
          <p:cNvSpPr/>
          <p:nvPr/>
        </p:nvSpPr>
        <p:spPr bwMode="gray">
          <a:xfrm>
            <a:off x="5132389" y="1030924"/>
            <a:ext cx="4357688" cy="46100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990564" fontAlgn="auto">
              <a:spcBef>
                <a:spcPts val="3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kumimoji="1" lang="en-US" altLang="ja-JP" sz="100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60ADB65-F401-1206-DFD3-5FF23DD896A1}"/>
              </a:ext>
            </a:extLst>
          </p:cNvPr>
          <p:cNvSpPr/>
          <p:nvPr/>
        </p:nvSpPr>
        <p:spPr>
          <a:xfrm>
            <a:off x="408829" y="211677"/>
            <a:ext cx="9081246" cy="587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tIns="36000" rIns="36000" bIns="36000" anchor="ctr">
            <a:noAutofit/>
          </a:bodyPr>
          <a:lstStyle/>
          <a:p>
            <a:pPr marL="88900"/>
            <a:r>
              <a:rPr lang="ja-JP" altLang="en-US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対象地域：〇〇｜申請団体名：〇〇</a:t>
            </a: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88900"/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実証事業名：〇〇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14B6B-14AC-3B18-12CC-8096D27F6A6A}"/>
              </a:ext>
            </a:extLst>
          </p:cNvPr>
          <p:cNvSpPr/>
          <p:nvPr/>
        </p:nvSpPr>
        <p:spPr>
          <a:xfrm>
            <a:off x="7385050" y="260707"/>
            <a:ext cx="1985356" cy="4977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事業費総額（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  <a:p>
            <a:pPr algn="r">
              <a:tabLst>
                <a:tab pos="1079500" algn="l"/>
              </a:tabLst>
            </a:pP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精算対象費（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sym typeface="Wingdings" panose="05000000000000000000" pitchFamily="2" charset="2"/>
              </a:rPr>
              <a:t>税込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）：</a:t>
            </a:r>
            <a:r>
              <a:rPr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X,XXX,XXX</a:t>
            </a:r>
            <a:r>
              <a:rPr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円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ED3C5A-FAA1-525B-3A94-B2F5B13C6B8A}"/>
              </a:ext>
            </a:extLst>
          </p:cNvPr>
          <p:cNvSpPr/>
          <p:nvPr/>
        </p:nvSpPr>
        <p:spPr>
          <a:xfrm>
            <a:off x="8485864" y="24875"/>
            <a:ext cx="1472655" cy="181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モデル実証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様式２</a:t>
            </a:r>
            <a:r>
              <a:rPr lang="en-US" altLang="ja-JP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endParaRPr lang="ja-JP" altLang="en-US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989285E-FCF6-1D3A-451A-089173898A89}"/>
              </a:ext>
            </a:extLst>
          </p:cNvPr>
          <p:cNvSpPr/>
          <p:nvPr/>
        </p:nvSpPr>
        <p:spPr bwMode="gray">
          <a:xfrm>
            <a:off x="6236306" y="2395641"/>
            <a:ext cx="3174393" cy="241320"/>
          </a:xfrm>
          <a:prstGeom prst="rect">
            <a:avLst/>
          </a:prstGeom>
          <a:solidFill>
            <a:schemeClr val="tx2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100" b="1" dirty="0">
                <a:solidFill>
                  <a:schemeClr val="bg1"/>
                </a:solidFill>
                <a:latin typeface="+mn-lt"/>
                <a:cs typeface="+mn-cs"/>
              </a:rPr>
              <a:t>実証事業の目標等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" name="表 83">
            <a:extLst>
              <a:ext uri="{FF2B5EF4-FFF2-40B4-BE49-F238E27FC236}">
                <a16:creationId xmlns:a16="http://schemas.microsoft.com/office/drawing/2014/main" id="{F7774899-4788-EE49-9CDA-C986E6EB5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12754"/>
              </p:ext>
            </p:extLst>
          </p:nvPr>
        </p:nvGraphicFramePr>
        <p:xfrm>
          <a:off x="6236042" y="2686812"/>
          <a:ext cx="3173635" cy="3958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1828">
                  <a:extLst>
                    <a:ext uri="{9D8B030D-6E8A-4147-A177-3AD203B41FA5}">
                      <a16:colId xmlns:a16="http://schemas.microsoft.com/office/drawing/2014/main" val="311144322"/>
                    </a:ext>
                  </a:extLst>
                </a:gridCol>
                <a:gridCol w="2351807">
                  <a:extLst>
                    <a:ext uri="{9D8B030D-6E8A-4147-A177-3AD203B41FA5}">
                      <a16:colId xmlns:a16="http://schemas.microsoft.com/office/drawing/2014/main" val="3771424200"/>
                    </a:ext>
                  </a:extLst>
                </a:gridCol>
              </a:tblGrid>
              <a:tr h="79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関連する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JSTS-D</a:t>
                      </a: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指標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例：</a:t>
                      </a:r>
                      <a:r>
                        <a:rPr kumimoji="1" lang="en-US" altLang="ja-JP" sz="9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B2</a:t>
                      </a:r>
                      <a:r>
                        <a:rPr kumimoji="1" lang="ja-JP" altLang="en-US" sz="9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ディーセント・ワークと雇用機会、</a:t>
                      </a:r>
                      <a:r>
                        <a:rPr kumimoji="1" lang="en-US" altLang="ja-JP" sz="9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D4</a:t>
                      </a:r>
                      <a:r>
                        <a:rPr kumimoji="1" lang="ja-JP" altLang="en-US" sz="9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生態系の維持</a:t>
                      </a:r>
                      <a:endParaRPr kumimoji="1" lang="ja-JP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395969"/>
                  </a:ext>
                </a:extLst>
              </a:tr>
              <a:tr h="79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目指す成果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具体的な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KGI/KPI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KGI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KPI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61865"/>
                  </a:ext>
                </a:extLst>
              </a:tr>
              <a:tr h="79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効果検証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手法等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864119"/>
                  </a:ext>
                </a:extLst>
              </a:tr>
              <a:tr h="79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実施体制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196092"/>
                  </a:ext>
                </a:extLst>
              </a:tr>
              <a:tr h="79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次年度以降</a:t>
                      </a:r>
                      <a:endParaRPr kumimoji="1" lang="en-US" altLang="ja-JP" sz="1000" b="1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の取組方針</a:t>
                      </a:r>
                    </a:p>
                  </a:txBody>
                  <a:tcPr marL="59082" marR="59082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L="59082" marR="5908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37148"/>
                  </a:ext>
                </a:extLst>
              </a:tr>
            </a:tbl>
          </a:graphicData>
        </a:graphic>
      </p:graphicFrame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5904C48A-1736-7FFE-0AD6-15454CCF899E}"/>
              </a:ext>
            </a:extLst>
          </p:cNvPr>
          <p:cNvSpPr/>
          <p:nvPr/>
        </p:nvSpPr>
        <p:spPr bwMode="gray">
          <a:xfrm>
            <a:off x="9847669" y="3288876"/>
            <a:ext cx="2039531" cy="933387"/>
          </a:xfrm>
          <a:prstGeom prst="wedgeRoundRectCallout">
            <a:avLst>
              <a:gd name="adj1" fmla="val -71056"/>
              <a:gd name="adj2" fmla="val 2870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実証事業を通じて目指す成果、測定可能な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KGI/KPI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を記載ください。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（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KPI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は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j-ea"/>
                <a:ea typeface="+mj-ea"/>
              </a:rPr>
              <a:t>実証期間内に測定可能なもの、</a:t>
            </a:r>
            <a:r>
              <a:rPr kumimoji="1" lang="ja-JP" altLang="en-US" sz="1050" b="0" u="none" dirty="0">
                <a:solidFill>
                  <a:schemeClr val="tx1"/>
                </a:solidFill>
                <a:latin typeface="+mj-ea"/>
                <a:ea typeface="+mj-ea"/>
              </a:rPr>
              <a:t>かつ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実証事業の達成成果を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j-ea"/>
                <a:ea typeface="+mj-ea"/>
              </a:rPr>
              <a:t>定量的に測定できるもの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とすること）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7453AF68-11EB-378C-C064-467197979643}"/>
              </a:ext>
            </a:extLst>
          </p:cNvPr>
          <p:cNvSpPr/>
          <p:nvPr/>
        </p:nvSpPr>
        <p:spPr bwMode="gray">
          <a:xfrm>
            <a:off x="9847669" y="1030924"/>
            <a:ext cx="2039531" cy="560797"/>
          </a:xfrm>
          <a:prstGeom prst="wedgeRoundRectCallout">
            <a:avLst>
              <a:gd name="adj1" fmla="val -71905"/>
              <a:gd name="adj2" fmla="val -1188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自地域の観光計画等を参考に</a:t>
            </a:r>
            <a:endParaRPr kumimoji="1" lang="en-US" altLang="ja-JP" sz="1050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r>
              <a:rPr kumimoji="1" lang="ja-JP" altLang="en-US" sz="105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長期的な目線で地域が目指す姿を記載ください。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吹き出し: 角を丸めた四角形 34">
            <a:extLst>
              <a:ext uri="{FF2B5EF4-FFF2-40B4-BE49-F238E27FC236}">
                <a16:creationId xmlns:a16="http://schemas.microsoft.com/office/drawing/2014/main" id="{129F7F9A-5629-155D-2F03-530B45153D55}"/>
              </a:ext>
            </a:extLst>
          </p:cNvPr>
          <p:cNvSpPr/>
          <p:nvPr/>
        </p:nvSpPr>
        <p:spPr bwMode="gray">
          <a:xfrm>
            <a:off x="-2184849" y="1030924"/>
            <a:ext cx="2184850" cy="560797"/>
          </a:xfrm>
          <a:prstGeom prst="wedgeRoundRectCallout">
            <a:avLst>
              <a:gd name="adj1" fmla="val 67485"/>
              <a:gd name="adj2" fmla="val -6794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実証事業の実施に至る経緯・地域課題を記載ください。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9" name="吹き出し: 角を丸めた四角形 38">
            <a:extLst>
              <a:ext uri="{FF2B5EF4-FFF2-40B4-BE49-F238E27FC236}">
                <a16:creationId xmlns:a16="http://schemas.microsoft.com/office/drawing/2014/main" id="{E0631D1E-C63C-0C89-1F29-9389C940E271}"/>
              </a:ext>
            </a:extLst>
          </p:cNvPr>
          <p:cNvSpPr/>
          <p:nvPr/>
        </p:nvSpPr>
        <p:spPr bwMode="gray">
          <a:xfrm>
            <a:off x="-2184849" y="3369721"/>
            <a:ext cx="2184850" cy="1055513"/>
          </a:xfrm>
          <a:prstGeom prst="wedgeRoundRectCallout">
            <a:avLst>
              <a:gd name="adj1" fmla="val 73865"/>
              <a:gd name="adj2" fmla="val -6793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現状の背景や課題と、それに対し行う実証事業の内容、事業によりどのような成果を目指すのか、図表等を活用して分かりやすく（いつ、どこで、なにを、どのように実施するのか等）記載ください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0" name="吹き出し: 角を丸めた四角形 39">
            <a:extLst>
              <a:ext uri="{FF2B5EF4-FFF2-40B4-BE49-F238E27FC236}">
                <a16:creationId xmlns:a16="http://schemas.microsoft.com/office/drawing/2014/main" id="{C56D982D-E2C3-E396-5E6D-8AB34F87560C}"/>
              </a:ext>
            </a:extLst>
          </p:cNvPr>
          <p:cNvSpPr/>
          <p:nvPr/>
        </p:nvSpPr>
        <p:spPr bwMode="gray">
          <a:xfrm>
            <a:off x="-2184849" y="2104521"/>
            <a:ext cx="2184850" cy="560797"/>
          </a:xfrm>
          <a:prstGeom prst="wedgeRoundRectCallout">
            <a:avLst>
              <a:gd name="adj1" fmla="val 70403"/>
              <a:gd name="adj2" fmla="val 27448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地域の現状及びありたい姿を踏まえて、地域課題に通じる事業目的を記載してください。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2E0316F-F775-6556-95E0-2D7E136CBA05}"/>
              </a:ext>
            </a:extLst>
          </p:cNvPr>
          <p:cNvSpPr/>
          <p:nvPr/>
        </p:nvSpPr>
        <p:spPr bwMode="gray">
          <a:xfrm>
            <a:off x="504520" y="2686811"/>
            <a:ext cx="5575003" cy="39587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  <a:latin typeface="+mj-ea"/>
                <a:ea typeface="+mj-ea"/>
              </a:rPr>
              <a:t>XXXX</a:t>
            </a:r>
            <a:endParaRPr kumimoji="1" lang="ja-JP" altLang="en-US" sz="1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2" name="吹き出し: 角を丸めた四角形 41">
            <a:extLst>
              <a:ext uri="{FF2B5EF4-FFF2-40B4-BE49-F238E27FC236}">
                <a16:creationId xmlns:a16="http://schemas.microsoft.com/office/drawing/2014/main" id="{DAD3BEFD-2772-8A3F-F41E-7A1C88EDA7D7}"/>
              </a:ext>
            </a:extLst>
          </p:cNvPr>
          <p:cNvSpPr/>
          <p:nvPr/>
        </p:nvSpPr>
        <p:spPr bwMode="gray">
          <a:xfrm>
            <a:off x="9847669" y="4421831"/>
            <a:ext cx="2039531" cy="499036"/>
          </a:xfrm>
          <a:prstGeom prst="wedgeRoundRectCallout">
            <a:avLst>
              <a:gd name="adj1" fmla="val -73178"/>
              <a:gd name="adj2" fmla="val 13705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効果検証に係る手法を具体的に記載してください。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7D909DA6-0797-211B-9678-9C9D44D2EE79}"/>
              </a:ext>
            </a:extLst>
          </p:cNvPr>
          <p:cNvSpPr/>
          <p:nvPr/>
        </p:nvSpPr>
        <p:spPr bwMode="gray">
          <a:xfrm>
            <a:off x="9847669" y="5112083"/>
            <a:ext cx="2039531" cy="714993"/>
          </a:xfrm>
          <a:prstGeom prst="wedgeRoundRectCallout">
            <a:avLst>
              <a:gd name="adj1" fmla="val -72753"/>
              <a:gd name="adj2" fmla="val 333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実施主体、関連団体、主要な委託先等を記載してください。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また、本事業に参画する事業者の役割も記載してください。</a:t>
            </a:r>
          </a:p>
        </p:txBody>
      </p:sp>
      <p:sp>
        <p:nvSpPr>
          <p:cNvPr id="44" name="吹き出し: 角を丸めた四角形 43">
            <a:extLst>
              <a:ext uri="{FF2B5EF4-FFF2-40B4-BE49-F238E27FC236}">
                <a16:creationId xmlns:a16="http://schemas.microsoft.com/office/drawing/2014/main" id="{1793BC42-A410-218E-76BD-62C34B92D310}"/>
              </a:ext>
            </a:extLst>
          </p:cNvPr>
          <p:cNvSpPr/>
          <p:nvPr/>
        </p:nvSpPr>
        <p:spPr bwMode="gray">
          <a:xfrm>
            <a:off x="9847669" y="5930580"/>
            <a:ext cx="2039531" cy="714993"/>
          </a:xfrm>
          <a:prstGeom prst="wedgeRoundRectCallout">
            <a:avLst>
              <a:gd name="adj1" fmla="val -72753"/>
              <a:gd name="adj2" fmla="val 3336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latin typeface="+mj-ea"/>
                <a:ea typeface="+mj-ea"/>
              </a:rPr>
              <a:t>実証事業を踏まえ、次年度以降のどのような取組に繋げるのかを記載してください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C5B803F2-2ADF-1D44-7F1A-00FFEB4B4211}"/>
              </a:ext>
            </a:extLst>
          </p:cNvPr>
          <p:cNvSpPr/>
          <p:nvPr/>
        </p:nvSpPr>
        <p:spPr bwMode="gray">
          <a:xfrm>
            <a:off x="9847669" y="2255706"/>
            <a:ext cx="2039531" cy="560798"/>
          </a:xfrm>
          <a:prstGeom prst="wedgeRoundRectCallout">
            <a:avLst>
              <a:gd name="adj1" fmla="val -72307"/>
              <a:gd name="adj2" fmla="val 77769"/>
              <a:gd name="adj3" fmla="val 16667"/>
            </a:avLst>
          </a:prstGeom>
          <a:solidFill>
            <a:srgbClr val="FFCD00"/>
          </a:solidFill>
          <a:ln w="12700" algn="ctr">
            <a:solidFill>
              <a:srgbClr val="FFCD00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A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マネジメント」と「</a:t>
            </a:r>
            <a:r>
              <a:rPr kumimoji="1"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B,C,D</a:t>
            </a:r>
            <a:r>
              <a:rPr kumimoji="1"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」を組み合わせて記載してください。</a:t>
            </a:r>
            <a:endParaRPr kumimoji="1"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8824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201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07FAAAF-3AD3-4981-B736-54FC7A92EC85}" vid="{AD524010-D294-40B7-8934-97601B39A3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イメージ" ma:contentTypeID="0x0101009148F5A04DDD49CBA7127AADA5FB792B00AADE34325A8B49CDA8BB4DB53328F21400778D91BD771A4F4A8466E309A7EEFEC7" ma:contentTypeVersion="3" ma:contentTypeDescription="イメージをアップロードします。" ma:contentTypeScope="" ma:versionID="68d0e55969475e487e3de684a60b8cfd">
  <xsd:schema xmlns:xsd="http://www.w3.org/2001/XMLSchema" xmlns:xs="http://www.w3.org/2001/XMLSchema" xmlns:p="http://schemas.microsoft.com/office/2006/metadata/properties" xmlns:ns1="http://schemas.microsoft.com/sharepoint/v3" xmlns:ns2="A0C1827B-F5FB-424B-8DA3-E2081AF9079D" xmlns:ns3="http://schemas.microsoft.com/sharepoint/v3/fields" xmlns:ns4="a0c1827b-f5fb-424b-8da3-e2081af9079d" targetNamespace="http://schemas.microsoft.com/office/2006/metadata/properties" ma:root="true" ma:fieldsID="8048827b2e5cdd44b145dd465ce74e71" ns1:_="" ns2:_="" ns3:_="" ns4:_="">
    <xsd:import namespace="http://schemas.microsoft.com/sharepoint/v3"/>
    <xsd:import namespace="A0C1827B-F5FB-424B-8DA3-E2081AF9079D"/>
    <xsd:import namespace="http://schemas.microsoft.com/sharepoint/v3/fields"/>
    <xsd:import namespace="a0c1827b-f5fb-424b-8da3-e2081af9079d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パス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ファイルの種類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ファイルの種類" ma:hidden="true" ma:internalName="HTML_x0020_File_x0020_Type" ma:readOnly="true">
      <xsd:simpleType>
        <xsd:restriction base="dms:Text"/>
      </xsd:simpleType>
    </xsd:element>
    <xsd:element name="FSObjType" ma:index="11" nillable="true" ma:displayName="アイテムの種類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スケジュールの終了日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827B-F5FB-424B-8DA3-E2081AF9079D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サムネイルあり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プレビューあり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幅" ma:internalName="ImageWidth" ma:readOnly="true">
      <xsd:simpleType>
        <xsd:restriction base="dms:Unknown"/>
      </xsd:simpleType>
    </xsd:element>
    <xsd:element name="ImageHeight" ma:index="22" nillable="true" ma:displayName="高さ" ma:internalName="ImageHeight" ma:readOnly="true">
      <xsd:simpleType>
        <xsd:restriction base="dms:Unknown"/>
      </xsd:simpleType>
    </xsd:element>
    <xsd:element name="ImageCreateDate" ma:index="25" nillable="true" ma:displayName="画像の作成日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著作権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827b-f5fb-424b-8da3-e2081af907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作成者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 ma:index="23" ma:displayName="コメント"/>
        <xsd:element name="keywords" minOccurs="0" maxOccurs="1" type="xsd:string" ma:index="14" ma:displayName="キーワード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ImageCreateDate xmlns="A0C1827B-F5FB-424B-8DA3-E2081AF9079D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52AD581-E369-4674-99D0-A108DF4618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0C1827B-F5FB-424B-8DA3-E2081AF9079D"/>
    <ds:schemaRef ds:uri="http://schemas.microsoft.com/sharepoint/v3/fields"/>
    <ds:schemaRef ds:uri="a0c1827b-f5fb-424b-8da3-e2081af907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18B48F-F210-4F58-917E-67892A0C8F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21B286-A395-480F-812B-D3810D1663A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c633123c-0806-488e-8416-d21386cce06b"/>
    <ds:schemaRef ds:uri="http://schemas.microsoft.com/office/2006/metadata/properties"/>
    <ds:schemaRef ds:uri="http://purl.org/dc/dcmitype/"/>
    <ds:schemaRef ds:uri="http://www.w3.org/XML/1998/namespace"/>
    <ds:schemaRef ds:uri="49846136-0b0d-4429-9e2a-7113e5a06a57"/>
    <ds:schemaRef ds:uri="http://schemas.microsoft.com/office/infopath/2007/PartnerControls"/>
    <ds:schemaRef ds:uri="http://schemas.microsoft.com/sharepoint/v3"/>
    <ds:schemaRef ds:uri="A0C1827B-F5FB-424B-8DA3-E2081AF9079D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TotalTime>2449</TotalTime>
  <Words>368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Yu Gothic UI</vt:lpstr>
      <vt:lpstr>Arial</vt:lpstr>
      <vt:lpstr>Calibri</vt:lpstr>
      <vt:lpstr>Calibri Light</vt:lpstr>
      <vt:lpstr>Verdana</vt:lpstr>
      <vt:lpstr>Wingdings</vt:lpstr>
      <vt:lpstr>DT Template_A4_J_202201</vt:lpstr>
      <vt:lpstr>think-cell スライド</vt:lpstr>
      <vt:lpstr>PowerPoint プレゼンテーション</vt:lpstr>
    </vt:vector>
  </TitlesOfParts>
  <Manager/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DTテンプレート　【A4版】</dc:title>
  <dc:creator>Nayuta Mitsuma</dc:creator>
  <cp:keywords/>
  <dc:description/>
  <cp:lastModifiedBy>Iwanaguchi, Shusaku</cp:lastModifiedBy>
  <cp:revision>88</cp:revision>
  <cp:lastPrinted>2019-06-13T07:52:20Z</cp:lastPrinted>
  <dcterms:created xsi:type="dcterms:W3CDTF">2022-01-05T05:27:03Z</dcterms:created>
  <dcterms:modified xsi:type="dcterms:W3CDTF">2024-04-18T06:17:17Z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0x0101009148F5A04DDD49CBA7127AADA5FB792B00AADE34325A8B49CDA8BB4DB53328F21400778D91BD771A4F4A8466E309A7EEFEC7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2021-06-10T06:45:02Z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345753b9-61e8-4351-aba5-64732c5426f6</vt:lpwstr>
  </property>
  <property fmtid="{D5CDD505-2E9C-101B-9397-08002B2CF9AE}" pid="9" name="MSIP_Label_ea60d57e-af5b-4752-ac57-3e4f28ca11dc_ContentBits">
    <vt:lpwstr>0</vt:lpwstr>
  </property>
</Properties>
</file>