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2"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 id="2" name="観光庁加藤" initials="加藤" lastIdx="2" clrIdx="1">
    <p:extLst>
      <p:ext uri="{19B8F6BF-5375-455C-9EA6-DF929625EA0E}">
        <p15:presenceInfo xmlns:p15="http://schemas.microsoft.com/office/powerpoint/2012/main" userId="観光庁加藤" providerId="None"/>
      </p:ext>
    </p:extLst>
  </p:cmAuthor>
  <p:cmAuthor id="3" name="ㅤ" initials="ㅤ" lastIdx="2" clrIdx="2">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rgbClr val="00000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0"/>
    <p:restoredTop sz="94710" autoAdjust="0"/>
  </p:normalViewPr>
  <p:slideViewPr>
    <p:cSldViewPr snapToGrid="0" showGuides="1">
      <p:cViewPr varScale="1">
        <p:scale>
          <a:sx n="113" d="100"/>
          <a:sy n="113" d="100"/>
        </p:scale>
        <p:origin x="1506" y="108"/>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山澤 真智子" userId="3e527ff0-c90b-452d-b944-c6fb791d03fa" providerId="ADAL" clId="{536DF314-AC28-4CC1-A8A2-8CB7647D2657}"/>
    <pc:docChg chg="custSel modSld">
      <pc:chgData name="山澤 真智子" userId="3e527ff0-c90b-452d-b944-c6fb791d03fa" providerId="ADAL" clId="{536DF314-AC28-4CC1-A8A2-8CB7647D2657}" dt="2024-05-22T13:04:50.141" v="55" actId="14100"/>
      <pc:docMkLst>
        <pc:docMk/>
      </pc:docMkLst>
      <pc:sldChg chg="addSp modSp mod">
        <pc:chgData name="山澤 真智子" userId="3e527ff0-c90b-452d-b944-c6fb791d03fa" providerId="ADAL" clId="{536DF314-AC28-4CC1-A8A2-8CB7647D2657}" dt="2024-05-22T13:04:50.141" v="55" actId="14100"/>
        <pc:sldMkLst>
          <pc:docMk/>
          <pc:sldMk cId="2214766619" sldId="262"/>
        </pc:sldMkLst>
        <pc:spChg chg="add mod">
          <ac:chgData name="山澤 真智子" userId="3e527ff0-c90b-452d-b944-c6fb791d03fa" providerId="ADAL" clId="{536DF314-AC28-4CC1-A8A2-8CB7647D2657}" dt="2024-05-22T13:04:50.141" v="55" actId="14100"/>
          <ac:spMkLst>
            <pc:docMk/>
            <pc:sldMk cId="2214766619" sldId="262"/>
            <ac:spMk id="3" creationId="{AACB33BF-9021-B9DF-C4DA-27479104139C}"/>
          </ac:spMkLst>
        </pc:spChg>
        <pc:graphicFrameChg chg="modGraphic">
          <ac:chgData name="山澤 真智子" userId="3e527ff0-c90b-452d-b944-c6fb791d03fa" providerId="ADAL" clId="{536DF314-AC28-4CC1-A8A2-8CB7647D2657}" dt="2024-05-22T13:03:04.541" v="1" actId="400"/>
          <ac:graphicFrameMkLst>
            <pc:docMk/>
            <pc:sldMk cId="2214766619" sldId="262"/>
            <ac:graphicFrameMk id="4" creationId="{849598BC-55D9-8743-B560-6743C606C37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5" y="0"/>
            <a:ext cx="2918831" cy="493316"/>
          </a:xfrm>
          <a:prstGeom prst="rect">
            <a:avLst/>
          </a:prstGeom>
        </p:spPr>
        <p:txBody>
          <a:bodyPr vert="horz" lIns="91425" tIns="45712" rIns="91425" bIns="45712" rtlCol="0"/>
          <a:lstStyle>
            <a:lvl1pPr algn="r">
              <a:defRPr sz="1200"/>
            </a:lvl1pPr>
          </a:lstStyle>
          <a:p>
            <a:fld id="{46D06EA9-14B5-4F31-95CC-6AD91D20700D}" type="datetimeFigureOut">
              <a:rPr kumimoji="1" lang="ja-JP" altLang="en-US" smtClean="0"/>
              <a:t>2024/5/23</a:t>
            </a:fld>
            <a:endParaRPr kumimoji="1" lang="ja-JP" altLang="en-US"/>
          </a:p>
        </p:txBody>
      </p:sp>
      <p:sp>
        <p:nvSpPr>
          <p:cNvPr id="1125"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1126" name="ノート プレースホルダー 4"/>
          <p:cNvSpPr>
            <a:spLocks noGrp="1"/>
          </p:cNvSpPr>
          <p:nvPr>
            <p:ph type="body" sz="quarter" idx="3"/>
          </p:nvPr>
        </p:nvSpPr>
        <p:spPr>
          <a:xfrm>
            <a:off x="673576" y="4686500"/>
            <a:ext cx="5388610" cy="4439841"/>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5" y="9371285"/>
            <a:ext cx="2918831" cy="493316"/>
          </a:xfrm>
          <a:prstGeom prst="rect">
            <a:avLst/>
          </a:prstGeom>
        </p:spPr>
        <p:txBody>
          <a:bodyPr vert="horz" lIns="91425" tIns="45712" rIns="91425" bIns="45712"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スライド イメージ プレースホルダ 1"/>
          <p:cNvSpPr>
            <a:spLocks noGrp="1" noRot="1" noChangeAspect="1"/>
          </p:cNvSpPr>
          <p:nvPr>
            <p:ph type="sldImg"/>
          </p:nvPr>
        </p:nvSpPr>
        <p:spPr>
          <a:xfrm>
            <a:off x="5440363" y="360363"/>
            <a:ext cx="2587625" cy="1792287"/>
          </a:xfrm>
        </p:spPr>
      </p:sp>
      <p:sp>
        <p:nvSpPr>
          <p:cNvPr id="1146" name="ノート プレースホルダ 2"/>
          <p:cNvSpPr>
            <a:spLocks noGrp="1"/>
          </p:cNvSpPr>
          <p:nvPr>
            <p:ph type="body" idx="1"/>
          </p:nvPr>
        </p:nvSpPr>
        <p:spPr/>
        <p:txBody>
          <a:bodyPr>
            <a:normAutofit/>
          </a:bodyPr>
          <a:lstStyle/>
          <a:p>
            <a:endParaRPr kumimoji="1" lang="ja-JP" altLang="en-US" dirty="0"/>
          </a:p>
        </p:txBody>
      </p:sp>
      <p:sp>
        <p:nvSpPr>
          <p:cNvPr id="1147" name="スライド番号プレースホルダ 3"/>
          <p:cNvSpPr>
            <a:spLocks noGrp="1"/>
          </p:cNvSpPr>
          <p:nvPr>
            <p:ph type="sldNum" sz="quarter" idx="10"/>
          </p:nvPr>
        </p:nvSpPr>
        <p:spPr/>
        <p:txBody>
          <a:bodyPr/>
          <a:lstStyle/>
          <a:p>
            <a:pPr defTabSz="914245">
              <a:defRPr/>
            </a:pPr>
            <a:fld id="{9247A257-4C07-4AB6-BC31-F377782D84F4}" type="slidenum">
              <a:rPr lang="ja-JP" altLang="en-US">
                <a:solidFill>
                  <a:prstClr val="black"/>
                </a:solidFill>
                <a:latin typeface="游ゴシック"/>
                <a:ea typeface="游ゴシック" panose="020B0400000000000000" pitchFamily="50" charset="-128"/>
              </a:rPr>
              <a:pPr defTabSz="914245">
                <a:defRPr/>
              </a:pPr>
              <a:t>1</a:t>
            </a:fld>
            <a:endParaRPr lang="ja-JP" altLang="en-US" dirty="0">
              <a:solidFill>
                <a:prstClr val="black"/>
              </a:solidFill>
              <a:latin typeface="游ゴシック"/>
              <a:ea typeface="游ゴシック" panose="020B0400000000000000" pitchFamily="50" charset="-128"/>
            </a:endParaRPr>
          </a:p>
        </p:txBody>
      </p:sp>
    </p:spTree>
    <p:extLst>
      <p:ext uri="{BB962C8B-B14F-4D97-AF65-F5344CB8AC3E}">
        <p14:creationId xmlns:p14="http://schemas.microsoft.com/office/powerpoint/2010/main" val="1442698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9"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40"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1"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2"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3"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4"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7" name="タイトル 1"/>
          <p:cNvSpPr>
            <a:spLocks noGrp="1"/>
          </p:cNvSpPr>
          <p:nvPr>
            <p:ph type="title"/>
          </p:nvPr>
        </p:nvSpPr>
        <p:spPr/>
        <p:txBody>
          <a:bodyPr/>
          <a:lstStyle/>
          <a:p>
            <a:r>
              <a:rPr lang="ja-JP" altLang="en-US"/>
              <a:t>マスター タイトルの書式設定</a:t>
            </a:r>
          </a:p>
        </p:txBody>
      </p:sp>
      <p:sp>
        <p:nvSpPr>
          <p:cNvPr id="1098"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3"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4"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4"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5"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6"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7"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19" name="日付プレースホルダー 3"/>
          <p:cNvSpPr>
            <a:spLocks noGrp="1"/>
          </p:cNvSpPr>
          <p:nvPr>
            <p:ph type="dt" sz="half" idx="10"/>
          </p:nvPr>
        </p:nvSpPr>
        <p:spPr/>
        <p:txBody>
          <a:bodyPr/>
          <a:lstStyle/>
          <a:p>
            <a:endParaRPr kumimoji="1" lang="ja-JP" altLang="en-US"/>
          </a:p>
        </p:txBody>
      </p:sp>
      <p:sp>
        <p:nvSpPr>
          <p:cNvPr id="1120" name="フッター プレースホルダー 4"/>
          <p:cNvSpPr>
            <a:spLocks noGrp="1"/>
          </p:cNvSpPr>
          <p:nvPr>
            <p:ph type="ftr" sz="quarter" idx="11"/>
          </p:nvPr>
        </p:nvSpPr>
        <p:spPr/>
        <p:txBody>
          <a:bodyPr/>
          <a:lstStyle/>
          <a:p>
            <a:endParaRPr kumimoji="1" lang="ja-JP" altLang="en-US"/>
          </a:p>
        </p:txBody>
      </p:sp>
      <p:sp>
        <p:nvSpPr>
          <p:cNvPr id="1121"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47"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タイトル 4">
            <a:extLst>
              <a:ext uri="{FF2B5EF4-FFF2-40B4-BE49-F238E27FC236}">
                <a16:creationId xmlns:a16="http://schemas.microsoft.com/office/drawing/2014/main" id="{9C510914-D93B-6103-94D8-815B595D41F6}"/>
              </a:ext>
            </a:extLst>
          </p:cNvPr>
          <p:cNvSpPr>
            <a:spLocks noGrp="1"/>
          </p:cNvSpPr>
          <p:nvPr>
            <p:ph type="title"/>
          </p:nvPr>
        </p:nvSpPr>
        <p:spPr/>
        <p:txBody>
          <a:bodyPr/>
          <a:lstStyle/>
          <a:p>
            <a:r>
              <a:rPr kumimoji="1" lang="ja-JP" altLang="en-US"/>
              <a:t>マスター タイトルの書式設定</a:t>
            </a:r>
          </a:p>
        </p:txBody>
      </p:sp>
      <p:sp>
        <p:nvSpPr>
          <p:cNvPr id="6" name="日付プレースホルダー 5">
            <a:extLst>
              <a:ext uri="{FF2B5EF4-FFF2-40B4-BE49-F238E27FC236}">
                <a16:creationId xmlns:a16="http://schemas.microsoft.com/office/drawing/2014/main" id="{B39350C3-7D2B-49BD-5E93-7F66A35F547B}"/>
              </a:ext>
            </a:extLst>
          </p:cNvPr>
          <p:cNvSpPr>
            <a:spLocks noGrp="1"/>
          </p:cNvSpPr>
          <p:nvPr>
            <p:ph type="dt" sz="half" idx="10"/>
          </p:nvPr>
        </p:nvSpPr>
        <p:spPr/>
        <p:txBody>
          <a:bodyPr/>
          <a:lstStyle/>
          <a:p>
            <a:pPr fontAlgn="base">
              <a:spcBef>
                <a:spcPct val="0"/>
              </a:spcBef>
              <a:spcAft>
                <a:spcPct val="0"/>
              </a:spcAft>
              <a:defRPr/>
            </a:pPr>
            <a:endParaRPr lang="en-US" altLang="ja-JP" dirty="0"/>
          </a:p>
        </p:txBody>
      </p:sp>
      <p:sp>
        <p:nvSpPr>
          <p:cNvPr id="7" name="フッター プレースホルダー 6">
            <a:extLst>
              <a:ext uri="{FF2B5EF4-FFF2-40B4-BE49-F238E27FC236}">
                <a16:creationId xmlns:a16="http://schemas.microsoft.com/office/drawing/2014/main" id="{B6BE3411-695E-493D-FE1A-92C4068AF033}"/>
              </a:ext>
            </a:extLst>
          </p:cNvPr>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8" name="スライド番号プレースホルダー 7">
            <a:extLst>
              <a:ext uri="{FF2B5EF4-FFF2-40B4-BE49-F238E27FC236}">
                <a16:creationId xmlns:a16="http://schemas.microsoft.com/office/drawing/2014/main" id="{81848AB1-630E-2D6B-5ED1-B8D5236BE57B}"/>
              </a:ext>
            </a:extLst>
          </p:cNvPr>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4"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5"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6"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p>
            <a:r>
              <a:rPr lang="ja-JP" altLang="en-US"/>
              <a:t>マスター タイトルの書式設定</a:t>
            </a:r>
          </a:p>
        </p:txBody>
      </p:sp>
      <p:sp>
        <p:nvSpPr>
          <p:cNvPr id="1059"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3"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5"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6"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7"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8"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9"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p>
        </p:txBody>
      </p:sp>
      <p:sp>
        <p:nvSpPr>
          <p:cNvPr id="1075"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6"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7"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9"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80"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1"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3"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4"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5"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6"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8"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90"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1"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2"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3"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5"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4" name="テキスト ボックス 96">
            <a:extLst>
              <a:ext uri="{FF2B5EF4-FFF2-40B4-BE49-F238E27FC236}">
                <a16:creationId xmlns:a16="http://schemas.microsoft.com/office/drawing/2014/main" id="{C4681E75-1B5B-4E45-93C1-DFE34BFF9C2A}"/>
              </a:ext>
            </a:extLst>
          </p:cNvPr>
          <p:cNvSpPr txBox="1"/>
          <p:nvPr userDrawn="1"/>
        </p:nvSpPr>
        <p:spPr>
          <a:xfrm>
            <a:off x="8358390" y="4352"/>
            <a:ext cx="1533096" cy="415498"/>
          </a:xfrm>
          <a:prstGeom prst="rect">
            <a:avLst/>
          </a:prstGeom>
          <a:solidFill>
            <a:srgbClr val="FFFF00"/>
          </a:solidFill>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700" dirty="0">
                <a:latin typeface="BIZ UDPゴシック" panose="020B0400000000000000" pitchFamily="50" charset="-128"/>
                <a:ea typeface="BIZ UDPゴシック" panose="020B0400000000000000" pitchFamily="50" charset="-128"/>
              </a:rPr>
              <a:t>持続可能性を核とした日本</a:t>
            </a:r>
            <a:endParaRPr kumimoji="1" lang="en-US" altLang="ja-JP" sz="700" dirty="0">
              <a:latin typeface="BIZ UDPゴシック" panose="020B0400000000000000" pitchFamily="50" charset="-128"/>
              <a:ea typeface="BIZ UDPゴシック" panose="020B0400000000000000" pitchFamily="50" charset="-128"/>
            </a:endParaRPr>
          </a:p>
          <a:p>
            <a:pPr algn="ctr"/>
            <a:r>
              <a:rPr kumimoji="1" lang="ja-JP" altLang="en-US" sz="700" dirty="0">
                <a:latin typeface="BIZ UDPゴシック" panose="020B0400000000000000" pitchFamily="50" charset="-128"/>
                <a:ea typeface="BIZ UDPゴシック" panose="020B0400000000000000" pitchFamily="50" charset="-128"/>
              </a:rPr>
              <a:t>ならではの世界的価値の創出</a:t>
            </a:r>
            <a:endParaRPr kumimoji="1" lang="en-US" altLang="ja-JP" sz="700" dirty="0">
              <a:latin typeface="BIZ UDPゴシック" panose="020B0400000000000000" pitchFamily="50" charset="-128"/>
              <a:ea typeface="BIZ UDPゴシック" panose="020B0400000000000000" pitchFamily="50" charset="-128"/>
            </a:endParaRPr>
          </a:p>
          <a:p>
            <a:pPr algn="ctr"/>
            <a:r>
              <a:rPr kumimoji="1" lang="ja-JP" altLang="en-US" sz="700" dirty="0">
                <a:latin typeface="BIZ UDPゴシック" panose="020B0400000000000000" pitchFamily="50" charset="-128"/>
                <a:ea typeface="BIZ UDPゴシック" panose="020B0400000000000000" pitchFamily="50" charset="-128"/>
              </a:rPr>
              <a:t>サステナブルツーリズム推進計画</a:t>
            </a:r>
            <a:endParaRPr kumimoji="1" lang="en-US" altLang="ja-JP" sz="7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0" name="正方形/長方形 2"/>
          <p:cNvSpPr>
            <a:spLocks noChangeArrowheads="1"/>
          </p:cNvSpPr>
          <p:nvPr/>
        </p:nvSpPr>
        <p:spPr>
          <a:xfrm>
            <a:off x="0" y="-1"/>
            <a:ext cx="9906000" cy="393051"/>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b="1" kern="0" dirty="0">
                <a:latin typeface="BIZ UDPゴシック" panose="020B0400000000000000" pitchFamily="50" charset="-128"/>
                <a:ea typeface="BIZ UDPゴシック" panose="020B0400000000000000" pitchFamily="50" charset="-128"/>
              </a:rPr>
              <a:t>　</a:t>
            </a:r>
            <a:r>
              <a:rPr lang="ja-JP" altLang="en-US" sz="2400" b="1" kern="0" dirty="0">
                <a:solidFill>
                  <a:srgbClr val="0070C0"/>
                </a:solidFill>
                <a:latin typeface="BIZ UDPゴシック" panose="020B0400000000000000" pitchFamily="50" charset="-128"/>
                <a:ea typeface="BIZ UDPゴシック" panose="020B0400000000000000" pitchFamily="50" charset="-128"/>
              </a:rPr>
              <a:t>サステナブルツーリズム推進計画名</a:t>
            </a:r>
            <a:r>
              <a:rPr lang="ja-JP" altLang="en-US" sz="2400" b="1" kern="0" dirty="0">
                <a:latin typeface="BIZ UDPゴシック" panose="020B0400000000000000" pitchFamily="50" charset="-128"/>
                <a:ea typeface="BIZ UDPゴシック" panose="020B0400000000000000" pitchFamily="50" charset="-128"/>
              </a:rPr>
              <a:t>（</a:t>
            </a:r>
            <a:r>
              <a:rPr lang="ja-JP" altLang="en-US" sz="2400" b="1" kern="0" dirty="0">
                <a:solidFill>
                  <a:srgbClr val="0070C0"/>
                </a:solidFill>
                <a:latin typeface="BIZ UDPゴシック" panose="020B0400000000000000" pitchFamily="50" charset="-128"/>
                <a:ea typeface="BIZ UDPゴシック" panose="020B0400000000000000" pitchFamily="50" charset="-128"/>
              </a:rPr>
              <a:t>申請団体名</a:t>
            </a:r>
            <a:r>
              <a:rPr lang="ja-JP" altLang="en-US" sz="2400" b="1" kern="0" dirty="0">
                <a:latin typeface="BIZ UDPゴシック" panose="020B0400000000000000" pitchFamily="50" charset="-128"/>
                <a:ea typeface="BIZ UDPゴシック" panose="020B0400000000000000" pitchFamily="50" charset="-128"/>
              </a:rPr>
              <a:t>）</a:t>
            </a:r>
          </a:p>
        </p:txBody>
      </p:sp>
      <p:sp>
        <p:nvSpPr>
          <p:cNvPr id="1131" name="テキスト ボックス 7"/>
          <p:cNvSpPr txBox="1"/>
          <p:nvPr/>
        </p:nvSpPr>
        <p:spPr>
          <a:xfrm>
            <a:off x="-61252" y="-380508"/>
            <a:ext cx="792509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を削除の上、黒字で記載してください。フォントサイズは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sp>
        <p:nvSpPr>
          <p:cNvPr id="1134" name="字幕 2"/>
          <p:cNvSpPr txBox="1"/>
          <p:nvPr/>
        </p:nvSpPr>
        <p:spPr>
          <a:xfrm>
            <a:off x="12505" y="524070"/>
            <a:ext cx="2635250"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＜実証事業の概要等＞</a:t>
            </a:r>
            <a:endParaRPr lang="en-US" altLang="ja-JP" sz="1300" b="1" kern="0" dirty="0">
              <a:latin typeface="BIZ UDPゴシック" panose="020B0400000000000000" pitchFamily="50" charset="-128"/>
              <a:ea typeface="BIZ UDPゴシック" panose="020B0400000000000000" pitchFamily="50" charset="-128"/>
            </a:endParaRPr>
          </a:p>
        </p:txBody>
      </p:sp>
      <p:graphicFrame>
        <p:nvGraphicFramePr>
          <p:cNvPr id="1136" name="表 3"/>
          <p:cNvGraphicFramePr>
            <a:graphicFrameLocks noGrp="1"/>
          </p:cNvGraphicFramePr>
          <p:nvPr>
            <p:extLst>
              <p:ext uri="{D42A27DB-BD31-4B8C-83A1-F6EECF244321}">
                <p14:modId xmlns:p14="http://schemas.microsoft.com/office/powerpoint/2010/main" val="3358799972"/>
              </p:ext>
            </p:extLst>
          </p:nvPr>
        </p:nvGraphicFramePr>
        <p:xfrm>
          <a:off x="76038" y="849480"/>
          <a:ext cx="5031004" cy="5972477"/>
        </p:xfrm>
        <a:graphic>
          <a:graphicData uri="http://schemas.openxmlformats.org/drawingml/2006/table">
            <a:tbl>
              <a:tblPr firstRow="1" bandRow="1">
                <a:tableStyleId>{5C22544A-7EE6-4342-B048-85BDC9FD1C3A}</a:tableStyleId>
              </a:tblPr>
              <a:tblGrid>
                <a:gridCol w="990762">
                  <a:extLst>
                    <a:ext uri="{9D8B030D-6E8A-4147-A177-3AD203B41FA5}">
                      <a16:colId xmlns:a16="http://schemas.microsoft.com/office/drawing/2014/main" val="20000"/>
                    </a:ext>
                  </a:extLst>
                </a:gridCol>
                <a:gridCol w="2802467">
                  <a:extLst>
                    <a:ext uri="{9D8B030D-6E8A-4147-A177-3AD203B41FA5}">
                      <a16:colId xmlns:a16="http://schemas.microsoft.com/office/drawing/2014/main" val="20001"/>
                    </a:ext>
                  </a:extLst>
                </a:gridCol>
                <a:gridCol w="1237775">
                  <a:extLst>
                    <a:ext uri="{9D8B030D-6E8A-4147-A177-3AD203B41FA5}">
                      <a16:colId xmlns:a16="http://schemas.microsoft.com/office/drawing/2014/main" val="1331140748"/>
                    </a:ext>
                  </a:extLst>
                </a:gridCol>
              </a:tblGrid>
              <a:tr h="317129">
                <a:tc>
                  <a:txBody>
                    <a:bodyPr/>
                    <a:lstStyle/>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記載欄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extLst>
                  <a:ext uri="{0D108BD9-81ED-4DB2-BD59-A6C34878D82A}">
                    <a16:rowId xmlns:a16="http://schemas.microsoft.com/office/drawing/2014/main" val="10000"/>
                  </a:ext>
                </a:extLst>
              </a:tr>
              <a:tr h="1949124">
                <a:tc>
                  <a:txBody>
                    <a:bodyPr/>
                    <a:lstStyle/>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地域の</a:t>
                      </a:r>
                      <a:endParaRPr kumimoji="1" lang="en-US" altLang="ja-JP" sz="1200" b="1"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背景・課題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a:solidFill>
                            <a:srgbClr val="0070C0"/>
                          </a:solidFill>
                          <a:latin typeface="BIZ UDPゴシック" panose="020B0400000000000000" pitchFamily="50" charset="-128"/>
                          <a:ea typeface="BIZ UDPゴシック" panose="020B0400000000000000" pitchFamily="50" charset="-128"/>
                        </a:rPr>
                        <a:t>Ⅱ </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１．地域の概要（背景・課題）」から記載してください。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rgbClr val="0070C0"/>
                          </a:solidFill>
                          <a:latin typeface="BIZ UDPゴシック" panose="020B0400000000000000" pitchFamily="50" charset="-128"/>
                          <a:ea typeface="BIZ UDPゴシック" panose="020B0400000000000000" pitchFamily="50" charset="-128"/>
                        </a:rPr>
                        <a:t>事業のイメージがわかる画像を添付してください。</a:t>
                      </a:r>
                      <a:endParaRPr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rgbClr val="0070C0"/>
                          </a:solidFill>
                          <a:latin typeface="BIZ UDPゴシック" panose="020B0400000000000000" pitchFamily="50" charset="-128"/>
                          <a:ea typeface="BIZ UDPゴシック" panose="020B0400000000000000" pitchFamily="50" charset="-128"/>
                        </a:rPr>
                        <a:t>なお画像については公表を前提とした公表可能な画像を添付してください。</a:t>
                      </a:r>
                      <a:endParaRPr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362200">
                <a:tc>
                  <a:txBody>
                    <a:bodyPr/>
                    <a:lstStyle/>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事業の</a:t>
                      </a:r>
                      <a:endParaRPr kumimoji="1" lang="en-US" altLang="ja-JP" sz="1200" b="1"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狙い・目的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a:solidFill>
                            <a:srgbClr val="0070C0"/>
                          </a:solidFill>
                          <a:latin typeface="BIZ UDPゴシック" panose="020B0400000000000000" pitchFamily="50" charset="-128"/>
                          <a:ea typeface="BIZ UDPゴシック" panose="020B0400000000000000" pitchFamily="50" charset="-128"/>
                        </a:rPr>
                        <a:t>Ⅱ 2</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．事業の概要（狙い・目的）」から記載してください。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rgbClr val="0070C0"/>
                          </a:solidFill>
                          <a:latin typeface="BIZ UDPゴシック" panose="020B0400000000000000" pitchFamily="50" charset="-128"/>
                          <a:ea typeface="BIZ UDPゴシック" panose="020B0400000000000000" pitchFamily="50" charset="-128"/>
                        </a:rPr>
                        <a:t>事業のイメージがわかる画像を添付してください。</a:t>
                      </a:r>
                      <a:endParaRPr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rgbClr val="0070C0"/>
                          </a:solidFill>
                          <a:latin typeface="BIZ UDPゴシック" panose="020B0400000000000000" pitchFamily="50" charset="-128"/>
                          <a:ea typeface="BIZ UDPゴシック" panose="020B0400000000000000" pitchFamily="50" charset="-128"/>
                        </a:rPr>
                        <a:t>なお画像については公表を前提とした公表可能な画像を添付してください。</a:t>
                      </a:r>
                      <a:endParaRPr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3655628"/>
                  </a:ext>
                </a:extLst>
              </a:tr>
              <a:tr h="785273">
                <a:tc>
                  <a:txBody>
                    <a:bodyPr/>
                    <a:lstStyle/>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実施体制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計画申請者名</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計画申請者以外の補助事業者、連携事業者名</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をそれぞれ記載してください。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2"/>
                  </a:ext>
                </a:extLst>
              </a:tr>
              <a:tr h="558751">
                <a:tc>
                  <a:txBody>
                    <a:bodyPr/>
                    <a:lstStyle/>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活用予定の</a:t>
                      </a:r>
                      <a:endParaRPr kumimoji="1" lang="en-US" altLang="ja-JP" sz="1200" b="1" spc="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地域資源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a:solidFill>
                            <a:srgbClr val="0070C0"/>
                          </a:solidFill>
                          <a:latin typeface="BIZ UDPゴシック" panose="020B0400000000000000" pitchFamily="50" charset="-128"/>
                          <a:ea typeface="BIZ UDPゴシック" panose="020B0400000000000000" pitchFamily="50" charset="-128"/>
                        </a:rPr>
                        <a:t>Ⅱ</a:t>
                      </a:r>
                      <a:r>
                        <a:rPr kumimoji="1" lang="ja-JP" altLang="en-US" sz="1050" b="1" baseline="0" dirty="0">
                          <a:solidFill>
                            <a:srgbClr val="0070C0"/>
                          </a:solidFill>
                          <a:latin typeface="BIZ UDPゴシック" panose="020B0400000000000000" pitchFamily="50" charset="-128"/>
                          <a:ea typeface="BIZ UDPゴシック" panose="020B0400000000000000" pitchFamily="50" charset="-128"/>
                        </a:rPr>
                        <a:t> ５</a:t>
                      </a:r>
                      <a:r>
                        <a:rPr kumimoji="1" lang="en-US" altLang="ja-JP" sz="1050" b="1" dirty="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活用を予定している地域資源」から記載してください。</a:t>
                      </a: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1143" name="字幕 2"/>
          <p:cNvSpPr txBox="1"/>
          <p:nvPr/>
        </p:nvSpPr>
        <p:spPr>
          <a:xfrm>
            <a:off x="5107041" y="524070"/>
            <a:ext cx="2290537"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＜具体的な事業内容＞</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12" name="正方形/長方形 2"/>
          <p:cNvSpPr>
            <a:spLocks noChangeArrowheads="1"/>
          </p:cNvSpPr>
          <p:nvPr/>
        </p:nvSpPr>
        <p:spPr>
          <a:xfrm>
            <a:off x="7397579" y="511140"/>
            <a:ext cx="2392688" cy="321396"/>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050" b="1" kern="0" dirty="0">
                <a:latin typeface="BIZ UDPゴシック" panose="020B0400000000000000" pitchFamily="50" charset="-128"/>
                <a:ea typeface="BIZ UDPゴシック" panose="020B0400000000000000" pitchFamily="50" charset="-128"/>
              </a:rPr>
              <a:t>　 実施地域：</a:t>
            </a:r>
            <a:r>
              <a:rPr lang="ja-JP" altLang="en-US" sz="1050" b="1" kern="0" dirty="0">
                <a:solidFill>
                  <a:srgbClr val="0070C0"/>
                </a:solidFill>
                <a:latin typeface="BIZ UDPゴシック" panose="020B0400000000000000" pitchFamily="50" charset="-128"/>
                <a:ea typeface="BIZ UDPゴシック" panose="020B0400000000000000" pitchFamily="50" charset="-128"/>
              </a:rPr>
              <a:t>○○県●●市（代表地域）</a:t>
            </a:r>
            <a:endParaRPr lang="ja-JP" altLang="en-US" sz="1050" b="1" kern="0" dirty="0">
              <a:latin typeface="BIZ UDPゴシック" panose="020B0400000000000000" pitchFamily="50" charset="-128"/>
              <a:ea typeface="BIZ UDPゴシック" panose="020B0400000000000000" pitchFamily="50" charset="-128"/>
            </a:endParaRPr>
          </a:p>
        </p:txBody>
      </p:sp>
      <p:graphicFrame>
        <p:nvGraphicFramePr>
          <p:cNvPr id="4" name="表 3">
            <a:extLst>
              <a:ext uri="{FF2B5EF4-FFF2-40B4-BE49-F238E27FC236}">
                <a16:creationId xmlns:a16="http://schemas.microsoft.com/office/drawing/2014/main" id="{849598BC-55D9-8743-B560-6743C606C37C}"/>
              </a:ext>
            </a:extLst>
          </p:cNvPr>
          <p:cNvGraphicFramePr>
            <a:graphicFrameLocks noGrp="1"/>
          </p:cNvGraphicFramePr>
          <p:nvPr>
            <p:extLst>
              <p:ext uri="{D42A27DB-BD31-4B8C-83A1-F6EECF244321}">
                <p14:modId xmlns:p14="http://schemas.microsoft.com/office/powerpoint/2010/main" val="2627490433"/>
              </p:ext>
            </p:extLst>
          </p:nvPr>
        </p:nvGraphicFramePr>
        <p:xfrm>
          <a:off x="5151591" y="849480"/>
          <a:ext cx="4680000" cy="1754152"/>
        </p:xfrm>
        <a:graphic>
          <a:graphicData uri="http://schemas.openxmlformats.org/drawingml/2006/table">
            <a:tbl>
              <a:tblPr firstRow="1" bandRow="1">
                <a:tableStyleId>{BDBED569-4797-4DF1-A0F4-6AAB3CD982D8}</a:tableStyleId>
              </a:tblPr>
              <a:tblGrid>
                <a:gridCol w="4680000">
                  <a:extLst>
                    <a:ext uri="{9D8B030D-6E8A-4147-A177-3AD203B41FA5}">
                      <a16:colId xmlns:a16="http://schemas.microsoft.com/office/drawing/2014/main" val="20000"/>
                    </a:ext>
                  </a:extLst>
                </a:gridCol>
              </a:tblGrid>
              <a:tr h="236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BIZ UDPゴシック" panose="020B0400000000000000" pitchFamily="50" charset="-128"/>
                          <a:ea typeface="BIZ UDPゴシック" panose="020B0400000000000000" pitchFamily="50" charset="-128"/>
                        </a:rPr>
                        <a:t>【</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補助事業内容</a:t>
                      </a:r>
                      <a:r>
                        <a:rPr kumimoji="1" lang="en-US" altLang="ja-JP" sz="1100" b="1" dirty="0">
                          <a:solidFill>
                            <a:schemeClr val="tx1"/>
                          </a:solidFill>
                          <a:latin typeface="BIZ UDPゴシック" panose="020B0400000000000000" pitchFamily="50" charset="-128"/>
                          <a:ea typeface="BIZ UDPゴシック" panose="020B04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4950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a:solidFill>
                            <a:srgbClr val="0070C0"/>
                          </a:solidFill>
                          <a:latin typeface="BIZ UDPゴシック" panose="020B0400000000000000" pitchFamily="50" charset="-128"/>
                          <a:ea typeface="BIZ UDPゴシック" panose="020B0400000000000000" pitchFamily="50" charset="-128"/>
                        </a:rPr>
                        <a:t>Ⅲ </a:t>
                      </a:r>
                      <a:r>
                        <a:rPr kumimoji="1" lang="ja-JP" altLang="en-US" sz="1050" b="1" dirty="0">
                          <a:solidFill>
                            <a:srgbClr val="0070C0"/>
                          </a:solidFill>
                          <a:latin typeface="BIZ UDPゴシック" panose="020B0400000000000000" pitchFamily="50" charset="-128"/>
                          <a:ea typeface="BIZ UDPゴシック" panose="020B0400000000000000" pitchFamily="50" charset="-128"/>
                        </a:rPr>
                        <a:t>１．具体的な取組内容」を抜粋し記載してください。</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4788163"/>
                  </a:ext>
                </a:extLst>
              </a:tr>
            </a:tbl>
          </a:graphicData>
        </a:graphic>
      </p:graphicFrame>
      <p:graphicFrame>
        <p:nvGraphicFramePr>
          <p:cNvPr id="7" name="表 6">
            <a:extLst>
              <a:ext uri="{FF2B5EF4-FFF2-40B4-BE49-F238E27FC236}">
                <a16:creationId xmlns:a16="http://schemas.microsoft.com/office/drawing/2014/main" id="{577C1E71-3089-0303-E23D-6866BB1843D9}"/>
              </a:ext>
            </a:extLst>
          </p:cNvPr>
          <p:cNvGraphicFramePr>
            <a:graphicFrameLocks noGrp="1"/>
          </p:cNvGraphicFramePr>
          <p:nvPr>
            <p:extLst>
              <p:ext uri="{D42A27DB-BD31-4B8C-83A1-F6EECF244321}">
                <p14:modId xmlns:p14="http://schemas.microsoft.com/office/powerpoint/2010/main" val="196692993"/>
              </p:ext>
            </p:extLst>
          </p:nvPr>
        </p:nvGraphicFramePr>
        <p:xfrm>
          <a:off x="5151591" y="2642209"/>
          <a:ext cx="4678371" cy="4179748"/>
        </p:xfrm>
        <a:graphic>
          <a:graphicData uri="http://schemas.openxmlformats.org/drawingml/2006/table">
            <a:tbl>
              <a:tblPr/>
              <a:tblGrid>
                <a:gridCol w="935363">
                  <a:extLst>
                    <a:ext uri="{9D8B030D-6E8A-4147-A177-3AD203B41FA5}">
                      <a16:colId xmlns:a16="http://schemas.microsoft.com/office/drawing/2014/main" val="3678453089"/>
                    </a:ext>
                  </a:extLst>
                </a:gridCol>
                <a:gridCol w="3743008">
                  <a:extLst>
                    <a:ext uri="{9D8B030D-6E8A-4147-A177-3AD203B41FA5}">
                      <a16:colId xmlns:a16="http://schemas.microsoft.com/office/drawing/2014/main" val="1559266661"/>
                    </a:ext>
                  </a:extLst>
                </a:gridCol>
              </a:tblGrid>
              <a:tr h="271033">
                <a:tc>
                  <a:txBody>
                    <a:bodyPr/>
                    <a:lstStyle/>
                    <a:p>
                      <a:pPr algn="ctr" fontAlgn="ctr"/>
                      <a:r>
                        <a:rPr lang="ja-JP" altLang="en-US" sz="1050" b="1" i="0" u="none" strike="noStrike" dirty="0">
                          <a:solidFill>
                            <a:srgbClr val="000000"/>
                          </a:solidFill>
                          <a:effectLst/>
                          <a:latin typeface="BIZ UDゴシック" panose="020B0400000000000000" pitchFamily="49" charset="-128"/>
                          <a:ea typeface="BIZ UDゴシック" panose="020B0400000000000000" pitchFamily="49" charset="-128"/>
                        </a:rPr>
                        <a:t>項目</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ctr" fontAlgn="ctr"/>
                      <a:r>
                        <a:rPr lang="ja-JP" altLang="en-US" sz="1050" b="1" i="0" u="none" strike="noStrike" dirty="0">
                          <a:solidFill>
                            <a:srgbClr val="000000"/>
                          </a:solidFill>
                          <a:effectLst/>
                          <a:latin typeface="BIZ UDゴシック" panose="020B0400000000000000" pitchFamily="49" charset="-128"/>
                          <a:ea typeface="BIZ UDゴシック" panose="020B0400000000000000" pitchFamily="49" charset="-128"/>
                        </a:rPr>
                        <a:t>記載欄</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2742499644"/>
                  </a:ext>
                </a:extLst>
              </a:tr>
              <a:tr h="1302905">
                <a:tc>
                  <a:txBody>
                    <a:bodyPr/>
                    <a:lstStyle/>
                    <a:p>
                      <a:pPr algn="ctr" fontAlgn="ctr"/>
                      <a:r>
                        <a:rPr lang="ja-JP" altLang="en-US" sz="1050" b="1" i="0" u="none" strike="noStrike" dirty="0">
                          <a:solidFill>
                            <a:srgbClr val="000000"/>
                          </a:solidFill>
                          <a:effectLst/>
                          <a:latin typeface="BIZ UDゴシック" panose="020B0400000000000000" pitchFamily="49" charset="-128"/>
                          <a:ea typeface="BIZ UDゴシック" panose="020B0400000000000000" pitchFamily="49" charset="-128"/>
                        </a:rPr>
                        <a:t>サステナブルな観光コンテンツの造成と提供</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tc>
                  <a:txBody>
                    <a:bodyPr/>
                    <a:lstStyle/>
                    <a:p>
                      <a:pPr algn="l" fontAlgn="ctr"/>
                      <a:r>
                        <a:rPr lang="ja-JP" altLang="en-US" sz="1050" b="1" i="0" u="none" strike="noStrike" dirty="0">
                          <a:solidFill>
                            <a:srgbClr val="0070C0"/>
                          </a:solidFill>
                          <a:effectLst/>
                          <a:latin typeface="BIZ UDゴシック" panose="020B0400000000000000" pitchFamily="49" charset="-128"/>
                          <a:ea typeface="BIZ UDゴシック" panose="020B0400000000000000" pitchFamily="49" charset="-128"/>
                        </a:rPr>
                        <a:t>「</a:t>
                      </a:r>
                      <a:r>
                        <a:rPr lang="en-US" altLang="ja-JP" sz="1050" b="1" i="0" u="none" strike="noStrike" dirty="0">
                          <a:solidFill>
                            <a:srgbClr val="0070C0"/>
                          </a:solidFill>
                          <a:effectLst/>
                          <a:latin typeface="BIZ UDゴシック" panose="020B0400000000000000" pitchFamily="49" charset="-128"/>
                          <a:ea typeface="BIZ UDゴシック" panose="020B0400000000000000" pitchFamily="49" charset="-128"/>
                        </a:rPr>
                        <a:t>Ⅱ</a:t>
                      </a:r>
                      <a:r>
                        <a:rPr lang="ja-JP" altLang="en-US" sz="1050" b="1" i="0" u="none" strike="noStrike" dirty="0">
                          <a:solidFill>
                            <a:srgbClr val="0070C0"/>
                          </a:solidFill>
                          <a:effectLst/>
                          <a:latin typeface="BIZ UDゴシック" panose="020B0400000000000000" pitchFamily="49" charset="-128"/>
                          <a:ea typeface="BIZ UDゴシック" panose="020B0400000000000000" pitchFamily="49" charset="-128"/>
                        </a:rPr>
                        <a:t> ７．補助事業に関連して造成・提供が可能となるコンテンツ等」を抜粋し、記載してください。　</a:t>
                      </a:r>
                      <a:r>
                        <a:rPr lang="en-US" altLang="ja-JP" sz="1050" b="1" i="0" u="none" strike="noStrike" dirty="0">
                          <a:solidFill>
                            <a:srgbClr val="0070C0"/>
                          </a:solidFill>
                          <a:effectLst/>
                          <a:latin typeface="BIZ UDゴシック" panose="020B0400000000000000" pitchFamily="49" charset="-128"/>
                          <a:ea typeface="BIZ UDゴシック" panose="020B0400000000000000" pitchFamily="49" charset="-128"/>
                        </a:rPr>
                        <a:t>｢Ⅱ </a:t>
                      </a:r>
                      <a:r>
                        <a:rPr lang="ja-JP" altLang="en-US" sz="1050" b="1" i="0" u="none" strike="noStrike" dirty="0">
                          <a:solidFill>
                            <a:srgbClr val="0070C0"/>
                          </a:solidFill>
                          <a:effectLst/>
                          <a:latin typeface="BIZ UDゴシック" panose="020B0400000000000000" pitchFamily="49" charset="-128"/>
                          <a:ea typeface="BIZ UDゴシック" panose="020B0400000000000000" pitchFamily="49" charset="-128"/>
                        </a:rPr>
                        <a:t>６．観光客の分類とターゲット選定</a:t>
                      </a:r>
                      <a:r>
                        <a:rPr lang="en-US" altLang="ja-JP" sz="1050" b="1" i="0" u="none" strike="noStrike" dirty="0">
                          <a:solidFill>
                            <a:srgbClr val="0070C0"/>
                          </a:solidFill>
                          <a:effectLst/>
                          <a:latin typeface="BIZ UDゴシック" panose="020B0400000000000000" pitchFamily="49" charset="-128"/>
                          <a:ea typeface="BIZ UDゴシック" panose="020B0400000000000000" pitchFamily="49" charset="-128"/>
                        </a:rPr>
                        <a:t>｣</a:t>
                      </a:r>
                      <a:r>
                        <a:rPr lang="ja-JP" altLang="en-US" sz="1050" b="1" i="0" u="none" strike="noStrike" dirty="0">
                          <a:solidFill>
                            <a:srgbClr val="0070C0"/>
                          </a:solidFill>
                          <a:effectLst/>
                          <a:latin typeface="BIZ UDゴシック" panose="020B0400000000000000" pitchFamily="49" charset="-128"/>
                          <a:ea typeface="BIZ UDゴシック" panose="020B0400000000000000" pitchFamily="49" charset="-128"/>
                        </a:rPr>
                        <a:t>に記載のターゲットについても触れてください。</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6758311"/>
                  </a:ext>
                </a:extLst>
              </a:tr>
              <a:tr h="1302905">
                <a:tc>
                  <a:txBody>
                    <a:bodyPr/>
                    <a:lstStyle/>
                    <a:p>
                      <a:pPr algn="ctr" fontAlgn="ctr"/>
                      <a:r>
                        <a:rPr lang="ja-JP" altLang="en-US" sz="1050" b="1" i="0" u="none" strike="noStrike" dirty="0">
                          <a:solidFill>
                            <a:srgbClr val="000000"/>
                          </a:solidFill>
                          <a:effectLst/>
                          <a:latin typeface="BIZ UDゴシック" panose="020B0400000000000000" pitchFamily="49" charset="-128"/>
                          <a:ea typeface="BIZ UDゴシック" panose="020B0400000000000000" pitchFamily="49" charset="-128"/>
                        </a:rPr>
                        <a:t>好循環の</a:t>
                      </a:r>
                      <a:endParaRPr lang="en-US" altLang="ja-JP" sz="1050" b="1"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ctr" fontAlgn="ctr"/>
                      <a:r>
                        <a:rPr lang="ja-JP" altLang="en-US" sz="1050" b="1" i="0" u="none" strike="noStrike" dirty="0">
                          <a:solidFill>
                            <a:srgbClr val="000000"/>
                          </a:solidFill>
                          <a:effectLst/>
                          <a:latin typeface="BIZ UDゴシック" panose="020B0400000000000000" pitchFamily="49" charset="-128"/>
                          <a:ea typeface="BIZ UDゴシック" panose="020B0400000000000000" pitchFamily="49" charset="-128"/>
                        </a:rPr>
                        <a:t>仕組みづくり</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9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ゴシック" panose="020B0400000000000000" pitchFamily="49" charset="-128"/>
                          <a:ea typeface="BIZ UDゴシック" panose="020B0400000000000000" pitchFamily="49" charset="-128"/>
                        </a:rPr>
                        <a:t>「</a:t>
                      </a:r>
                      <a:r>
                        <a:rPr lang="en-US" altLang="ja-JP" sz="1050" b="1" i="0" u="none" strike="noStrike" dirty="0">
                          <a:solidFill>
                            <a:srgbClr val="0070C0"/>
                          </a:solidFill>
                          <a:effectLst/>
                          <a:latin typeface="BIZ UDゴシック" panose="020B0400000000000000" pitchFamily="49" charset="-128"/>
                          <a:ea typeface="BIZ UDゴシック" panose="020B0400000000000000" pitchFamily="49" charset="-128"/>
                        </a:rPr>
                        <a:t>Ⅱ </a:t>
                      </a:r>
                      <a:r>
                        <a:rPr lang="ja-JP" altLang="en-US" sz="1050" b="1" i="0" u="none" strike="noStrike" dirty="0">
                          <a:solidFill>
                            <a:srgbClr val="0070C0"/>
                          </a:solidFill>
                          <a:effectLst/>
                          <a:latin typeface="BIZ UDゴシック" panose="020B0400000000000000" pitchFamily="49" charset="-128"/>
                          <a:ea typeface="BIZ UDゴシック" panose="020B0400000000000000" pitchFamily="49" charset="-128"/>
                        </a:rPr>
                        <a:t>８．補助事業に関連して取組む好循環の仕組み」を抜粋し、記載してください。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378019"/>
                  </a:ext>
                </a:extLst>
              </a:tr>
              <a:tr h="1302905">
                <a:tc>
                  <a:txBody>
                    <a:bodyPr/>
                    <a:lstStyle/>
                    <a:p>
                      <a:pPr algn="ctr" fontAlgn="ctr"/>
                      <a:r>
                        <a:rPr lang="ja-JP" altLang="en-US" sz="1050" b="1" i="0" u="none" strike="noStrike" dirty="0">
                          <a:solidFill>
                            <a:srgbClr val="000000"/>
                          </a:solidFill>
                          <a:effectLst/>
                          <a:latin typeface="BIZ UDゴシック" panose="020B0400000000000000" pitchFamily="49" charset="-128"/>
                          <a:ea typeface="BIZ UDゴシック" panose="020B0400000000000000" pitchFamily="49" charset="-128"/>
                        </a:rPr>
                        <a:t>サステナブル</a:t>
                      </a:r>
                      <a:endParaRPr lang="en-US" altLang="ja-JP" sz="1050" b="1" i="0" u="none" strike="noStrike" dirty="0">
                        <a:solidFill>
                          <a:srgbClr val="000000"/>
                        </a:solidFill>
                        <a:effectLst/>
                        <a:latin typeface="BIZ UDゴシック" panose="020B0400000000000000" pitchFamily="49" charset="-128"/>
                        <a:ea typeface="BIZ UDゴシック" panose="020B0400000000000000" pitchFamily="49" charset="-128"/>
                      </a:endParaRPr>
                    </a:p>
                    <a:p>
                      <a:pPr algn="ctr" fontAlgn="ctr"/>
                      <a:r>
                        <a:rPr lang="ja-JP" altLang="en-US" sz="1050" b="1" i="0" u="none" strike="noStrike" dirty="0">
                          <a:solidFill>
                            <a:srgbClr val="000000"/>
                          </a:solidFill>
                          <a:effectLst/>
                          <a:latin typeface="BIZ UDゴシック" panose="020B0400000000000000" pitchFamily="49" charset="-128"/>
                          <a:ea typeface="BIZ UDゴシック" panose="020B0400000000000000" pitchFamily="49" charset="-128"/>
                        </a:rPr>
                        <a:t>ツーリズムを推進する体制の強化</a:t>
                      </a:r>
                    </a:p>
                  </a:txBody>
                  <a:tcPr marL="6350" marR="6350" marT="635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9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ゴシック" panose="020B0400000000000000" pitchFamily="49" charset="-128"/>
                          <a:ea typeface="BIZ UDゴシック" panose="020B0400000000000000" pitchFamily="49" charset="-128"/>
                        </a:rPr>
                        <a:t>「</a:t>
                      </a:r>
                      <a:r>
                        <a:rPr lang="en-US" altLang="ja-JP" sz="1050" b="1" i="0" u="none" strike="noStrike" dirty="0">
                          <a:solidFill>
                            <a:srgbClr val="0070C0"/>
                          </a:solidFill>
                          <a:effectLst/>
                          <a:latin typeface="BIZ UDゴシック" panose="020B0400000000000000" pitchFamily="49" charset="-128"/>
                          <a:ea typeface="BIZ UDゴシック" panose="020B0400000000000000" pitchFamily="49" charset="-128"/>
                        </a:rPr>
                        <a:t>Ⅱ </a:t>
                      </a:r>
                      <a:r>
                        <a:rPr lang="ja-JP" altLang="en-US" sz="1050" b="1" i="0" u="none" strike="noStrike" dirty="0">
                          <a:solidFill>
                            <a:srgbClr val="0070C0"/>
                          </a:solidFill>
                          <a:effectLst/>
                          <a:latin typeface="BIZ UDゴシック" panose="020B0400000000000000" pitchFamily="49" charset="-128"/>
                          <a:ea typeface="BIZ UDゴシック" panose="020B0400000000000000" pitchFamily="49" charset="-128"/>
                        </a:rPr>
                        <a:t>９．</a:t>
                      </a:r>
                      <a:r>
                        <a:rPr lang="ja-JP" altLang="en-US" sz="1050" b="1" i="0" u="none" strike="noStrike">
                          <a:solidFill>
                            <a:srgbClr val="0070C0"/>
                          </a:solidFill>
                          <a:effectLst/>
                          <a:latin typeface="BIZ UDゴシック" panose="020B0400000000000000" pitchFamily="49" charset="-128"/>
                          <a:ea typeface="BIZ UDゴシック" panose="020B0400000000000000" pitchFamily="49" charset="-128"/>
                        </a:rPr>
                        <a:t>補助事業に関連して推進</a:t>
                      </a:r>
                      <a:r>
                        <a:rPr lang="ja-JP" altLang="en-US" sz="1050" b="1" i="0" u="none" strike="noStrike" dirty="0">
                          <a:solidFill>
                            <a:srgbClr val="0070C0"/>
                          </a:solidFill>
                          <a:effectLst/>
                          <a:latin typeface="BIZ UDゴシック" panose="020B0400000000000000" pitchFamily="49" charset="-128"/>
                          <a:ea typeface="BIZ UDゴシック" panose="020B0400000000000000" pitchFamily="49" charset="-128"/>
                        </a:rPr>
                        <a:t>する体制の強化を抜粋し、記載してください。</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4007603"/>
                  </a:ext>
                </a:extLst>
              </a:tr>
            </a:tbl>
          </a:graphicData>
        </a:graphic>
      </p:graphicFrame>
      <p:sp>
        <p:nvSpPr>
          <p:cNvPr id="5" name="正方形/長方形 4">
            <a:extLst>
              <a:ext uri="{FF2B5EF4-FFF2-40B4-BE49-F238E27FC236}">
                <a16:creationId xmlns:a16="http://schemas.microsoft.com/office/drawing/2014/main" id="{92F61874-EF0F-9CD2-3B06-E51ACAFA77B1}"/>
              </a:ext>
            </a:extLst>
          </p:cNvPr>
          <p:cNvSpPr/>
          <p:nvPr/>
        </p:nvSpPr>
        <p:spPr>
          <a:xfrm>
            <a:off x="8330280" y="0"/>
            <a:ext cx="1575720" cy="428625"/>
          </a:xfrm>
          <a:prstGeom prst="rect">
            <a:avLst/>
          </a:prstGeom>
          <a:solidFill>
            <a:schemeClr val="bg1"/>
          </a:solidFill>
          <a:ln w="12700">
            <a:noFill/>
            <a:prstDash val="sysDash"/>
            <a:round/>
            <a:headEnd/>
            <a:tailEnd/>
          </a:ln>
          <a:effectLst/>
        </p:spPr>
        <p:txBody>
          <a:bodyPr vertOverflow="overflow" horzOverflow="overflow" wrap="square" lIns="91422" tIns="45710" rIns="91422" bIns="45710" rtlCol="0" anchor="t" anchorCtr="0"/>
          <a:lstStyle/>
          <a:p>
            <a:pPr marL="1338263" algn="ctr">
              <a:lnSpc>
                <a:spcPct val="130000"/>
              </a:lnSpc>
              <a:tabLst>
                <a:tab pos="3136900" algn="ctr"/>
              </a:tabLst>
            </a:pPr>
            <a:endParaRPr kumimoji="1" lang="ja-JP" altLang="en-US" sz="1200" dirty="0">
              <a:latin typeface="+mj-ea"/>
              <a:ea typeface="+mj-ea"/>
            </a:endParaRPr>
          </a:p>
        </p:txBody>
      </p:sp>
      <p:sp>
        <p:nvSpPr>
          <p:cNvPr id="2" name="テキスト ボックス 1">
            <a:extLst>
              <a:ext uri="{FF2B5EF4-FFF2-40B4-BE49-F238E27FC236}">
                <a16:creationId xmlns:a16="http://schemas.microsoft.com/office/drawing/2014/main" id="{223906EB-D244-A44E-8CED-25498606872E}"/>
              </a:ext>
            </a:extLst>
          </p:cNvPr>
          <p:cNvSpPr txBox="1"/>
          <p:nvPr/>
        </p:nvSpPr>
        <p:spPr>
          <a:xfrm>
            <a:off x="8330280" y="20803"/>
            <a:ext cx="1553022" cy="432000"/>
          </a:xfrm>
          <a:prstGeom prst="rect">
            <a:avLst/>
          </a:prstGeom>
          <a:solidFill>
            <a:srgbClr val="FFFF00"/>
          </a:solidFill>
          <a:ln w="12700">
            <a:solidFill>
              <a:schemeClr val="tx1"/>
            </a:solidFill>
          </a:ln>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地域の魅力を後世に繋ぐサステナブル</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ツーリズムコンテンツ等高度化事業</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700" dirty="0">
                <a:latin typeface="Meiryo UI" panose="020B0604030504040204" pitchFamily="50" charset="-128"/>
                <a:ea typeface="Meiryo UI" panose="020B0604030504040204" pitchFamily="50" charset="-128"/>
              </a:rPr>
              <a:t>サステナブルツーリズム推進計画</a:t>
            </a:r>
          </a:p>
        </p:txBody>
      </p:sp>
    </p:spTree>
    <p:extLst>
      <p:ext uri="{BB962C8B-B14F-4D97-AF65-F5344CB8AC3E}">
        <p14:creationId xmlns:p14="http://schemas.microsoft.com/office/powerpoint/2010/main" val="2214766619"/>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734</TotalTime>
  <Words>407</Words>
  <Application>Microsoft Office PowerPoint</Application>
  <PresentationFormat>A4 210 x 297 mm</PresentationFormat>
  <Paragraphs>41</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BIZ UDゴシック</vt:lpstr>
      <vt:lpstr>HGP創英角ｺﾞｼｯｸUB</vt:lpstr>
      <vt:lpstr>Meiryo UI</vt:lpstr>
      <vt:lpstr>游ゴシック</vt:lpstr>
      <vt:lpstr>Arial</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水口　 晋太朗</dc:creator>
  <cp:lastModifiedBy>武藤 愛美</cp:lastModifiedBy>
  <cp:revision>21</cp:revision>
  <cp:lastPrinted>2023-02-07T08:41:08Z</cp:lastPrinted>
  <dcterms:created xsi:type="dcterms:W3CDTF">2020-11-27T08:07:22Z</dcterms:created>
  <dcterms:modified xsi:type="dcterms:W3CDTF">2024-05-23T03:24:45Z</dcterms:modified>
</cp:coreProperties>
</file>