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12192000" cy="68580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1F0"/>
    <a:srgbClr val="000000"/>
    <a:srgbClr val="4F4FA8"/>
    <a:srgbClr val="A3A3E0"/>
    <a:srgbClr val="FFC000"/>
    <a:srgbClr val="92D050"/>
    <a:srgbClr val="00B050"/>
    <a:srgbClr val="D0EBB3"/>
    <a:srgbClr val="F2F2F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6318" autoAdjust="0"/>
  </p:normalViewPr>
  <p:slideViewPr>
    <p:cSldViewPr>
      <p:cViewPr varScale="1">
        <p:scale>
          <a:sx n="109" d="100"/>
          <a:sy n="109" d="100"/>
        </p:scale>
        <p:origin x="672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9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FAE83-6876-449D-BCCE-496EC707688A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39ECE-9559-4BF9-A72E-0A6C0885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085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30D34-39EC-4333-89A4-48E429B38CE2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75C97-5DEC-465A-942A-ECFBEE6DB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97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6"/>
            <a:ext cx="12192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2256368" y="3284539"/>
            <a:ext cx="9935633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51551"/>
            <a:ext cx="28321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1" y="6524625"/>
            <a:ext cx="36429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0" y="2133601"/>
            <a:ext cx="10033000" cy="1470025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grpSp>
        <p:nvGrpSpPr>
          <p:cNvPr id="2" name="グループ化 1"/>
          <p:cNvGrpSpPr/>
          <p:nvPr userDrawn="1"/>
        </p:nvGrpSpPr>
        <p:grpSpPr>
          <a:xfrm>
            <a:off x="239349" y="44624"/>
            <a:ext cx="12087059" cy="580664"/>
            <a:chOff x="179512" y="116632"/>
            <a:chExt cx="9065294" cy="580664"/>
          </a:xfrm>
        </p:grpSpPr>
        <p:sp>
          <p:nvSpPr>
            <p:cNvPr id="8" name="テキスト ボックス 18"/>
            <p:cNvSpPr txBox="1">
              <a:spLocks noChangeArrowheads="1"/>
            </p:cNvSpPr>
            <p:nvPr userDrawn="1"/>
          </p:nvSpPr>
          <p:spPr bwMode="auto">
            <a:xfrm>
              <a:off x="8128794" y="116632"/>
              <a:ext cx="1116012" cy="24622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000" b="1" dirty="0">
                  <a:latin typeface="+mn-ea"/>
                  <a:ea typeface="+mn-ea"/>
                </a:rPr>
                <a:t>【</a:t>
              </a:r>
              <a:r>
                <a:rPr lang="ja-JP" altLang="en-US" sz="1000" b="1" dirty="0">
                  <a:latin typeface="+mn-ea"/>
                  <a:ea typeface="+mn-ea"/>
                </a:rPr>
                <a:t>機密性２</a:t>
              </a:r>
              <a:r>
                <a:rPr lang="en-US" altLang="ja-JP" sz="1000" b="1" dirty="0">
                  <a:latin typeface="+mn-ea"/>
                  <a:ea typeface="+mn-ea"/>
                </a:rPr>
                <a:t>】</a:t>
              </a:r>
            </a:p>
          </p:txBody>
        </p:sp>
        <p:sp>
          <p:nvSpPr>
            <p:cNvPr id="12" name="テキスト ボックス 9"/>
            <p:cNvSpPr txBox="1"/>
            <p:nvPr userDrawn="1"/>
          </p:nvSpPr>
          <p:spPr>
            <a:xfrm>
              <a:off x="3361605" y="372599"/>
              <a:ext cx="5746899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pPr algn="r"/>
              <a:r>
                <a:rPr sz="1000" b="1" dirty="0" err="1">
                  <a:solidFill>
                    <a:schemeClr val="tx1"/>
                  </a:solidFill>
                  <a:latin typeface="+mn-ea"/>
                  <a:ea typeface="+mn-ea"/>
                </a:rPr>
                <a:t>作成日_作成担当課_用途_保存期間</a:t>
              </a:r>
              <a:endParaRPr sz="1000" b="1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13" name="テキスト ボックス 8"/>
            <p:cNvSpPr txBox="1"/>
            <p:nvPr userDrawn="1"/>
          </p:nvSpPr>
          <p:spPr>
            <a:xfrm>
              <a:off x="179512" y="372599"/>
              <a:ext cx="3312368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r>
                <a:rPr sz="1000" b="1" dirty="0" err="1">
                  <a:solidFill>
                    <a:schemeClr val="tx1"/>
                  </a:solidFill>
                  <a:latin typeface="+mn-ea"/>
                  <a:ea typeface="+mn-ea"/>
                </a:rPr>
                <a:t>発出元</a:t>
              </a:r>
              <a:r>
                <a:rPr sz="1000" b="1" dirty="0">
                  <a:solidFill>
                    <a:schemeClr val="tx1"/>
                  </a:solidFill>
                  <a:latin typeface="+mn-ea"/>
                  <a:ea typeface="+mn-ea"/>
                </a:rPr>
                <a:t> → </a:t>
              </a:r>
              <a:r>
                <a:rPr sz="1000" b="1" dirty="0" err="1">
                  <a:solidFill>
                    <a:schemeClr val="tx1"/>
                  </a:solidFill>
                  <a:latin typeface="+mn-ea"/>
                  <a:ea typeface="+mn-ea"/>
                </a:rPr>
                <a:t>発出先</a:t>
              </a:r>
              <a:endParaRPr sz="1000" b="1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420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320469" cy="47625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649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1"/>
            <a:ext cx="2895600" cy="61261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84836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143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320469" cy="47625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670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04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320469" cy="47625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660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156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320469" cy="47625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096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66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189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37288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262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2B74B65D-56D1-B861-C24C-D36BCE7020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072273"/>
              </p:ext>
            </p:extLst>
          </p:nvPr>
        </p:nvGraphicFramePr>
        <p:xfrm>
          <a:off x="191343" y="1274177"/>
          <a:ext cx="11809313" cy="128729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672409">
                  <a:extLst>
                    <a:ext uri="{9D8B030D-6E8A-4147-A177-3AD203B41FA5}">
                      <a16:colId xmlns:a16="http://schemas.microsoft.com/office/drawing/2014/main" val="1277255446"/>
                    </a:ext>
                  </a:extLst>
                </a:gridCol>
                <a:gridCol w="8136904">
                  <a:extLst>
                    <a:ext uri="{9D8B030D-6E8A-4147-A177-3AD203B41FA5}">
                      <a16:colId xmlns:a16="http://schemas.microsoft.com/office/drawing/2014/main" val="3595366621"/>
                    </a:ext>
                  </a:extLst>
                </a:gridCol>
              </a:tblGrid>
              <a:tr h="426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組織体</a:t>
                      </a:r>
                      <a:endParaRPr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/>
                        <a:t>私立・公立　中学校・高等学校・高等専門学校・高等専修学校</a:t>
                      </a:r>
                      <a:endParaRPr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8326642"/>
                  </a:ext>
                </a:extLst>
              </a:tr>
              <a:tr h="42647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所在地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</a:rPr>
                        <a:t>（おもに市単位まで）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628826"/>
                  </a:ext>
                </a:extLst>
              </a:tr>
              <a:tr h="426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過去の海外教育旅行実績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4408040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722DA041-8762-9CF6-5950-272F1314B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714879"/>
              </p:ext>
            </p:extLst>
          </p:nvPr>
        </p:nvGraphicFramePr>
        <p:xfrm>
          <a:off x="191345" y="2708920"/>
          <a:ext cx="11809313" cy="389072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672407">
                  <a:extLst>
                    <a:ext uri="{9D8B030D-6E8A-4147-A177-3AD203B41FA5}">
                      <a16:colId xmlns:a16="http://schemas.microsoft.com/office/drawing/2014/main" val="1277255446"/>
                    </a:ext>
                  </a:extLst>
                </a:gridCol>
                <a:gridCol w="8136906">
                  <a:extLst>
                    <a:ext uri="{9D8B030D-6E8A-4147-A177-3AD203B41FA5}">
                      <a16:colId xmlns:a16="http://schemas.microsoft.com/office/drawing/2014/main" val="359536662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予算規模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</a:rPr>
                        <a:t>（一人当たり）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764612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人数規模想定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832664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実施規模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</a:rPr>
                        <a:t>修学旅行・部活などの単位・希望制少人数など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62882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応募のきっかけ・思い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51577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希望方面（</a:t>
                      </a:r>
                      <a:r>
                        <a:rPr lang="ja-JP" altLang="en-US" sz="1200" b="0" dirty="0">
                          <a:solidFill>
                            <a:srgbClr val="0070C0"/>
                          </a:solidFill>
                        </a:rPr>
                        <a:t>任意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）</a:t>
                      </a:r>
                      <a:r>
                        <a:rPr lang="ja-JP" altLang="en-US" sz="1050" b="0" dirty="0">
                          <a:solidFill>
                            <a:schemeClr val="tx1"/>
                          </a:solidFill>
                        </a:rPr>
                        <a:t>国でなく方面エリアでも可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440804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希望実施期間・実施時期（</a:t>
                      </a:r>
                      <a:r>
                        <a:rPr lang="ja-JP" altLang="en-US" sz="1200" b="0" dirty="0">
                          <a:solidFill>
                            <a:srgbClr val="0070C0"/>
                          </a:solidFill>
                        </a:rPr>
                        <a:t>任意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）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271447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期待効果・内容（</a:t>
                      </a:r>
                      <a:r>
                        <a:rPr lang="ja-JP" altLang="en-US" sz="1200" b="0" dirty="0">
                          <a:solidFill>
                            <a:srgbClr val="0070C0"/>
                          </a:solidFill>
                        </a:rPr>
                        <a:t>任意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）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809716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その他希望事項（</a:t>
                      </a:r>
                      <a:r>
                        <a:rPr lang="ja-JP" altLang="en-US" sz="1200" b="0" dirty="0">
                          <a:solidFill>
                            <a:srgbClr val="0070C0"/>
                          </a:solidFill>
                        </a:rPr>
                        <a:t>任意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）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312279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その他何かあれば（</a:t>
                      </a:r>
                      <a:r>
                        <a:rPr lang="ja-JP" altLang="en-US" sz="1200" b="0" dirty="0">
                          <a:solidFill>
                            <a:srgbClr val="0070C0"/>
                          </a:solidFill>
                        </a:rPr>
                        <a:t>任意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）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598491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6FF9599-C799-1095-5AEC-D4E2F80F2CAA}"/>
              </a:ext>
            </a:extLst>
          </p:cNvPr>
          <p:cNvSpPr txBox="1"/>
          <p:nvPr/>
        </p:nvSpPr>
        <p:spPr>
          <a:xfrm>
            <a:off x="224459" y="605867"/>
            <a:ext cx="4309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名称：</a:t>
            </a:r>
            <a:r>
              <a:rPr kumimoji="1"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endParaRPr kumimoji="1" lang="ja-JP" altLang="en-US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BDE1334-38C4-0001-2EAE-B4753C793B6D}"/>
              </a:ext>
            </a:extLst>
          </p:cNvPr>
          <p:cNvSpPr txBox="1"/>
          <p:nvPr/>
        </p:nvSpPr>
        <p:spPr>
          <a:xfrm>
            <a:off x="335360" y="980359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名称はマッチングが成立するまで非開示といたします。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7B2A77E-B6FB-ACC5-AB0B-54ACB833A92C}"/>
              </a:ext>
            </a:extLst>
          </p:cNvPr>
          <p:cNvSpPr txBox="1"/>
          <p:nvPr/>
        </p:nvSpPr>
        <p:spPr>
          <a:xfrm>
            <a:off x="34045" y="50327"/>
            <a:ext cx="4500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応募様式</a:t>
            </a:r>
            <a:endParaRPr kumimoji="1" lang="ja-JP" altLang="en-US" sz="2000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096B77E5-16B7-90D2-AB16-99BEC5AF1613}"/>
              </a:ext>
            </a:extLst>
          </p:cNvPr>
          <p:cNvCxnSpPr/>
          <p:nvPr/>
        </p:nvCxnSpPr>
        <p:spPr>
          <a:xfrm>
            <a:off x="839416" y="975199"/>
            <a:ext cx="36947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25E29CB6-0009-2CE5-26EA-0E4E74BA391B}"/>
              </a:ext>
            </a:extLst>
          </p:cNvPr>
          <p:cNvSpPr/>
          <p:nvPr/>
        </p:nvSpPr>
        <p:spPr>
          <a:xfrm>
            <a:off x="9696400" y="0"/>
            <a:ext cx="2495600" cy="605867"/>
          </a:xfrm>
          <a:prstGeom prst="roundRect">
            <a:avLst>
              <a:gd name="adj" fmla="val 9048"/>
            </a:avLst>
          </a:prstGeom>
          <a:solidFill>
            <a:srgbClr val="A3A3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学校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159F19B-6FE3-FCFA-9CB2-FCECE1A7B3E2}"/>
              </a:ext>
            </a:extLst>
          </p:cNvPr>
          <p:cNvSpPr txBox="1"/>
          <p:nvPr/>
        </p:nvSpPr>
        <p:spPr>
          <a:xfrm>
            <a:off x="3863752" y="3222921"/>
            <a:ext cx="5832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名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□ 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名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□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名　　□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名　　□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名～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3243877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タイトル.pptx" id="{E7498F8A-E358-466F-AF97-A85145EC8708}" vid="{1396C27A-9803-4462-9F31-16E49278FC2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1370</TotalTime>
  <Words>141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Meiryo UI</vt:lpstr>
      <vt:lpstr>ＭＳ Ｐゴシック</vt:lpstr>
      <vt:lpstr>Arial</vt:lpstr>
      <vt:lpstr>Calibri</vt:lpstr>
      <vt:lpstr>Times New Roman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宮坂 涼</dc:creator>
  <cp:lastModifiedBy>久保田 虎成</cp:lastModifiedBy>
  <cp:revision>43</cp:revision>
  <cp:lastPrinted>2024-06-20T05:32:12Z</cp:lastPrinted>
  <dcterms:created xsi:type="dcterms:W3CDTF">2024-06-06T01:46:30Z</dcterms:created>
  <dcterms:modified xsi:type="dcterms:W3CDTF">2024-06-24T12:00:27Z</dcterms:modified>
</cp:coreProperties>
</file>