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2" r:id="rId2"/>
  </p:sldIdLst>
  <p:sldSz cx="12192000" cy="6858000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D050"/>
    <a:srgbClr val="D1D1F0"/>
    <a:srgbClr val="FFC000"/>
    <a:srgbClr val="00B050"/>
    <a:srgbClr val="D0EBB3"/>
    <a:srgbClr val="F2F2F2"/>
    <a:srgbClr val="FFFFFF"/>
    <a:srgbClr val="DFDFF5"/>
    <a:srgbClr val="DDF0C8"/>
    <a:srgbClr val="FF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6318" autoAdjust="0"/>
  </p:normalViewPr>
  <p:slideViewPr>
    <p:cSldViewPr>
      <p:cViewPr varScale="1">
        <p:scale>
          <a:sx n="109" d="100"/>
          <a:sy n="109" d="100"/>
        </p:scale>
        <p:origin x="672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91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FAE83-6876-449D-BCCE-496EC707688A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D39ECE-9559-4BF9-A72E-0A6C088511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30850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30D34-39EC-4333-89A4-48E429B38CE2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C75C97-5DEC-465A-942A-ECFBEE6DB4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1974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mlit_to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30"/>
          <a:stretch>
            <a:fillRect/>
          </a:stretch>
        </p:blipFill>
        <p:spPr bwMode="auto">
          <a:xfrm>
            <a:off x="0" y="6524626"/>
            <a:ext cx="121920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2256368" y="3284539"/>
            <a:ext cx="9935633" cy="73025"/>
          </a:xfrm>
          <a:prstGeom prst="rect">
            <a:avLst/>
          </a:prstGeom>
          <a:solidFill>
            <a:srgbClr val="00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pic>
        <p:nvPicPr>
          <p:cNvPr id="6" name="Picture 11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051551"/>
            <a:ext cx="28321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2"/>
          <p:cNvSpPr txBox="1">
            <a:spLocks noChangeArrowheads="1"/>
          </p:cNvSpPr>
          <p:nvPr userDrawn="1"/>
        </p:nvSpPr>
        <p:spPr bwMode="auto">
          <a:xfrm>
            <a:off x="1" y="6524625"/>
            <a:ext cx="364292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200" i="1">
                <a:solidFill>
                  <a:schemeClr val="bg1"/>
                </a:solidFill>
                <a:latin typeface="Times New Roman" pitchFamily="18" charset="0"/>
              </a:rPr>
              <a:t>Ministry of Land, Infrastructure, Transport and Tourism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59000" y="2133601"/>
            <a:ext cx="10033000" cy="1470025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1E978-A3B9-4673-8199-379729392307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grpSp>
        <p:nvGrpSpPr>
          <p:cNvPr id="2" name="グループ化 1"/>
          <p:cNvGrpSpPr/>
          <p:nvPr userDrawn="1"/>
        </p:nvGrpSpPr>
        <p:grpSpPr>
          <a:xfrm>
            <a:off x="239349" y="44624"/>
            <a:ext cx="12087059" cy="580664"/>
            <a:chOff x="179512" y="116632"/>
            <a:chExt cx="9065294" cy="580664"/>
          </a:xfrm>
        </p:grpSpPr>
        <p:sp>
          <p:nvSpPr>
            <p:cNvPr id="8" name="テキスト ボックス 18"/>
            <p:cNvSpPr txBox="1">
              <a:spLocks noChangeArrowheads="1"/>
            </p:cNvSpPr>
            <p:nvPr userDrawn="1"/>
          </p:nvSpPr>
          <p:spPr bwMode="auto">
            <a:xfrm>
              <a:off x="8128794" y="116632"/>
              <a:ext cx="1116012" cy="24622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ja-JP" sz="1000" b="1" dirty="0">
                  <a:latin typeface="+mn-ea"/>
                  <a:ea typeface="+mn-ea"/>
                </a:rPr>
                <a:t>【</a:t>
              </a:r>
              <a:r>
                <a:rPr lang="ja-JP" altLang="en-US" sz="1000" b="1" dirty="0">
                  <a:latin typeface="+mn-ea"/>
                  <a:ea typeface="+mn-ea"/>
                </a:rPr>
                <a:t>機密性２</a:t>
              </a:r>
              <a:r>
                <a:rPr lang="en-US" altLang="ja-JP" sz="1000" b="1" dirty="0">
                  <a:latin typeface="+mn-ea"/>
                  <a:ea typeface="+mn-ea"/>
                </a:rPr>
                <a:t>】</a:t>
              </a:r>
            </a:p>
          </p:txBody>
        </p:sp>
        <p:sp>
          <p:nvSpPr>
            <p:cNvPr id="12" name="テキスト ボックス 9"/>
            <p:cNvSpPr txBox="1"/>
            <p:nvPr userDrawn="1"/>
          </p:nvSpPr>
          <p:spPr>
            <a:xfrm>
              <a:off x="3361605" y="372599"/>
              <a:ext cx="5746899" cy="32469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wrap="square" numCol="1" spcCol="0" rtlCol="0" fromWordArt="0" anchor="t" anchorCtr="0" forceAA="0" compatLnSpc="1"/>
            <a:lstStyle/>
            <a:p>
              <a:pPr algn="r"/>
              <a:r>
                <a:rPr sz="1000" b="1" dirty="0" err="1">
                  <a:solidFill>
                    <a:schemeClr val="tx1"/>
                  </a:solidFill>
                  <a:latin typeface="+mn-ea"/>
                  <a:ea typeface="+mn-ea"/>
                </a:rPr>
                <a:t>作成日_作成担当課_用途_保存期間</a:t>
              </a:r>
              <a:endParaRPr sz="1000" b="1" dirty="0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  <p:sp>
          <p:nvSpPr>
            <p:cNvPr id="13" name="テキスト ボックス 8"/>
            <p:cNvSpPr txBox="1"/>
            <p:nvPr userDrawn="1"/>
          </p:nvSpPr>
          <p:spPr>
            <a:xfrm>
              <a:off x="179512" y="372599"/>
              <a:ext cx="3312368" cy="32469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wrap="square" numCol="1" spcCol="0" rtlCol="0" fromWordArt="0" anchor="t" anchorCtr="0" forceAA="0" compatLnSpc="1"/>
            <a:lstStyle/>
            <a:p>
              <a:r>
                <a:rPr sz="1000" b="1" dirty="0" err="1">
                  <a:solidFill>
                    <a:schemeClr val="tx1"/>
                  </a:solidFill>
                  <a:latin typeface="+mn-ea"/>
                  <a:ea typeface="+mn-ea"/>
                </a:rPr>
                <a:t>発出元</a:t>
              </a:r>
              <a:r>
                <a:rPr sz="1000" b="1" dirty="0">
                  <a:solidFill>
                    <a:schemeClr val="tx1"/>
                  </a:solidFill>
                  <a:latin typeface="+mn-ea"/>
                  <a:ea typeface="+mn-ea"/>
                </a:rPr>
                <a:t> → </a:t>
              </a:r>
              <a:r>
                <a:rPr sz="1000" b="1" dirty="0" err="1">
                  <a:solidFill>
                    <a:schemeClr val="tx1"/>
                  </a:solidFill>
                  <a:latin typeface="+mn-ea"/>
                  <a:ea typeface="+mn-ea"/>
                </a:rPr>
                <a:t>発出先</a:t>
              </a:r>
              <a:endParaRPr sz="1000" b="1" dirty="0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74205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0320469" cy="47625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237288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20612-914C-4BDE-8D4C-FEA4392E99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649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1"/>
            <a:ext cx="2895600" cy="61261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1"/>
            <a:ext cx="8483600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237288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B01F7-FA20-4B15-9970-D297285851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1431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0320469" cy="47625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237288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FC12D-27C1-4F31-90C9-A93D49E446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6706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237288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94BDB-530F-4364-A4B7-5A1182A1D62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04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0320469" cy="47625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237288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DE403-68E0-47EB-9A36-3C247B1647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96606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237288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41BEC-AD9E-4104-AF2B-4C626651FF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1565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0320469" cy="47625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237288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FE511-5094-4685-A035-FB392A6605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0967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237288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C2EA1-6911-4BAC-954D-0A2DD024DD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16665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237288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176D3-1CBA-4E5C-8891-6A87D7C30D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1891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237288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F5529-272E-4A2C-90D7-160EE3AC10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2627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A64680F6-8E7B-A080-72E2-32AB983DFE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096775"/>
              </p:ext>
            </p:extLst>
          </p:nvPr>
        </p:nvGraphicFramePr>
        <p:xfrm>
          <a:off x="191346" y="2426106"/>
          <a:ext cx="11809312" cy="431525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600398">
                  <a:extLst>
                    <a:ext uri="{9D8B030D-6E8A-4147-A177-3AD203B41FA5}">
                      <a16:colId xmlns:a16="http://schemas.microsoft.com/office/drawing/2014/main" val="1277255446"/>
                    </a:ext>
                  </a:extLst>
                </a:gridCol>
                <a:gridCol w="8208914">
                  <a:extLst>
                    <a:ext uri="{9D8B030D-6E8A-4147-A177-3AD203B41FA5}">
                      <a16:colId xmlns:a16="http://schemas.microsoft.com/office/drawing/2014/main" val="3595366621"/>
                    </a:ext>
                  </a:extLst>
                </a:gridCol>
              </a:tblGrid>
              <a:tr h="476265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予算規模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</a:rPr>
                        <a:t>（一人当たり）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7646126"/>
                  </a:ext>
                </a:extLst>
              </a:tr>
              <a:tr h="4762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</a:rPr>
                        <a:t>人数規模想定</a:t>
                      </a:r>
                      <a:endParaRPr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8326642"/>
                  </a:ext>
                </a:extLst>
              </a:tr>
              <a:tr h="47812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実施規模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</a:rPr>
                        <a:t>修学旅行・部活などの単位・希望制少人数など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8628826"/>
                  </a:ext>
                </a:extLst>
              </a:tr>
              <a:tr h="476265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応募のきっかけ・思い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2706650"/>
                  </a:ext>
                </a:extLst>
              </a:tr>
              <a:tr h="4762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</a:rPr>
                        <a:t>希望方面（</a:t>
                      </a:r>
                      <a:r>
                        <a:rPr lang="ja-JP" altLang="en-US" sz="1200" b="0" dirty="0">
                          <a:solidFill>
                            <a:srgbClr val="0070C0"/>
                          </a:solidFill>
                        </a:rPr>
                        <a:t>任意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</a:rPr>
                        <a:t>）</a:t>
                      </a:r>
                      <a:r>
                        <a:rPr lang="ja-JP" altLang="en-US" sz="1050" b="0" dirty="0">
                          <a:solidFill>
                            <a:schemeClr val="tx1"/>
                          </a:solidFill>
                        </a:rPr>
                        <a:t>国でなく方面エリアでも可</a:t>
                      </a:r>
                      <a:endParaRPr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4408040"/>
                  </a:ext>
                </a:extLst>
              </a:tr>
              <a:tr h="5032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</a:rPr>
                        <a:t>希望実施期間・実施時期（</a:t>
                      </a:r>
                      <a:r>
                        <a:rPr lang="ja-JP" altLang="en-US" sz="1200" b="0" dirty="0">
                          <a:solidFill>
                            <a:srgbClr val="0070C0"/>
                          </a:solidFill>
                        </a:rPr>
                        <a:t>任意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</a:rPr>
                        <a:t>）</a:t>
                      </a:r>
                      <a:endParaRPr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2714471"/>
                  </a:ext>
                </a:extLst>
              </a:tr>
              <a:tr h="4762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</a:rPr>
                        <a:t>期待効果・内容（</a:t>
                      </a:r>
                      <a:r>
                        <a:rPr lang="ja-JP" altLang="en-US" sz="1200" b="0" dirty="0">
                          <a:solidFill>
                            <a:srgbClr val="0070C0"/>
                          </a:solidFill>
                        </a:rPr>
                        <a:t>任意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</a:rPr>
                        <a:t>）</a:t>
                      </a:r>
                      <a:endParaRPr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8097166"/>
                  </a:ext>
                </a:extLst>
              </a:tr>
              <a:tr h="4762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</a:rPr>
                        <a:t>その他制約（</a:t>
                      </a:r>
                      <a:r>
                        <a:rPr lang="ja-JP" altLang="en-US" sz="1200" b="0" dirty="0">
                          <a:solidFill>
                            <a:srgbClr val="0070C0"/>
                          </a:solidFill>
                        </a:rPr>
                        <a:t>任意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</a:rPr>
                        <a:t>）</a:t>
                      </a:r>
                      <a:endParaRPr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3122793"/>
                  </a:ext>
                </a:extLst>
              </a:tr>
              <a:tr h="4762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</a:rPr>
                        <a:t>その他何かあれば（</a:t>
                      </a:r>
                      <a:r>
                        <a:rPr lang="ja-JP" altLang="en-US" sz="1200" b="0" dirty="0">
                          <a:solidFill>
                            <a:srgbClr val="0070C0"/>
                          </a:solidFill>
                        </a:rPr>
                        <a:t>任意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</a:rPr>
                        <a:t>）</a:t>
                      </a:r>
                      <a:endParaRPr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2598491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7B2A77E-B6FB-ACC5-AB0B-54ACB833A92C}"/>
              </a:ext>
            </a:extLst>
          </p:cNvPr>
          <p:cNvSpPr txBox="1"/>
          <p:nvPr/>
        </p:nvSpPr>
        <p:spPr>
          <a:xfrm>
            <a:off x="34045" y="50327"/>
            <a:ext cx="45001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応募様式</a:t>
            </a:r>
            <a:endParaRPr kumimoji="1" lang="ja-JP" altLang="en-US" sz="20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E459FF3-B013-146A-A9C0-9692B6601C61}"/>
              </a:ext>
            </a:extLst>
          </p:cNvPr>
          <p:cNvSpPr txBox="1"/>
          <p:nvPr/>
        </p:nvSpPr>
        <p:spPr>
          <a:xfrm>
            <a:off x="3863752" y="3013589"/>
            <a:ext cx="58326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名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□ 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名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□ 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名　　□ 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300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名　　□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300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名～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4C82880-53FB-E2C5-3E51-C81659D4E562}"/>
              </a:ext>
            </a:extLst>
          </p:cNvPr>
          <p:cNvSpPr txBox="1"/>
          <p:nvPr/>
        </p:nvSpPr>
        <p:spPr>
          <a:xfrm>
            <a:off x="224460" y="605867"/>
            <a:ext cx="4309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名称：　</a:t>
            </a:r>
            <a:r>
              <a:rPr kumimoji="1" lang="ja-JP" altLang="en-US" sz="14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kumimoji="1" lang="ja-JP" altLang="en-US" sz="14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A0852A7-127C-AD1F-6AB4-61DF42AF8A4F}"/>
              </a:ext>
            </a:extLst>
          </p:cNvPr>
          <p:cNvSpPr txBox="1"/>
          <p:nvPr/>
        </p:nvSpPr>
        <p:spPr>
          <a:xfrm>
            <a:off x="335361" y="980359"/>
            <a:ext cx="35283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名称はマッチングが成立するまで非開示といたします。</a:t>
            </a: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ADA82276-BC65-378E-6B53-9BEEFA2C4B3F}"/>
              </a:ext>
            </a:extLst>
          </p:cNvPr>
          <p:cNvSpPr/>
          <p:nvPr/>
        </p:nvSpPr>
        <p:spPr>
          <a:xfrm>
            <a:off x="9696400" y="0"/>
            <a:ext cx="2495600" cy="605867"/>
          </a:xfrm>
          <a:prstGeom prst="roundRect">
            <a:avLst>
              <a:gd name="adj" fmla="val 9048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地方公共団体</a:t>
            </a:r>
          </a:p>
        </p:txBody>
      </p:sp>
      <p:graphicFrame>
        <p:nvGraphicFramePr>
          <p:cNvPr id="4" name="表 5">
            <a:extLst>
              <a:ext uri="{FF2B5EF4-FFF2-40B4-BE49-F238E27FC236}">
                <a16:creationId xmlns:a16="http://schemas.microsoft.com/office/drawing/2014/main" id="{78739713-2EFA-0773-3710-21FD190B1E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746194"/>
              </p:ext>
            </p:extLst>
          </p:nvPr>
        </p:nvGraphicFramePr>
        <p:xfrm>
          <a:off x="191344" y="1274176"/>
          <a:ext cx="11809312" cy="9965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600400">
                  <a:extLst>
                    <a:ext uri="{9D8B030D-6E8A-4147-A177-3AD203B41FA5}">
                      <a16:colId xmlns:a16="http://schemas.microsoft.com/office/drawing/2014/main" val="1277255446"/>
                    </a:ext>
                  </a:extLst>
                </a:gridCol>
                <a:gridCol w="8208912">
                  <a:extLst>
                    <a:ext uri="{9D8B030D-6E8A-4147-A177-3AD203B41FA5}">
                      <a16:colId xmlns:a16="http://schemas.microsoft.com/office/drawing/2014/main" val="3595366621"/>
                    </a:ext>
                  </a:extLst>
                </a:gridCol>
              </a:tblGrid>
              <a:tr h="49825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所在地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（おもに市単位まで）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8628826"/>
                  </a:ext>
                </a:extLst>
              </a:tr>
              <a:tr h="4982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</a:rPr>
                        <a:t>過去の海外教育旅行実績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4408040"/>
                  </a:ext>
                </a:extLst>
              </a:tr>
            </a:tbl>
          </a:graphicData>
        </a:graphic>
      </p:graphicFrame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2D7EABC6-A2C1-CC1C-C2F0-BAF6E667B63D}"/>
              </a:ext>
            </a:extLst>
          </p:cNvPr>
          <p:cNvCxnSpPr/>
          <p:nvPr/>
        </p:nvCxnSpPr>
        <p:spPr>
          <a:xfrm>
            <a:off x="839416" y="975199"/>
            <a:ext cx="369478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0342928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タイトル.pptx" id="{E7498F8A-E358-466F-AF97-A85145EC8708}" vid="{1396C27A-9803-4462-9F31-16E49278FC2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1357</TotalTime>
  <Words>126</Words>
  <Application>Microsoft Office PowerPoint</Application>
  <PresentationFormat>ワイド画面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Meiryo UI</vt:lpstr>
      <vt:lpstr>ＭＳ Ｐゴシック</vt:lpstr>
      <vt:lpstr>Arial</vt:lpstr>
      <vt:lpstr>Calibri</vt:lpstr>
      <vt:lpstr>Times New Roman</vt:lpstr>
      <vt:lpstr>標準デザイン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宮坂 涼</dc:creator>
  <cp:lastModifiedBy>久保田 虎成</cp:lastModifiedBy>
  <cp:revision>40</cp:revision>
  <cp:lastPrinted>2024-06-20T05:32:12Z</cp:lastPrinted>
  <dcterms:created xsi:type="dcterms:W3CDTF">2024-06-06T01:46:30Z</dcterms:created>
  <dcterms:modified xsi:type="dcterms:W3CDTF">2024-06-24T12:00:20Z</dcterms:modified>
</cp:coreProperties>
</file>