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8"/>
  </p:notesMasterIdLst>
  <p:sldIdLst>
    <p:sldId id="257" r:id="rId5"/>
    <p:sldId id="258" r:id="rId6"/>
    <p:sldId id="259"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申請様式１案" id="{6C8234CC-E882-47B0-B977-EA96DE723E0D}">
          <p14:sldIdLst>
            <p14:sldId id="257"/>
            <p14:sldId id="258"/>
            <p14:sldId id="259"/>
          </p14:sldIdLst>
        </p14:section>
      </p14:sectionLst>
    </p:ext>
    <p:ext uri="{EFAFB233-063F-42B5-8137-9DF3F51BA10A}">
      <p15:sldGuideLst xmlns:p15="http://schemas.microsoft.com/office/powerpoint/2012/main">
        <p15:guide id="1" orient="horz" pos="2137" userDrawn="1">
          <p15:clr>
            <a:srgbClr val="A4A3A4"/>
          </p15:clr>
        </p15:guide>
        <p15:guide id="2" pos="2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snapToGrid="0" showGuides="1">
      <p:cViewPr varScale="1">
        <p:scale>
          <a:sx n="110" d="100"/>
          <a:sy n="110" d="100"/>
        </p:scale>
        <p:origin x="1368" y="108"/>
      </p:cViewPr>
      <p:guideLst>
        <p:guide orient="horz" pos="2137"/>
        <p:guide pos="2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589F4-4EC9-4181-AB9F-8A38B2D78B3C}" type="datetimeFigureOut">
              <a:rPr kumimoji="1" lang="ja-JP" altLang="en-US" smtClean="0"/>
              <a:t>2024/7/16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07886-7DFD-4E2D-8BA6-D10CC9F16E46}" type="slidenum">
              <a:rPr kumimoji="1" lang="ja-JP" altLang="en-US" smtClean="0"/>
              <a:t>‹#›</a:t>
            </a:fld>
            <a:endParaRPr kumimoji="1" lang="ja-JP" altLang="en-US"/>
          </a:p>
        </p:txBody>
      </p:sp>
    </p:spTree>
    <p:extLst>
      <p:ext uri="{BB962C8B-B14F-4D97-AF65-F5344CB8AC3E}">
        <p14:creationId xmlns:p14="http://schemas.microsoft.com/office/powerpoint/2010/main" val="27684421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1</a:t>
            </a:fld>
            <a:endParaRPr kumimoji="1" lang="ja-JP" altLang="en-US"/>
          </a:p>
        </p:txBody>
      </p:sp>
    </p:spTree>
    <p:extLst>
      <p:ext uri="{BB962C8B-B14F-4D97-AF65-F5344CB8AC3E}">
        <p14:creationId xmlns:p14="http://schemas.microsoft.com/office/powerpoint/2010/main" val="3524461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2</a:t>
            </a:fld>
            <a:endParaRPr kumimoji="1" lang="ja-JP" altLang="en-US"/>
          </a:p>
        </p:txBody>
      </p:sp>
    </p:spTree>
    <p:extLst>
      <p:ext uri="{BB962C8B-B14F-4D97-AF65-F5344CB8AC3E}">
        <p14:creationId xmlns:p14="http://schemas.microsoft.com/office/powerpoint/2010/main" val="4267629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833190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a:xfrm>
            <a:off x="-5814" y="0"/>
            <a:ext cx="369721" cy="365125"/>
          </a:xfrm>
        </p:spPr>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7" y="1008000"/>
            <a:ext cx="4356000" cy="468000"/>
          </a:xfrm>
          <a:prstGeom prst="rect">
            <a:avLst/>
          </a:prstGeom>
        </p:spPr>
        <p:txBody>
          <a:bodyPr wrap="none" anchor="ctr">
            <a:noAutofit/>
          </a:bodyPr>
          <a:lstStyle>
            <a:lvl1pPr>
              <a:lnSpc>
                <a:spcPct val="100000"/>
              </a:lnSpc>
              <a:spcBef>
                <a:spcPts val="0"/>
              </a:spcBef>
              <a:defRPr sz="1137"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69738955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DT Template A4</a:t>
            </a:r>
            <a:endParaRPr kumimoji="1" lang="ja-JP" altLang="en-US"/>
          </a:p>
        </p:txBody>
      </p:sp>
      <p:sp>
        <p:nvSpPr>
          <p:cNvPr id="6" name="Slide Number Placeholder 5"/>
          <p:cNvSpPr>
            <a:spLocks noGrp="1"/>
          </p:cNvSpPr>
          <p:nvPr>
            <p:ph type="sldNum" sz="quarter" idx="4"/>
          </p:nvPr>
        </p:nvSpPr>
        <p:spPr>
          <a:xfrm>
            <a:off x="0" y="2"/>
            <a:ext cx="40982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1B844-D6F5-480C-BEB0-0E7DC0AD00ED}" type="slidenum">
              <a:rPr kumimoji="1" lang="ja-JP" altLang="en-US" smtClean="0"/>
              <a:t>‹#›</a:t>
            </a:fld>
            <a:endParaRPr kumimoji="1" lang="ja-JP" altLang="en-US"/>
          </a:p>
        </p:txBody>
      </p:sp>
    </p:spTree>
    <p:extLst>
      <p:ext uri="{BB962C8B-B14F-4D97-AF65-F5344CB8AC3E}">
        <p14:creationId xmlns:p14="http://schemas.microsoft.com/office/powerpoint/2010/main" val="2909573340"/>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24">
            <a:extLst>
              <a:ext uri="{FF2B5EF4-FFF2-40B4-BE49-F238E27FC236}">
                <a16:creationId xmlns:a16="http://schemas.microsoft.com/office/drawing/2014/main" id="{62690988-299F-A3CB-1E6C-4A4EED9BED34}"/>
              </a:ext>
            </a:extLst>
          </p:cNvPr>
          <p:cNvGrpSpPr/>
          <p:nvPr/>
        </p:nvGrpSpPr>
        <p:grpSpPr>
          <a:xfrm>
            <a:off x="259531" y="1198803"/>
            <a:ext cx="4154813" cy="1189901"/>
            <a:chOff x="259531" y="1206418"/>
            <a:chExt cx="4154813" cy="1189901"/>
          </a:xfrm>
        </p:grpSpPr>
        <p:sp>
          <p:nvSpPr>
            <p:cNvPr id="9" name="正方形/長方形 1210">
              <a:extLst>
                <a:ext uri="{FF2B5EF4-FFF2-40B4-BE49-F238E27FC236}">
                  <a16:creationId xmlns:a16="http://schemas.microsoft.com/office/drawing/2014/main" id="{706E7B8F-E9EC-3C64-B5A7-0FF425D9437A}"/>
                </a:ext>
              </a:extLst>
            </p:cNvPr>
            <p:cNvSpPr/>
            <p:nvPr/>
          </p:nvSpPr>
          <p:spPr>
            <a:xfrm>
              <a:off x="259531" y="1206418"/>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bg1"/>
                  </a:solidFill>
                  <a:latin typeface="Yu Gothic UI" panose="020B0500000000000000" pitchFamily="50" charset="-128"/>
                  <a:ea typeface="Yu Gothic UI" panose="020B0500000000000000" pitchFamily="50" charset="-128"/>
                </a:rPr>
                <a:t>地域の現状、現状を踏まえたありたい姿を記載してください。</a:t>
              </a:r>
              <a:br>
                <a:rPr lang="en-US" altLang="ja-JP" sz="1200" dirty="0">
                  <a:solidFill>
                    <a:schemeClr val="bg1"/>
                  </a:solidFill>
                  <a:latin typeface="Yu Gothic UI" panose="020B0500000000000000" pitchFamily="50" charset="-128"/>
                  <a:ea typeface="Yu Gothic UI" panose="020B0500000000000000" pitchFamily="50" charset="-128"/>
                </a:rPr>
              </a:br>
              <a:r>
                <a:rPr lang="en-US" altLang="ja-JP" sz="1200" dirty="0">
                  <a:solidFill>
                    <a:schemeClr val="bg1"/>
                  </a:solidFill>
                  <a:latin typeface="Yu Gothic UI" panose="020B0500000000000000" pitchFamily="50" charset="-128"/>
                  <a:ea typeface="Yu Gothic UI" panose="020B0500000000000000" pitchFamily="50" charset="-128"/>
                </a:rPr>
                <a:t>XXXXXXXXX</a:t>
              </a:r>
              <a:endParaRPr lang="ja-JP" altLang="en-US" sz="1200" dirty="0">
                <a:solidFill>
                  <a:schemeClr val="bg1"/>
                </a:solidFill>
                <a:latin typeface="Yu Gothic UI" panose="020B0500000000000000" pitchFamily="50" charset="-128"/>
                <a:ea typeface="Yu Gothic UI" panose="020B0500000000000000" pitchFamily="50" charset="-128"/>
              </a:endParaRPr>
            </a:p>
          </p:txBody>
        </p:sp>
        <p:sp>
          <p:nvSpPr>
            <p:cNvPr id="10" name="正方形/長方形 1212">
              <a:extLst>
                <a:ext uri="{FF2B5EF4-FFF2-40B4-BE49-F238E27FC236}">
                  <a16:creationId xmlns:a16="http://schemas.microsoft.com/office/drawing/2014/main" id="{333BAE42-4813-B951-CBB5-EF8762343314}"/>
                </a:ext>
              </a:extLst>
            </p:cNvPr>
            <p:cNvSpPr/>
            <p:nvPr/>
          </p:nvSpPr>
          <p:spPr>
            <a:xfrm>
              <a:off x="267861" y="1212766"/>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地域の現状及びありたい姿</a:t>
              </a:r>
            </a:p>
          </p:txBody>
        </p:sp>
      </p:grpSp>
      <p:grpSp>
        <p:nvGrpSpPr>
          <p:cNvPr id="14" name="グループ化 13">
            <a:extLst>
              <a:ext uri="{FF2B5EF4-FFF2-40B4-BE49-F238E27FC236}">
                <a16:creationId xmlns:a16="http://schemas.microsoft.com/office/drawing/2014/main" id="{80482075-F8A4-E69D-3FCB-2043C6C12E46}"/>
              </a:ext>
            </a:extLst>
          </p:cNvPr>
          <p:cNvGrpSpPr/>
          <p:nvPr/>
        </p:nvGrpSpPr>
        <p:grpSpPr>
          <a:xfrm>
            <a:off x="4541513" y="3190875"/>
            <a:ext cx="5091772" cy="3512361"/>
            <a:chOff x="4538203" y="5479245"/>
            <a:chExt cx="5091772" cy="3512361"/>
          </a:xfrm>
        </p:grpSpPr>
        <p:sp>
          <p:nvSpPr>
            <p:cNvPr id="6" name="正方形/長方形 1210">
              <a:extLst>
                <a:ext uri="{FF2B5EF4-FFF2-40B4-BE49-F238E27FC236}">
                  <a16:creationId xmlns:a16="http://schemas.microsoft.com/office/drawing/2014/main" id="{C6F136DC-8F39-132D-9660-931867FC9D5E}"/>
                </a:ext>
              </a:extLst>
            </p:cNvPr>
            <p:cNvSpPr/>
            <p:nvPr/>
          </p:nvSpPr>
          <p:spPr>
            <a:xfrm>
              <a:off x="4538203" y="5479245"/>
              <a:ext cx="5091772" cy="351236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地域課題を解決するために、</a:t>
              </a:r>
              <a:r>
                <a:rPr lang="en-US" altLang="ja-JP" sz="1200" spc="-15" dirty="0">
                  <a:solidFill>
                    <a:schemeClr val="tx1"/>
                  </a:solidFill>
                  <a:latin typeface="Yu Gothic UI" panose="020B0500000000000000" pitchFamily="50" charset="-128"/>
                  <a:ea typeface="Yu Gothic UI" panose="020B0500000000000000" pitchFamily="50" charset="-128"/>
                </a:rPr>
                <a:t>ICT</a:t>
              </a:r>
              <a:r>
                <a:rPr lang="ja-JP" altLang="en-US" sz="1200" spc="-15" dirty="0">
                  <a:solidFill>
                    <a:schemeClr val="tx1"/>
                  </a:solidFill>
                  <a:latin typeface="Yu Gothic UI" panose="020B0500000000000000" pitchFamily="50" charset="-128"/>
                  <a:ea typeface="Yu Gothic UI" panose="020B0500000000000000" pitchFamily="50" charset="-128"/>
                </a:rPr>
                <a:t>ソリューションを活用した具体的な取組内容がわかるよう、事業概要を記載してください。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適宜、図表などを使用し、わかりやすく記載してください。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XXXXXXXXXXXXXX</a:t>
              </a:r>
            </a:p>
          </p:txBody>
        </p:sp>
        <p:sp>
          <p:nvSpPr>
            <p:cNvPr id="13" name="正方形/長方形 1212">
              <a:extLst>
                <a:ext uri="{FF2B5EF4-FFF2-40B4-BE49-F238E27FC236}">
                  <a16:creationId xmlns:a16="http://schemas.microsoft.com/office/drawing/2014/main" id="{F1EC8D81-9769-214E-4F12-B700FE62FDA6}"/>
                </a:ext>
              </a:extLst>
            </p:cNvPr>
            <p:cNvSpPr/>
            <p:nvPr/>
          </p:nvSpPr>
          <p:spPr>
            <a:xfrm>
              <a:off x="4542899" y="5485199"/>
              <a:ext cx="2295185" cy="196196"/>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実証事業概要</a:t>
              </a:r>
            </a:p>
          </p:txBody>
        </p:sp>
      </p:grpSp>
      <p:sp>
        <p:nvSpPr>
          <p:cNvPr id="31" name="正方形/長方形 1210">
            <a:extLst>
              <a:ext uri="{FF2B5EF4-FFF2-40B4-BE49-F238E27FC236}">
                <a16:creationId xmlns:a16="http://schemas.microsoft.com/office/drawing/2014/main" id="{8441653C-2B4D-018F-888F-D8C9444D4862}"/>
              </a:ext>
            </a:extLst>
          </p:cNvPr>
          <p:cNvSpPr/>
          <p:nvPr/>
        </p:nvSpPr>
        <p:spPr>
          <a:xfrm>
            <a:off x="276191" y="4963194"/>
            <a:ext cx="4138153" cy="837564"/>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endParaRPr lang="en-US" altLang="ja-JP" sz="1200" spc="-15" dirty="0">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具体性・根拠・数値設定を明確にした</a:t>
            </a:r>
            <a:r>
              <a:rPr lang="en-US" altLang="ja-JP" sz="1200" spc="-15" dirty="0">
                <a:solidFill>
                  <a:srgbClr val="000000"/>
                </a:solidFill>
                <a:latin typeface="Yu Gothic UI" panose="020B0500000000000000" pitchFamily="50" charset="-128"/>
                <a:ea typeface="Yu Gothic UI" panose="020B0500000000000000" pitchFamily="50" charset="-128"/>
              </a:rPr>
              <a:t>KPI</a:t>
            </a:r>
            <a:r>
              <a:rPr lang="ja-JP" altLang="en-US" sz="1200" spc="-15" dirty="0">
                <a:solidFill>
                  <a:srgbClr val="000000"/>
                </a:solidFill>
                <a:latin typeface="Yu Gothic UI" panose="020B0500000000000000" pitchFamily="50" charset="-128"/>
                <a:ea typeface="Yu Gothic UI" panose="020B0500000000000000" pitchFamily="50" charset="-128"/>
              </a:rPr>
              <a:t>を記載してください。</a:t>
            </a:r>
            <a:endParaRPr lang="en-US" altLang="ja-JP" sz="1200" spc="-15" dirty="0">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en-US" altLang="ja-JP" sz="1200" spc="-15" dirty="0">
                <a:solidFill>
                  <a:schemeClr val="tx1"/>
                </a:solidFill>
                <a:latin typeface="Yu Gothic UI" panose="020B0500000000000000" pitchFamily="50" charset="-128"/>
                <a:ea typeface="Yu Gothic UI" panose="020B0500000000000000" pitchFamily="50" charset="-128"/>
              </a:rPr>
              <a:t>KPI</a:t>
            </a:r>
            <a:r>
              <a:rPr lang="ja-JP" altLang="en-US" sz="1200" spc="-15" dirty="0">
                <a:solidFill>
                  <a:schemeClr val="tx1"/>
                </a:solidFill>
                <a:latin typeface="Yu Gothic UI" panose="020B0500000000000000" pitchFamily="50" charset="-128"/>
                <a:ea typeface="Yu Gothic UI" panose="020B0500000000000000" pitchFamily="50" charset="-128"/>
              </a:rPr>
              <a:t>には、実証内容を検証可能な数値目標を検討の上で記載してください。</a:t>
            </a:r>
            <a:endParaRPr lang="en-US" altLang="ja-JP" sz="1100" spc="-15" dirty="0">
              <a:solidFill>
                <a:schemeClr val="tx1"/>
              </a:solidFill>
              <a:latin typeface="Yu Gothic UI" panose="020B0500000000000000" pitchFamily="50" charset="-128"/>
              <a:ea typeface="Yu Gothic UI" panose="020B0500000000000000" pitchFamily="50" charset="-128"/>
            </a:endParaRPr>
          </a:p>
        </p:txBody>
      </p:sp>
      <p:sp>
        <p:nvSpPr>
          <p:cNvPr id="33" name="正方形/長方形 1210">
            <a:extLst>
              <a:ext uri="{FF2B5EF4-FFF2-40B4-BE49-F238E27FC236}">
                <a16:creationId xmlns:a16="http://schemas.microsoft.com/office/drawing/2014/main" id="{4E9BE460-17B4-9ADA-7366-AC97AE409470}"/>
              </a:ext>
            </a:extLst>
          </p:cNvPr>
          <p:cNvSpPr/>
          <p:nvPr/>
        </p:nvSpPr>
        <p:spPr>
          <a:xfrm>
            <a:off x="276191" y="5865671"/>
            <a:ext cx="4134523" cy="837565"/>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en-US" altLang="ja-JP" sz="1200" spc="-15">
                <a:solidFill>
                  <a:srgbClr val="000000"/>
                </a:solidFill>
                <a:latin typeface="Yu Gothic UI" panose="020B0500000000000000" pitchFamily="50" charset="-128"/>
                <a:ea typeface="Yu Gothic UI" panose="020B0500000000000000" pitchFamily="50" charset="-128"/>
              </a:rPr>
              <a:t>KPI</a:t>
            </a:r>
            <a:r>
              <a:rPr lang="ja-JP" altLang="en-US" sz="1200" spc="-15">
                <a:solidFill>
                  <a:srgbClr val="000000"/>
                </a:solidFill>
                <a:latin typeface="Yu Gothic UI" panose="020B0500000000000000" pitchFamily="50" charset="-128"/>
                <a:ea typeface="Yu Gothic UI" panose="020B0500000000000000" pitchFamily="50" charset="-128"/>
              </a:rPr>
              <a:t>ごとの測定方法を記載してください。</a:t>
            </a:r>
            <a:endParaRPr lang="en-US" altLang="ja-JP" sz="1200" spc="-15">
              <a:solidFill>
                <a:srgbClr val="000000"/>
              </a:solidFill>
              <a:latin typeface="Yu Gothic UI" panose="020B0500000000000000" pitchFamily="50" charset="-128"/>
              <a:ea typeface="Yu Gothic UI" panose="020B0500000000000000" pitchFamily="50" charset="-128"/>
            </a:endParaRPr>
          </a:p>
        </p:txBody>
      </p:sp>
      <p:grpSp>
        <p:nvGrpSpPr>
          <p:cNvPr id="28" name="グループ化 27">
            <a:extLst>
              <a:ext uri="{FF2B5EF4-FFF2-40B4-BE49-F238E27FC236}">
                <a16:creationId xmlns:a16="http://schemas.microsoft.com/office/drawing/2014/main" id="{3000940D-DE7F-6809-3BEE-B540827F00B7}"/>
              </a:ext>
            </a:extLst>
          </p:cNvPr>
          <p:cNvGrpSpPr/>
          <p:nvPr/>
        </p:nvGrpSpPr>
        <p:grpSpPr>
          <a:xfrm>
            <a:off x="259499" y="305552"/>
            <a:ext cx="9370476" cy="468001"/>
            <a:chOff x="423695" y="149644"/>
            <a:chExt cx="9065153" cy="468001"/>
          </a:xfrm>
        </p:grpSpPr>
        <p:grpSp>
          <p:nvGrpSpPr>
            <p:cNvPr id="29" name="グループ化 28">
              <a:extLst>
                <a:ext uri="{FF2B5EF4-FFF2-40B4-BE49-F238E27FC236}">
                  <a16:creationId xmlns:a16="http://schemas.microsoft.com/office/drawing/2014/main" id="{88A7870A-A3EF-D815-91A0-6EE353211F6F}"/>
                </a:ext>
              </a:extLst>
            </p:cNvPr>
            <p:cNvGrpSpPr/>
            <p:nvPr/>
          </p:nvGrpSpPr>
          <p:grpSpPr>
            <a:xfrm>
              <a:off x="8005010" y="149644"/>
              <a:ext cx="1483838" cy="468000"/>
              <a:chOff x="7050511" y="149644"/>
              <a:chExt cx="1483838" cy="468000"/>
            </a:xfrm>
          </p:grpSpPr>
          <p:sp>
            <p:nvSpPr>
              <p:cNvPr id="48" name="正方形/長方形 47">
                <a:extLst>
                  <a:ext uri="{FF2B5EF4-FFF2-40B4-BE49-F238E27FC236}">
                    <a16:creationId xmlns:a16="http://schemas.microsoft.com/office/drawing/2014/main" id="{BD3723BE-2348-2841-9225-ADDC75D27D89}"/>
                  </a:ext>
                </a:extLst>
              </p:cNvPr>
              <p:cNvSpPr/>
              <p:nvPr/>
            </p:nvSpPr>
            <p:spPr bwMode="gray">
              <a:xfrm>
                <a:off x="7792967" y="149644"/>
                <a:ext cx="741382" cy="468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9" name="正方形/長方形 1217">
                <a:extLst>
                  <a:ext uri="{FF2B5EF4-FFF2-40B4-BE49-F238E27FC236}">
                    <a16:creationId xmlns:a16="http://schemas.microsoft.com/office/drawing/2014/main" id="{DA0375DC-2D51-30E3-D1FA-6F8E049091C5}"/>
                  </a:ext>
                </a:extLst>
              </p:cNvPr>
              <p:cNvSpPr/>
              <p:nvPr/>
            </p:nvSpPr>
            <p:spPr>
              <a:xfrm>
                <a:off x="7050511" y="149644"/>
                <a:ext cx="741383" cy="46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カテゴリー</a:t>
                </a:r>
                <a:br>
                  <a:rPr lang="en-US" altLang="ja-JP" sz="1200" b="1">
                    <a:solidFill>
                      <a:schemeClr val="bg1"/>
                    </a:solidFill>
                    <a:latin typeface="Yu Gothic UI" panose="020B0500000000000000" pitchFamily="50" charset="-128"/>
                    <a:ea typeface="Yu Gothic UI" panose="020B0500000000000000" pitchFamily="50" charset="-128"/>
                  </a:rPr>
                </a:br>
                <a:r>
                  <a:rPr lang="ja-JP" altLang="en-US" sz="1200" b="1">
                    <a:solidFill>
                      <a:schemeClr val="bg1"/>
                    </a:solidFill>
                    <a:latin typeface="Yu Gothic UI" panose="020B0500000000000000" pitchFamily="50" charset="-128"/>
                    <a:ea typeface="Yu Gothic UI" panose="020B0500000000000000" pitchFamily="50" charset="-128"/>
                  </a:rPr>
                  <a:t>番号</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nvGrpSpPr>
            <p:cNvPr id="30" name="グループ化 29">
              <a:extLst>
                <a:ext uri="{FF2B5EF4-FFF2-40B4-BE49-F238E27FC236}">
                  <a16:creationId xmlns:a16="http://schemas.microsoft.com/office/drawing/2014/main" id="{5386C17D-209D-848E-05A1-A35B8CB26F7C}"/>
                </a:ext>
              </a:extLst>
            </p:cNvPr>
            <p:cNvGrpSpPr/>
            <p:nvPr/>
          </p:nvGrpSpPr>
          <p:grpSpPr>
            <a:xfrm>
              <a:off x="423695" y="149645"/>
              <a:ext cx="3386305" cy="468000"/>
              <a:chOff x="319422" y="390275"/>
              <a:chExt cx="3386305" cy="468000"/>
            </a:xfrm>
          </p:grpSpPr>
          <p:grpSp>
            <p:nvGrpSpPr>
              <p:cNvPr id="40" name="グループ化 39">
                <a:extLst>
                  <a:ext uri="{FF2B5EF4-FFF2-40B4-BE49-F238E27FC236}">
                    <a16:creationId xmlns:a16="http://schemas.microsoft.com/office/drawing/2014/main" id="{4D8EAB21-8264-EC75-78AF-F7BC4ED10E47}"/>
                  </a:ext>
                </a:extLst>
              </p:cNvPr>
              <p:cNvGrpSpPr/>
              <p:nvPr/>
            </p:nvGrpSpPr>
            <p:grpSpPr>
              <a:xfrm>
                <a:off x="319422" y="390275"/>
                <a:ext cx="3386305" cy="234000"/>
                <a:chOff x="319422" y="390275"/>
                <a:chExt cx="3386305" cy="234000"/>
              </a:xfrm>
            </p:grpSpPr>
            <p:sp>
              <p:nvSpPr>
                <p:cNvPr id="46" name="正方形/長方形 45">
                  <a:extLst>
                    <a:ext uri="{FF2B5EF4-FFF2-40B4-BE49-F238E27FC236}">
                      <a16:creationId xmlns:a16="http://schemas.microsoft.com/office/drawing/2014/main" id="{93ECBE5C-808F-1F14-8FDA-4E454C40B7F5}"/>
                    </a:ext>
                  </a:extLst>
                </p:cNvPr>
                <p:cNvSpPr/>
                <p:nvPr/>
              </p:nvSpPr>
              <p:spPr bwMode="gray">
                <a:xfrm>
                  <a:off x="1322181" y="390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7" name="正方形/長方形 1217">
                  <a:extLst>
                    <a:ext uri="{FF2B5EF4-FFF2-40B4-BE49-F238E27FC236}">
                      <a16:creationId xmlns:a16="http://schemas.microsoft.com/office/drawing/2014/main" id="{A8D928E9-D78A-54F4-4861-6E52A02B4B98}"/>
                    </a:ext>
                  </a:extLst>
                </p:cNvPr>
                <p:cNvSpPr/>
                <p:nvPr/>
              </p:nvSpPr>
              <p:spPr>
                <a:xfrm>
                  <a:off x="319422" y="390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申請団体名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nvGrpSpPr>
              <p:cNvPr id="41" name="グループ化 40">
                <a:extLst>
                  <a:ext uri="{FF2B5EF4-FFF2-40B4-BE49-F238E27FC236}">
                    <a16:creationId xmlns:a16="http://schemas.microsoft.com/office/drawing/2014/main" id="{455ED7F2-DDE7-B3B1-2600-C661A97869ED}"/>
                  </a:ext>
                </a:extLst>
              </p:cNvPr>
              <p:cNvGrpSpPr/>
              <p:nvPr/>
            </p:nvGrpSpPr>
            <p:grpSpPr>
              <a:xfrm>
                <a:off x="319422" y="624275"/>
                <a:ext cx="3386305" cy="234000"/>
                <a:chOff x="319422" y="624275"/>
                <a:chExt cx="3386305" cy="234000"/>
              </a:xfrm>
            </p:grpSpPr>
            <p:sp>
              <p:nvSpPr>
                <p:cNvPr id="42" name="正方形/長方形 41">
                  <a:extLst>
                    <a:ext uri="{FF2B5EF4-FFF2-40B4-BE49-F238E27FC236}">
                      <a16:creationId xmlns:a16="http://schemas.microsoft.com/office/drawing/2014/main" id="{3D55598D-E333-3406-D3A8-8DB163ACA43A}"/>
                    </a:ext>
                  </a:extLst>
                </p:cNvPr>
                <p:cNvSpPr/>
                <p:nvPr/>
              </p:nvSpPr>
              <p:spPr bwMode="gray">
                <a:xfrm>
                  <a:off x="1322181" y="624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3" name="正方形/長方形 1217">
                  <a:extLst>
                    <a:ext uri="{FF2B5EF4-FFF2-40B4-BE49-F238E27FC236}">
                      <a16:creationId xmlns:a16="http://schemas.microsoft.com/office/drawing/2014/main" id="{410B9A7F-784F-AF2F-8AA6-0C4C8E44ECD3}"/>
                    </a:ext>
                  </a:extLst>
                </p:cNvPr>
                <p:cNvSpPr/>
                <p:nvPr/>
              </p:nvSpPr>
              <p:spPr>
                <a:xfrm>
                  <a:off x="319422" y="624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ベンチャー社名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grpSp>
          <p:nvGrpSpPr>
            <p:cNvPr id="35" name="グループ化 34">
              <a:extLst>
                <a:ext uri="{FF2B5EF4-FFF2-40B4-BE49-F238E27FC236}">
                  <a16:creationId xmlns:a16="http://schemas.microsoft.com/office/drawing/2014/main" id="{0CE88530-5F71-1991-2A90-3262B95AEFE9}"/>
                </a:ext>
              </a:extLst>
            </p:cNvPr>
            <p:cNvGrpSpPr/>
            <p:nvPr/>
          </p:nvGrpSpPr>
          <p:grpSpPr>
            <a:xfrm>
              <a:off x="3816653" y="149645"/>
              <a:ext cx="4187284" cy="468000"/>
              <a:chOff x="4618753" y="149645"/>
              <a:chExt cx="4187284" cy="468000"/>
            </a:xfrm>
          </p:grpSpPr>
          <p:sp>
            <p:nvSpPr>
              <p:cNvPr id="36" name="正方形/長方形 35">
                <a:extLst>
                  <a:ext uri="{FF2B5EF4-FFF2-40B4-BE49-F238E27FC236}">
                    <a16:creationId xmlns:a16="http://schemas.microsoft.com/office/drawing/2014/main" id="{6832629B-D73B-216E-50B7-74568BED9B2D}"/>
                  </a:ext>
                </a:extLst>
              </p:cNvPr>
              <p:cNvSpPr/>
              <p:nvPr/>
            </p:nvSpPr>
            <p:spPr bwMode="gray">
              <a:xfrm>
                <a:off x="5374179" y="149645"/>
                <a:ext cx="3431858" cy="468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37" name="正方形/長方形 1217">
                <a:extLst>
                  <a:ext uri="{FF2B5EF4-FFF2-40B4-BE49-F238E27FC236}">
                    <a16:creationId xmlns:a16="http://schemas.microsoft.com/office/drawing/2014/main" id="{ED421858-35F0-1443-F0FD-DE78366EF8E2}"/>
                  </a:ext>
                </a:extLst>
              </p:cNvPr>
              <p:cNvSpPr/>
              <p:nvPr/>
            </p:nvSpPr>
            <p:spPr>
              <a:xfrm>
                <a:off x="4618753" y="149645"/>
                <a:ext cx="746331" cy="46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a:t>
                </a:r>
                <a:endParaRPr lang="en-US" altLang="ja-JP" sz="1200" b="1">
                  <a:solidFill>
                    <a:schemeClr val="bg1"/>
                  </a:solidFill>
                  <a:latin typeface="Yu Gothic UI" panose="020B0500000000000000" pitchFamily="50" charset="-128"/>
                  <a:ea typeface="Yu Gothic UI" panose="020B0500000000000000" pitchFamily="50" charset="-128"/>
                </a:endParaRPr>
              </a:p>
              <a:p>
                <a:pPr algn="ctr">
                  <a:defRPr/>
                </a:pPr>
                <a:r>
                  <a:rPr lang="ja-JP" altLang="en-US" sz="1200" b="1">
                    <a:solidFill>
                      <a:schemeClr val="bg1"/>
                    </a:solidFill>
                    <a:latin typeface="Yu Gothic UI" panose="020B0500000000000000" pitchFamily="50" charset="-128"/>
                    <a:ea typeface="Yu Gothic UI" panose="020B0500000000000000" pitchFamily="50" charset="-128"/>
                  </a:rPr>
                  <a:t>事業名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sp>
        <p:nvSpPr>
          <p:cNvPr id="45" name="吹き出し: 四角形 44">
            <a:extLst>
              <a:ext uri="{FF2B5EF4-FFF2-40B4-BE49-F238E27FC236}">
                <a16:creationId xmlns:a16="http://schemas.microsoft.com/office/drawing/2014/main" id="{70D074C3-4A3C-3B70-F723-79ABB447E15C}"/>
              </a:ext>
            </a:extLst>
          </p:cNvPr>
          <p:cNvSpPr/>
          <p:nvPr/>
        </p:nvSpPr>
        <p:spPr>
          <a:xfrm>
            <a:off x="9826263" y="0"/>
            <a:ext cx="2617645" cy="1366719"/>
          </a:xfrm>
          <a:prstGeom prst="wedgeRectCallout">
            <a:avLst>
              <a:gd name="adj1" fmla="val -69683"/>
              <a:gd name="adj2" fmla="val -22559"/>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12" dirty="0">
                <a:solidFill>
                  <a:schemeClr val="tx1"/>
                </a:solidFill>
                <a:latin typeface="Meiryo UI" panose="020B0604030504040204" pitchFamily="50" charset="-128"/>
                <a:ea typeface="Meiryo UI" panose="020B0604030504040204" pitchFamily="50" charset="-128"/>
              </a:rPr>
              <a:t>【</a:t>
            </a:r>
            <a:r>
              <a:rPr lang="ja-JP" altLang="en-US" sz="812" dirty="0">
                <a:solidFill>
                  <a:schemeClr val="tx1"/>
                </a:solidFill>
                <a:latin typeface="Meiryo UI" panose="020B0604030504040204" pitchFamily="50" charset="-128"/>
                <a:ea typeface="Meiryo UI" panose="020B0604030504040204" pitchFamily="50" charset="-128"/>
              </a:rPr>
              <a:t>申請団体様</a:t>
            </a:r>
            <a:r>
              <a:rPr lang="en-US" altLang="ja-JP" sz="812" dirty="0">
                <a:solidFill>
                  <a:schemeClr val="tx1"/>
                </a:solidFill>
                <a:latin typeface="Meiryo UI" panose="020B0604030504040204" pitchFamily="50" charset="-128"/>
                <a:ea typeface="Meiryo UI" panose="020B0604030504040204" pitchFamily="50" charset="-128"/>
              </a:rPr>
              <a:t>】</a:t>
            </a:r>
          </a:p>
          <a:p>
            <a:r>
              <a:rPr lang="ja-JP" altLang="en-US" sz="812" dirty="0">
                <a:solidFill>
                  <a:schemeClr val="tx1"/>
                </a:solidFill>
                <a:latin typeface="Meiryo UI" panose="020B0604030504040204" pitchFamily="50" charset="-128"/>
                <a:ea typeface="Meiryo UI" panose="020B0604030504040204" pitchFamily="50" charset="-128"/>
              </a:rPr>
              <a:t>該当するカテゴリーの番号を記載ください。</a:t>
            </a:r>
            <a:endParaRPr lang="en-US" altLang="ja-JP" sz="812" dirty="0">
              <a:solidFill>
                <a:schemeClr val="tx1"/>
              </a:solidFill>
              <a:latin typeface="Meiryo UI" panose="020B0604030504040204" pitchFamily="50" charset="-128"/>
              <a:ea typeface="Meiryo UI" panose="020B0604030504040204" pitchFamily="50" charset="-128"/>
            </a:endParaRPr>
          </a:p>
          <a:p>
            <a:r>
              <a:rPr lang="ja-JP" altLang="en-US" sz="812" dirty="0">
                <a:solidFill>
                  <a:schemeClr val="tx1"/>
                </a:solidFill>
                <a:latin typeface="Meiryo UI" panose="020B0604030504040204" pitchFamily="50" charset="-128"/>
                <a:ea typeface="Meiryo UI" panose="020B0604030504040204" pitchFamily="50" charset="-128"/>
              </a:rPr>
              <a:t>① マナー啓発等を目的とした情報発信・多言語対応</a:t>
            </a:r>
          </a:p>
          <a:p>
            <a:r>
              <a:rPr lang="ja-JP" altLang="en-US" sz="812" dirty="0">
                <a:solidFill>
                  <a:schemeClr val="tx1"/>
                </a:solidFill>
                <a:latin typeface="Meiryo UI" panose="020B0604030504040204" pitchFamily="50" charset="-128"/>
                <a:ea typeface="Meiryo UI" panose="020B0604030504040204" pitchFamily="50" charset="-128"/>
              </a:rPr>
              <a:t>② 予約・決済、通信環境の整備</a:t>
            </a:r>
          </a:p>
          <a:p>
            <a:r>
              <a:rPr lang="ja-JP" altLang="en-US" sz="812" dirty="0">
                <a:solidFill>
                  <a:schemeClr val="tx1"/>
                </a:solidFill>
                <a:latin typeface="Meiryo UI" panose="020B0604030504040204" pitchFamily="50" charset="-128"/>
                <a:ea typeface="Meiryo UI" panose="020B0604030504040204" pitchFamily="50" charset="-128"/>
              </a:rPr>
              <a:t>③ 混雑対応</a:t>
            </a:r>
          </a:p>
          <a:p>
            <a:r>
              <a:rPr lang="ja-JP" altLang="en-US" sz="812" dirty="0">
                <a:solidFill>
                  <a:schemeClr val="tx1"/>
                </a:solidFill>
                <a:latin typeface="Meiryo UI" panose="020B0604030504040204" pitchFamily="50" charset="-128"/>
                <a:ea typeface="Meiryo UI" panose="020B0604030504040204" pitchFamily="50" charset="-128"/>
              </a:rPr>
              <a:t>④ 二次交通の円滑な利用・周遊促進</a:t>
            </a:r>
          </a:p>
          <a:p>
            <a:r>
              <a:rPr lang="ja-JP" altLang="en-US" sz="812" dirty="0">
                <a:solidFill>
                  <a:schemeClr val="tx1"/>
                </a:solidFill>
                <a:latin typeface="Meiryo UI" panose="020B0604030504040204" pitchFamily="50" charset="-128"/>
                <a:ea typeface="Meiryo UI" panose="020B0604030504040204" pitchFamily="50" charset="-128"/>
              </a:rPr>
              <a:t>⑤ 災害等非常時対策</a:t>
            </a:r>
          </a:p>
          <a:p>
            <a:r>
              <a:rPr lang="ja-JP" altLang="en-US" sz="812" dirty="0">
                <a:solidFill>
                  <a:schemeClr val="tx1"/>
                </a:solidFill>
                <a:latin typeface="Meiryo UI" panose="020B0604030504040204" pitchFamily="50" charset="-128"/>
                <a:ea typeface="Meiryo UI" panose="020B0604030504040204" pitchFamily="50" charset="-128"/>
              </a:rPr>
              <a:t>⑥ 情報収集・分析、マーケティング関連</a:t>
            </a:r>
          </a:p>
          <a:p>
            <a:r>
              <a:rPr lang="ja-JP" altLang="en-US" sz="812" dirty="0">
                <a:solidFill>
                  <a:schemeClr val="tx1"/>
                </a:solidFill>
                <a:latin typeface="Meiryo UI" panose="020B0604030504040204" pitchFamily="50" charset="-128"/>
                <a:ea typeface="Meiryo UI" panose="020B0604030504040204" pitchFamily="50" charset="-128"/>
              </a:rPr>
              <a:t>⑦ その他受入環境の向上を目的としたサービス導入</a:t>
            </a:r>
          </a:p>
        </p:txBody>
      </p:sp>
      <p:grpSp>
        <p:nvGrpSpPr>
          <p:cNvPr id="2" name="グループ化 1">
            <a:extLst>
              <a:ext uri="{FF2B5EF4-FFF2-40B4-BE49-F238E27FC236}">
                <a16:creationId xmlns:a16="http://schemas.microsoft.com/office/drawing/2014/main" id="{AC8396FF-4836-00FD-31C5-650C6CE2BD45}"/>
              </a:ext>
            </a:extLst>
          </p:cNvPr>
          <p:cNvGrpSpPr/>
          <p:nvPr/>
        </p:nvGrpSpPr>
        <p:grpSpPr>
          <a:xfrm>
            <a:off x="4538202" y="898519"/>
            <a:ext cx="5091773" cy="2168491"/>
            <a:chOff x="4538202" y="898519"/>
            <a:chExt cx="5091773" cy="2168491"/>
          </a:xfrm>
        </p:grpSpPr>
        <p:sp>
          <p:nvSpPr>
            <p:cNvPr id="51" name="正方形/長方形 1210">
              <a:extLst>
                <a:ext uri="{FF2B5EF4-FFF2-40B4-BE49-F238E27FC236}">
                  <a16:creationId xmlns:a16="http://schemas.microsoft.com/office/drawing/2014/main" id="{7A5B9F25-175E-7B33-5203-D678032CFC51}"/>
                </a:ext>
              </a:extLst>
            </p:cNvPr>
            <p:cNvSpPr/>
            <p:nvPr/>
          </p:nvSpPr>
          <p:spPr>
            <a:xfrm>
              <a:off x="4538203" y="898519"/>
              <a:ext cx="5091772" cy="216849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本実証事業にて導入</a:t>
              </a:r>
              <a:r>
                <a:rPr lang="ja-JP" altLang="en-US" sz="1200" spc="-15" dirty="0">
                  <a:solidFill>
                    <a:schemeClr val="tx1"/>
                  </a:solidFill>
                  <a:latin typeface="Yu Gothic UI" panose="020B0500000000000000" pitchFamily="50" charset="-128"/>
                  <a:ea typeface="Yu Gothic UI" panose="020B0500000000000000" pitchFamily="50" charset="-128"/>
                </a:rPr>
                <a:t>予定のインバウンドベンチャーが提供する</a:t>
              </a:r>
              <a:r>
                <a:rPr lang="en-US" altLang="ja-JP" sz="1200" spc="-15" dirty="0">
                  <a:solidFill>
                    <a:schemeClr val="tx1"/>
                  </a:solidFill>
                  <a:latin typeface="Yu Gothic UI" panose="020B0500000000000000" pitchFamily="50" charset="-128"/>
                  <a:ea typeface="Yu Gothic UI" panose="020B0500000000000000" pitchFamily="50" charset="-128"/>
                </a:rPr>
                <a:t>ICT</a:t>
              </a:r>
              <a:r>
                <a:rPr lang="ja-JP" altLang="en-US" sz="1200" spc="-15" dirty="0">
                  <a:solidFill>
                    <a:schemeClr val="tx1"/>
                  </a:solidFill>
                  <a:latin typeface="Yu Gothic UI" panose="020B0500000000000000" pitchFamily="50" charset="-128"/>
                  <a:ea typeface="Yu Gothic UI" panose="020B0500000000000000" pitchFamily="50" charset="-128"/>
                </a:rPr>
                <a:t>ソリューションについて概要を記載してください。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XXXXXXXXXXXX</a:t>
              </a:r>
            </a:p>
          </p:txBody>
        </p:sp>
        <p:sp>
          <p:nvSpPr>
            <p:cNvPr id="58" name="正方形/長方形 1212">
              <a:extLst>
                <a:ext uri="{FF2B5EF4-FFF2-40B4-BE49-F238E27FC236}">
                  <a16:creationId xmlns:a16="http://schemas.microsoft.com/office/drawing/2014/main" id="{A8B95E82-36C7-8A4E-15F2-49E7C45F54D8}"/>
                </a:ext>
              </a:extLst>
            </p:cNvPr>
            <p:cNvSpPr/>
            <p:nvPr/>
          </p:nvSpPr>
          <p:spPr>
            <a:xfrm>
              <a:off x="4538202" y="905473"/>
              <a:ext cx="1800000" cy="196196"/>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導入する</a:t>
              </a:r>
              <a:r>
                <a:rPr lang="en-US" altLang="ja-JP" sz="1200" b="1" dirty="0">
                  <a:solidFill>
                    <a:schemeClr val="bg1"/>
                  </a:solidFill>
                  <a:latin typeface="Yu Gothic UI" panose="020B0500000000000000" pitchFamily="50" charset="-128"/>
                  <a:ea typeface="Yu Gothic UI" panose="020B0500000000000000" pitchFamily="50" charset="-128"/>
                </a:rPr>
                <a:t>ICT</a:t>
              </a:r>
              <a:r>
                <a:rPr lang="ja-JP" altLang="en-US" sz="1200" b="1" dirty="0">
                  <a:solidFill>
                    <a:schemeClr val="bg1"/>
                  </a:solidFill>
                  <a:latin typeface="Yu Gothic UI" panose="020B0500000000000000" pitchFamily="50" charset="-128"/>
                  <a:ea typeface="Yu Gothic UI" panose="020B0500000000000000" pitchFamily="50" charset="-128"/>
                </a:rPr>
                <a:t>ソリューション</a:t>
              </a:r>
            </a:p>
          </p:txBody>
        </p:sp>
      </p:grpSp>
      <p:grpSp>
        <p:nvGrpSpPr>
          <p:cNvPr id="65" name="グループ化 64">
            <a:extLst>
              <a:ext uri="{FF2B5EF4-FFF2-40B4-BE49-F238E27FC236}">
                <a16:creationId xmlns:a16="http://schemas.microsoft.com/office/drawing/2014/main" id="{0B697A69-12FA-012C-D41A-4EFBB5A1FADA}"/>
              </a:ext>
            </a:extLst>
          </p:cNvPr>
          <p:cNvGrpSpPr/>
          <p:nvPr/>
        </p:nvGrpSpPr>
        <p:grpSpPr>
          <a:xfrm>
            <a:off x="263129" y="905473"/>
            <a:ext cx="4151215" cy="228434"/>
            <a:chOff x="323851" y="3204442"/>
            <a:chExt cx="5109186" cy="281149"/>
          </a:xfrm>
        </p:grpSpPr>
        <p:sp>
          <p:nvSpPr>
            <p:cNvPr id="66" name="正方形/長方形 1210">
              <a:extLst>
                <a:ext uri="{FF2B5EF4-FFF2-40B4-BE49-F238E27FC236}">
                  <a16:creationId xmlns:a16="http://schemas.microsoft.com/office/drawing/2014/main" id="{BB70FF6D-A7DD-1D23-DEB0-A7DFEED79783}"/>
                </a:ext>
              </a:extLst>
            </p:cNvPr>
            <p:cNvSpPr/>
            <p:nvPr/>
          </p:nvSpPr>
          <p:spPr>
            <a:xfrm>
              <a:off x="1586556" y="3204444"/>
              <a:ext cx="3846481" cy="281147"/>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a:defRPr/>
              </a:pPr>
              <a:r>
                <a:rPr lang="ja-JP" altLang="en-US" sz="1200" spc="-15">
                  <a:solidFill>
                    <a:srgbClr val="000000"/>
                  </a:solidFill>
                  <a:latin typeface="Yu Gothic UI" panose="020B0500000000000000" pitchFamily="50" charset="-128"/>
                  <a:ea typeface="Yu Gothic UI" panose="020B0500000000000000" pitchFamily="50" charset="-128"/>
                </a:rPr>
                <a:t>記載例：</a:t>
              </a:r>
              <a:r>
                <a:rPr lang="en-US" altLang="ja-JP" sz="1200" spc="-15">
                  <a:solidFill>
                    <a:srgbClr val="000000"/>
                  </a:solidFill>
                  <a:latin typeface="Yu Gothic UI" panose="020B0500000000000000" pitchFamily="50" charset="-128"/>
                  <a:ea typeface="Yu Gothic UI" panose="020B0500000000000000" pitchFamily="50" charset="-128"/>
                </a:rPr>
                <a:t>XX</a:t>
              </a:r>
              <a:r>
                <a:rPr lang="ja-JP" altLang="en-US" sz="1200" spc="-15">
                  <a:solidFill>
                    <a:srgbClr val="000000"/>
                  </a:solidFill>
                  <a:latin typeface="Yu Gothic UI" panose="020B0500000000000000" pitchFamily="50" charset="-128"/>
                  <a:ea typeface="Yu Gothic UI" panose="020B0500000000000000" pitchFamily="50" charset="-128"/>
                </a:rPr>
                <a:t>市、</a:t>
              </a:r>
              <a:r>
                <a:rPr lang="en-US" altLang="ja-JP" sz="1200" spc="-15">
                  <a:solidFill>
                    <a:srgbClr val="000000"/>
                  </a:solidFill>
                  <a:latin typeface="Yu Gothic UI" panose="020B0500000000000000" pitchFamily="50" charset="-128"/>
                  <a:ea typeface="Yu Gothic UI" panose="020B0500000000000000" pitchFamily="50" charset="-128"/>
                </a:rPr>
                <a:t>XX</a:t>
              </a:r>
              <a:r>
                <a:rPr lang="ja-JP" altLang="en-US" sz="1200" spc="-15">
                  <a:solidFill>
                    <a:srgbClr val="000000"/>
                  </a:solidFill>
                  <a:latin typeface="Yu Gothic UI" panose="020B0500000000000000" pitchFamily="50" charset="-128"/>
                  <a:ea typeface="Yu Gothic UI" panose="020B0500000000000000" pitchFamily="50" charset="-128"/>
                </a:rPr>
                <a:t>市内〇〇公園エリア　等</a:t>
              </a:r>
              <a:endParaRPr lang="en-US" altLang="ja-JP" sz="1200" spc="-15">
                <a:solidFill>
                  <a:srgbClr val="000000"/>
                </a:solidFill>
                <a:latin typeface="Yu Gothic UI" panose="020B0500000000000000" pitchFamily="50" charset="-128"/>
                <a:ea typeface="Yu Gothic UI" panose="020B0500000000000000" pitchFamily="50" charset="-128"/>
              </a:endParaRPr>
            </a:p>
          </p:txBody>
        </p:sp>
        <p:sp>
          <p:nvSpPr>
            <p:cNvPr id="67" name="正方形/長方形 1212">
              <a:extLst>
                <a:ext uri="{FF2B5EF4-FFF2-40B4-BE49-F238E27FC236}">
                  <a16:creationId xmlns:a16="http://schemas.microsoft.com/office/drawing/2014/main" id="{8141FF00-8FAE-89CC-F263-1FB6572B34E0}"/>
                </a:ext>
              </a:extLst>
            </p:cNvPr>
            <p:cNvSpPr/>
            <p:nvPr/>
          </p:nvSpPr>
          <p:spPr>
            <a:xfrm>
              <a:off x="323851" y="3204442"/>
              <a:ext cx="1262705" cy="281149"/>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実証地域</a:t>
              </a:r>
            </a:p>
          </p:txBody>
        </p:sp>
      </p:grpSp>
      <p:sp>
        <p:nvSpPr>
          <p:cNvPr id="68" name="スライド番号プレースホルダー 67">
            <a:extLst>
              <a:ext uri="{FF2B5EF4-FFF2-40B4-BE49-F238E27FC236}">
                <a16:creationId xmlns:a16="http://schemas.microsoft.com/office/drawing/2014/main" id="{091640CC-6832-07D2-2080-99B775C81D3F}"/>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1</a:t>
            </a:fld>
            <a:endParaRPr lang="ja-JP" altLang="en-US"/>
          </a:p>
        </p:txBody>
      </p:sp>
      <p:grpSp>
        <p:nvGrpSpPr>
          <p:cNvPr id="24" name="グループ化 23">
            <a:extLst>
              <a:ext uri="{FF2B5EF4-FFF2-40B4-BE49-F238E27FC236}">
                <a16:creationId xmlns:a16="http://schemas.microsoft.com/office/drawing/2014/main" id="{44EB4910-22B1-F76D-772E-64F422080139}"/>
              </a:ext>
            </a:extLst>
          </p:cNvPr>
          <p:cNvGrpSpPr/>
          <p:nvPr/>
        </p:nvGrpSpPr>
        <p:grpSpPr>
          <a:xfrm>
            <a:off x="263882" y="2453600"/>
            <a:ext cx="4154813" cy="1189901"/>
            <a:chOff x="263882" y="2473513"/>
            <a:chExt cx="4154813" cy="1189901"/>
          </a:xfrm>
        </p:grpSpPr>
        <p:sp>
          <p:nvSpPr>
            <p:cNvPr id="8" name="正方形/長方形 1210">
              <a:extLst>
                <a:ext uri="{FF2B5EF4-FFF2-40B4-BE49-F238E27FC236}">
                  <a16:creationId xmlns:a16="http://schemas.microsoft.com/office/drawing/2014/main" id="{72505DBB-18D7-89F4-E1CD-C749CB376308}"/>
                </a:ext>
              </a:extLst>
            </p:cNvPr>
            <p:cNvSpPr/>
            <p:nvPr/>
          </p:nvSpPr>
          <p:spPr>
            <a:xfrm>
              <a:off x="263882" y="2473513"/>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ありたい姿を実現するために、本事業で解決に取り組む地域の課題を記載してください。</a:t>
              </a:r>
              <a:br>
                <a:rPr lang="en-US" altLang="ja-JP" sz="1200" dirty="0">
                  <a:solidFill>
                    <a:schemeClr val="tx1"/>
                  </a:solidFill>
                  <a:latin typeface="Yu Gothic UI" panose="020B0500000000000000" pitchFamily="50" charset="-128"/>
                  <a:ea typeface="Yu Gothic UI" panose="020B0500000000000000" pitchFamily="50" charset="-128"/>
                </a:rPr>
              </a:br>
              <a:r>
                <a:rPr lang="en-US" altLang="ja-JP" sz="1200" dirty="0">
                  <a:solidFill>
                    <a:schemeClr val="tx1"/>
                  </a:solidFill>
                  <a:latin typeface="Yu Gothic UI" panose="020B0500000000000000" pitchFamily="50" charset="-128"/>
                  <a:ea typeface="Yu Gothic UI" panose="020B0500000000000000" pitchFamily="50" charset="-128"/>
                </a:rPr>
                <a:t>XXXXXXXXX</a:t>
              </a:r>
              <a:endParaRPr lang="ja-JP" altLang="en-US" sz="1200" dirty="0">
                <a:solidFill>
                  <a:schemeClr val="tx1"/>
                </a:solidFill>
                <a:latin typeface="Yu Gothic UI" panose="020B0500000000000000" pitchFamily="50" charset="-128"/>
                <a:ea typeface="Yu Gothic UI" panose="020B0500000000000000" pitchFamily="50" charset="-128"/>
              </a:endParaRPr>
            </a:p>
          </p:txBody>
        </p:sp>
        <p:sp>
          <p:nvSpPr>
            <p:cNvPr id="11" name="正方形/長方形 1212">
              <a:extLst>
                <a:ext uri="{FF2B5EF4-FFF2-40B4-BE49-F238E27FC236}">
                  <a16:creationId xmlns:a16="http://schemas.microsoft.com/office/drawing/2014/main" id="{A8DC6620-2649-5646-D18A-94A5D3E02D81}"/>
                </a:ext>
              </a:extLst>
            </p:cNvPr>
            <p:cNvSpPr/>
            <p:nvPr/>
          </p:nvSpPr>
          <p:spPr>
            <a:xfrm>
              <a:off x="272212" y="2479861"/>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本事業で解決を目指す課題</a:t>
              </a:r>
            </a:p>
          </p:txBody>
        </p:sp>
      </p:grpSp>
      <p:sp>
        <p:nvSpPr>
          <p:cNvPr id="15" name="正方形/長方形 1210">
            <a:extLst>
              <a:ext uri="{FF2B5EF4-FFF2-40B4-BE49-F238E27FC236}">
                <a16:creationId xmlns:a16="http://schemas.microsoft.com/office/drawing/2014/main" id="{D8DAC9ED-4165-D131-EEF5-A97258E53DF4}"/>
              </a:ext>
            </a:extLst>
          </p:cNvPr>
          <p:cNvSpPr/>
          <p:nvPr/>
        </p:nvSpPr>
        <p:spPr>
          <a:xfrm>
            <a:off x="267861" y="3708397"/>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prstClr val="black"/>
                </a:solidFill>
                <a:latin typeface="Yu Gothic UI" panose="020B0500000000000000" pitchFamily="50" charset="-128"/>
                <a:ea typeface="Yu Gothic UI" panose="020B0500000000000000" pitchFamily="50" charset="-128"/>
              </a:rPr>
              <a:t>本実証事業の目的を記載してください。</a:t>
            </a:r>
            <a:br>
              <a:rPr lang="en-US" altLang="ja-JP" sz="1200" dirty="0">
                <a:solidFill>
                  <a:prstClr val="black"/>
                </a:solidFill>
                <a:latin typeface="Yu Gothic UI" panose="020B0500000000000000" pitchFamily="50" charset="-128"/>
                <a:ea typeface="Yu Gothic UI" panose="020B0500000000000000" pitchFamily="50" charset="-128"/>
              </a:rPr>
            </a:br>
            <a:r>
              <a:rPr lang="en-US" altLang="ja-JP" sz="1200" dirty="0">
                <a:solidFill>
                  <a:prstClr val="black"/>
                </a:solidFill>
                <a:latin typeface="Yu Gothic UI" panose="020B0500000000000000" pitchFamily="50" charset="-128"/>
                <a:ea typeface="Yu Gothic UI" panose="020B0500000000000000" pitchFamily="50" charset="-128"/>
              </a:rPr>
              <a:t>XXXXXXXXX</a:t>
            </a:r>
            <a:endParaRPr lang="ja-JP" altLang="en-US" sz="1200" dirty="0">
              <a:solidFill>
                <a:prstClr val="black"/>
              </a:solidFill>
              <a:latin typeface="Yu Gothic UI" panose="020B0500000000000000" pitchFamily="50" charset="-128"/>
              <a:ea typeface="Yu Gothic UI" panose="020B0500000000000000" pitchFamily="50" charset="-128"/>
            </a:endParaRPr>
          </a:p>
        </p:txBody>
      </p:sp>
      <p:sp>
        <p:nvSpPr>
          <p:cNvPr id="20" name="正方形/長方形 1212">
            <a:extLst>
              <a:ext uri="{FF2B5EF4-FFF2-40B4-BE49-F238E27FC236}">
                <a16:creationId xmlns:a16="http://schemas.microsoft.com/office/drawing/2014/main" id="{4B331199-62AA-5B4D-999B-51769F068E3C}"/>
              </a:ext>
            </a:extLst>
          </p:cNvPr>
          <p:cNvSpPr/>
          <p:nvPr/>
        </p:nvSpPr>
        <p:spPr>
          <a:xfrm>
            <a:off x="276191" y="3714745"/>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実証目的</a:t>
            </a:r>
          </a:p>
        </p:txBody>
      </p:sp>
      <p:sp>
        <p:nvSpPr>
          <p:cNvPr id="26" name="正方形/長方形 1212">
            <a:extLst>
              <a:ext uri="{FF2B5EF4-FFF2-40B4-BE49-F238E27FC236}">
                <a16:creationId xmlns:a16="http://schemas.microsoft.com/office/drawing/2014/main" id="{4CBDDB1A-152E-3D93-448B-0AFF231A3DB9}"/>
              </a:ext>
            </a:extLst>
          </p:cNvPr>
          <p:cNvSpPr/>
          <p:nvPr/>
        </p:nvSpPr>
        <p:spPr>
          <a:xfrm>
            <a:off x="276191" y="4963194"/>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en-US" altLang="ja-JP" sz="1200" b="1" dirty="0">
                <a:solidFill>
                  <a:schemeClr val="bg1"/>
                </a:solidFill>
                <a:latin typeface="Yu Gothic UI" panose="020B0500000000000000" pitchFamily="50" charset="-128"/>
                <a:ea typeface="Yu Gothic UI" panose="020B0500000000000000" pitchFamily="50" charset="-128"/>
              </a:rPr>
              <a:t>KPI</a:t>
            </a:r>
            <a:endParaRPr lang="ja-JP" altLang="en-US" sz="1200" b="1" dirty="0">
              <a:solidFill>
                <a:schemeClr val="bg1"/>
              </a:solidFill>
              <a:latin typeface="Yu Gothic UI" panose="020B0500000000000000" pitchFamily="50" charset="-128"/>
              <a:ea typeface="Yu Gothic UI" panose="020B0500000000000000" pitchFamily="50" charset="-128"/>
            </a:endParaRPr>
          </a:p>
        </p:txBody>
      </p:sp>
      <p:sp>
        <p:nvSpPr>
          <p:cNvPr id="27" name="正方形/長方形 1212">
            <a:extLst>
              <a:ext uri="{FF2B5EF4-FFF2-40B4-BE49-F238E27FC236}">
                <a16:creationId xmlns:a16="http://schemas.microsoft.com/office/drawing/2014/main" id="{A09AD132-FFE0-6DD2-007B-12CDAB2FFF6F}"/>
              </a:ext>
            </a:extLst>
          </p:cNvPr>
          <p:cNvSpPr/>
          <p:nvPr/>
        </p:nvSpPr>
        <p:spPr>
          <a:xfrm>
            <a:off x="276191" y="5884018"/>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en-US" altLang="ja-JP" sz="1200" b="1" dirty="0">
                <a:solidFill>
                  <a:schemeClr val="bg1"/>
                </a:solidFill>
                <a:latin typeface="Yu Gothic UI" panose="020B0500000000000000" pitchFamily="50" charset="-128"/>
                <a:ea typeface="Yu Gothic UI" panose="020B0500000000000000" pitchFamily="50" charset="-128"/>
              </a:rPr>
              <a:t>KPI</a:t>
            </a:r>
            <a:r>
              <a:rPr lang="ja-JP" altLang="en-US" sz="1200" b="1" dirty="0">
                <a:solidFill>
                  <a:schemeClr val="bg1"/>
                </a:solidFill>
                <a:latin typeface="Yu Gothic UI" panose="020B0500000000000000" pitchFamily="50" charset="-128"/>
                <a:ea typeface="Yu Gothic UI" panose="020B0500000000000000" pitchFamily="50" charset="-128"/>
              </a:rPr>
              <a:t>測定方法</a:t>
            </a:r>
          </a:p>
        </p:txBody>
      </p:sp>
    </p:spTree>
    <p:extLst>
      <p:ext uri="{BB962C8B-B14F-4D97-AF65-F5344CB8AC3E}">
        <p14:creationId xmlns:p14="http://schemas.microsoft.com/office/powerpoint/2010/main" val="362376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513530DE-CAC1-DB17-6E92-C9EF841B09F8}"/>
              </a:ext>
            </a:extLst>
          </p:cNvPr>
          <p:cNvGrpSpPr/>
          <p:nvPr/>
        </p:nvGrpSpPr>
        <p:grpSpPr>
          <a:xfrm>
            <a:off x="4669972" y="898521"/>
            <a:ext cx="4958390" cy="4161160"/>
            <a:chOff x="4669972" y="898520"/>
            <a:chExt cx="4958390" cy="5796193"/>
          </a:xfrm>
        </p:grpSpPr>
        <p:sp>
          <p:nvSpPr>
            <p:cNvPr id="8" name="正方形/長方形 1208">
              <a:extLst>
                <a:ext uri="{FF2B5EF4-FFF2-40B4-BE49-F238E27FC236}">
                  <a16:creationId xmlns:a16="http://schemas.microsoft.com/office/drawing/2014/main" id="{E59311C3-B272-E00A-06B3-BB9BF283EBE0}"/>
                </a:ext>
              </a:extLst>
            </p:cNvPr>
            <p:cNvSpPr/>
            <p:nvPr/>
          </p:nvSpPr>
          <p:spPr>
            <a:xfrm>
              <a:off x="4669972" y="898520"/>
              <a:ext cx="4958390" cy="579619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本実証事業の実施体制や</a:t>
              </a:r>
              <a:r>
                <a:rPr lang="ja-JP" altLang="en-US" sz="1200" spc="-15" dirty="0">
                  <a:solidFill>
                    <a:schemeClr val="tx1"/>
                  </a:solidFill>
                  <a:latin typeface="Yu Gothic UI" panose="020B0500000000000000" pitchFamily="50" charset="-128"/>
                  <a:ea typeface="Yu Gothic UI" panose="020B0500000000000000" pitchFamily="50" charset="-128"/>
                </a:rPr>
                <a:t>参画するプレーヤーとの役割分担を記載してください。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適宜図表を使用し、わかりやすく記載してください。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実証事業を実施する体制に加えて、地域のステークホルダーと実証成果の共有をどのように図っていくかについても記載してください。</a:t>
              </a:r>
              <a:br>
                <a:rPr lang="en-US" altLang="ja-JP" sz="1200" spc="-15" dirty="0">
                  <a:solidFill>
                    <a:schemeClr val="tx1"/>
                  </a:solidFill>
                  <a:latin typeface="Yu Gothic UI" panose="020B0500000000000000" pitchFamily="50" charset="-128"/>
                  <a:ea typeface="Yu Gothic UI" panose="020B0500000000000000" pitchFamily="50" charset="-128"/>
                </a:rPr>
              </a:br>
              <a:r>
                <a:rPr lang="en-US" altLang="ja-JP" sz="1200" spc="-15" dirty="0">
                  <a:solidFill>
                    <a:schemeClr val="tx1"/>
                  </a:solidFill>
                  <a:latin typeface="Yu Gothic UI" panose="020B0500000000000000" pitchFamily="50" charset="-128"/>
                  <a:ea typeface="Yu Gothic UI" panose="020B0500000000000000" pitchFamily="50" charset="-128"/>
                </a:rPr>
                <a:t>XXXXXXXXXXXX</a:t>
              </a:r>
            </a:p>
          </p:txBody>
        </p:sp>
        <p:sp>
          <p:nvSpPr>
            <p:cNvPr id="12" name="正方形/長方形 1217">
              <a:extLst>
                <a:ext uri="{FF2B5EF4-FFF2-40B4-BE49-F238E27FC236}">
                  <a16:creationId xmlns:a16="http://schemas.microsoft.com/office/drawing/2014/main" id="{7950EF54-BF0E-B8C3-3663-661E2231A9B9}"/>
                </a:ext>
              </a:extLst>
            </p:cNvPr>
            <p:cNvSpPr/>
            <p:nvPr/>
          </p:nvSpPr>
          <p:spPr>
            <a:xfrm>
              <a:off x="4669972" y="898520"/>
              <a:ext cx="1563773" cy="250727"/>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実施体制と役割分担</a:t>
              </a:r>
            </a:p>
          </p:txBody>
        </p:sp>
      </p:grpSp>
      <p:grpSp>
        <p:nvGrpSpPr>
          <p:cNvPr id="7" name="グループ化 6">
            <a:extLst>
              <a:ext uri="{FF2B5EF4-FFF2-40B4-BE49-F238E27FC236}">
                <a16:creationId xmlns:a16="http://schemas.microsoft.com/office/drawing/2014/main" id="{169B776D-3E1F-783C-6270-2B216FE85F4F}"/>
              </a:ext>
            </a:extLst>
          </p:cNvPr>
          <p:cNvGrpSpPr/>
          <p:nvPr/>
        </p:nvGrpSpPr>
        <p:grpSpPr>
          <a:xfrm>
            <a:off x="272746" y="898519"/>
            <a:ext cx="4265457" cy="4161161"/>
            <a:chOff x="4000501" y="726878"/>
            <a:chExt cx="5249792" cy="4305452"/>
          </a:xfrm>
        </p:grpSpPr>
        <p:sp>
          <p:nvSpPr>
            <p:cNvPr id="4" name="正方形/長方形 1210">
              <a:extLst>
                <a:ext uri="{FF2B5EF4-FFF2-40B4-BE49-F238E27FC236}">
                  <a16:creationId xmlns:a16="http://schemas.microsoft.com/office/drawing/2014/main" id="{FD1DBB9A-DE18-A086-AF2C-C0E4C0FFBACC}"/>
                </a:ext>
              </a:extLst>
            </p:cNvPr>
            <p:cNvSpPr/>
            <p:nvPr/>
          </p:nvSpPr>
          <p:spPr>
            <a:xfrm>
              <a:off x="4000501" y="726878"/>
              <a:ext cx="5249792" cy="430545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a:defRPr/>
              </a:pPr>
              <a:r>
                <a:rPr lang="ja-JP" altLang="en-US" sz="1200" spc="-15" dirty="0">
                  <a:solidFill>
                    <a:srgbClr val="000000"/>
                  </a:solidFill>
                  <a:latin typeface="Yu Gothic UI" panose="020B0500000000000000" pitchFamily="50" charset="-128"/>
                  <a:ea typeface="Yu Gothic UI" panose="020B0500000000000000" pitchFamily="50" charset="-128"/>
                </a:rPr>
                <a:t>ベンチャー企業の目安は、①設立</a:t>
              </a:r>
              <a:r>
                <a:rPr lang="en-US" altLang="ja-JP" sz="1200" spc="-15" dirty="0">
                  <a:solidFill>
                    <a:srgbClr val="000000"/>
                  </a:solidFill>
                  <a:latin typeface="Yu Gothic UI" panose="020B0500000000000000" pitchFamily="50" charset="-128"/>
                  <a:ea typeface="Yu Gothic UI" panose="020B0500000000000000" pitchFamily="50" charset="-128"/>
                </a:rPr>
                <a:t>20</a:t>
              </a:r>
              <a:r>
                <a:rPr lang="ja-JP" altLang="en-US" sz="1200" spc="-15" dirty="0">
                  <a:solidFill>
                    <a:srgbClr val="000000"/>
                  </a:solidFill>
                  <a:latin typeface="Yu Gothic UI" panose="020B0500000000000000" pitchFamily="50" charset="-128"/>
                  <a:ea typeface="Yu Gothic UI" panose="020B0500000000000000" pitchFamily="50" charset="-128"/>
                </a:rPr>
                <a:t>年以内、②従業員規模</a:t>
              </a:r>
              <a:r>
                <a:rPr lang="en-US" altLang="ja-JP" sz="1200" spc="-15" dirty="0">
                  <a:solidFill>
                    <a:srgbClr val="000000"/>
                  </a:solidFill>
                  <a:latin typeface="Yu Gothic UI" panose="020B0500000000000000" pitchFamily="50" charset="-128"/>
                  <a:ea typeface="Yu Gothic UI" panose="020B0500000000000000" pitchFamily="50" charset="-128"/>
                </a:rPr>
                <a:t>1000</a:t>
              </a:r>
              <a:r>
                <a:rPr lang="ja-JP" altLang="en-US" sz="1200" spc="-15" dirty="0">
                  <a:solidFill>
                    <a:srgbClr val="000000"/>
                  </a:solidFill>
                  <a:latin typeface="Yu Gothic UI" panose="020B0500000000000000" pitchFamily="50" charset="-128"/>
                  <a:ea typeface="Yu Gothic UI" panose="020B0500000000000000" pitchFamily="50" charset="-128"/>
                </a:rPr>
                <a:t>名以下とします。</a:t>
              </a:r>
              <a:endParaRPr lang="en-US" altLang="ja-JP" sz="1200" spc="-15" dirty="0">
                <a:solidFill>
                  <a:srgbClr val="000000"/>
                </a:solidFill>
                <a:latin typeface="Yu Gothic UI" panose="020B0500000000000000" pitchFamily="50" charset="-128"/>
                <a:ea typeface="Yu Gothic UI" panose="020B0500000000000000" pitchFamily="50" charset="-128"/>
              </a:endParaRPr>
            </a:p>
            <a:p>
              <a:pPr>
                <a:defRPr/>
              </a:pPr>
              <a:r>
                <a:rPr lang="en-US" altLang="ja-JP" sz="1000" spc="-15" dirty="0">
                  <a:solidFill>
                    <a:srgbClr val="000000"/>
                  </a:solidFill>
                  <a:latin typeface="Yu Gothic UI" panose="020B0500000000000000" pitchFamily="50" charset="-128"/>
                  <a:ea typeface="Yu Gothic UI" panose="020B0500000000000000" pitchFamily="50" charset="-128"/>
                </a:rPr>
                <a:t>※</a:t>
              </a:r>
              <a:r>
                <a:rPr lang="ja-JP" altLang="en-US" sz="1000" spc="-15" dirty="0">
                  <a:solidFill>
                    <a:srgbClr val="000000"/>
                  </a:solidFill>
                  <a:latin typeface="Yu Gothic UI" panose="020B0500000000000000" pitchFamily="50" charset="-128"/>
                  <a:ea typeface="Yu Gothic UI" panose="020B0500000000000000" pitchFamily="50" charset="-128"/>
                </a:rPr>
                <a:t>あくまで目安であるため、かけ離れた事業規模でない限り事業への参画を許容</a:t>
              </a:r>
              <a:endParaRPr lang="en-US" altLang="ja-JP" sz="10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設立年度：</a:t>
              </a:r>
              <a:r>
                <a:rPr lang="en-US" altLang="ja-JP" sz="1200" dirty="0">
                  <a:solidFill>
                    <a:srgbClr val="000000"/>
                  </a:solidFill>
                  <a:latin typeface="Yu Gothic UI" panose="020B0500000000000000" pitchFamily="50" charset="-128"/>
                  <a:ea typeface="Yu Gothic UI" panose="020B0500000000000000" pitchFamily="50" charset="-128"/>
                </a:rPr>
                <a:t>XXXX</a:t>
              </a:r>
              <a:r>
                <a:rPr lang="ja-JP" altLang="en-US" sz="1200" dirty="0">
                  <a:solidFill>
                    <a:srgbClr val="000000"/>
                  </a:solidFill>
                  <a:latin typeface="Yu Gothic UI" panose="020B0500000000000000" pitchFamily="50" charset="-128"/>
                  <a:ea typeface="Yu Gothic UI" panose="020B0500000000000000" pitchFamily="50" charset="-128"/>
                </a:rPr>
                <a:t>年</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担当者：</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連絡先：</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事業概要：</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主な地域への導入実績等：</a:t>
              </a:r>
              <a:r>
                <a:rPr lang="en-US" altLang="ja-JP" sz="1200" dirty="0">
                  <a:solidFill>
                    <a:srgbClr val="000000"/>
                  </a:solidFill>
                  <a:latin typeface="Yu Gothic UI" panose="020B0500000000000000" pitchFamily="50" charset="-128"/>
                  <a:ea typeface="Yu Gothic UI" panose="020B0500000000000000" pitchFamily="50" charset="-128"/>
                </a:rPr>
                <a:t>XXXXXX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本事業で活用するソリューション・サービス：</a:t>
              </a:r>
              <a:r>
                <a:rPr lang="en-US" altLang="ja-JP" sz="1200" dirty="0">
                  <a:solidFill>
                    <a:srgbClr val="000000"/>
                  </a:solidFill>
                  <a:latin typeface="Yu Gothic UI" panose="020B0500000000000000" pitchFamily="50" charset="-128"/>
                  <a:ea typeface="Yu Gothic UI" panose="020B0500000000000000" pitchFamily="50" charset="-128"/>
                </a:rPr>
                <a:t>XXXX</a:t>
              </a:r>
            </a:p>
            <a:p>
              <a:pPr>
                <a:defRPr/>
              </a:pPr>
              <a:r>
                <a:rPr lang="ja-JP" altLang="en-US" sz="1200" dirty="0">
                  <a:solidFill>
                    <a:schemeClr val="tx1"/>
                  </a:solidFill>
                  <a:latin typeface="Yu Gothic UI" panose="020B0500000000000000" pitchFamily="50" charset="-128"/>
                  <a:ea typeface="Yu Gothic UI" panose="020B0500000000000000" pitchFamily="50" charset="-128"/>
                </a:rPr>
                <a:t>（ソリューション・サービスを紹介する参考</a:t>
              </a:r>
              <a:r>
                <a:rPr lang="en-US" altLang="ja-JP" sz="1200" dirty="0">
                  <a:solidFill>
                    <a:schemeClr val="tx1"/>
                  </a:solidFill>
                  <a:latin typeface="Yu Gothic UI" panose="020B0500000000000000" pitchFamily="50" charset="-128"/>
                  <a:ea typeface="Yu Gothic UI" panose="020B0500000000000000" pitchFamily="50" charset="-128"/>
                </a:rPr>
                <a:t>URL</a:t>
              </a:r>
              <a:r>
                <a:rPr lang="ja-JP" altLang="en-US" sz="1200" dirty="0">
                  <a:solidFill>
                    <a:schemeClr val="tx1"/>
                  </a:solidFill>
                  <a:latin typeface="Yu Gothic UI" panose="020B0500000000000000" pitchFamily="50" charset="-128"/>
                  <a:ea typeface="Yu Gothic UI" panose="020B0500000000000000" pitchFamily="50" charset="-128"/>
                </a:rPr>
                <a:t>があれば添付してください。）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p:txBody>
        </p:sp>
        <p:sp>
          <p:nvSpPr>
            <p:cNvPr id="5" name="正方形/長方形 1212">
              <a:extLst>
                <a:ext uri="{FF2B5EF4-FFF2-40B4-BE49-F238E27FC236}">
                  <a16:creationId xmlns:a16="http://schemas.microsoft.com/office/drawing/2014/main" id="{E5D5A7CE-FE3E-7DBC-DB72-ADB5F8CAB6C6}"/>
                </a:ext>
              </a:extLst>
            </p:cNvPr>
            <p:cNvSpPr/>
            <p:nvPr/>
          </p:nvSpPr>
          <p:spPr>
            <a:xfrm>
              <a:off x="4000501" y="726878"/>
              <a:ext cx="1259429" cy="234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ベンチャー詳細</a:t>
              </a:r>
            </a:p>
          </p:txBody>
        </p:sp>
      </p:grpSp>
      <p:grpSp>
        <p:nvGrpSpPr>
          <p:cNvPr id="28" name="グループ化 27">
            <a:extLst>
              <a:ext uri="{FF2B5EF4-FFF2-40B4-BE49-F238E27FC236}">
                <a16:creationId xmlns:a16="http://schemas.microsoft.com/office/drawing/2014/main" id="{3000940D-DE7F-6809-3BEE-B540827F00B7}"/>
              </a:ext>
            </a:extLst>
          </p:cNvPr>
          <p:cNvGrpSpPr/>
          <p:nvPr/>
        </p:nvGrpSpPr>
        <p:grpSpPr>
          <a:xfrm>
            <a:off x="259499" y="305552"/>
            <a:ext cx="9370476" cy="468001"/>
            <a:chOff x="423695" y="149644"/>
            <a:chExt cx="9065153" cy="468001"/>
          </a:xfrm>
        </p:grpSpPr>
        <p:grpSp>
          <p:nvGrpSpPr>
            <p:cNvPr id="29" name="グループ化 28">
              <a:extLst>
                <a:ext uri="{FF2B5EF4-FFF2-40B4-BE49-F238E27FC236}">
                  <a16:creationId xmlns:a16="http://schemas.microsoft.com/office/drawing/2014/main" id="{88A7870A-A3EF-D815-91A0-6EE353211F6F}"/>
                </a:ext>
              </a:extLst>
            </p:cNvPr>
            <p:cNvGrpSpPr/>
            <p:nvPr/>
          </p:nvGrpSpPr>
          <p:grpSpPr>
            <a:xfrm>
              <a:off x="8005010" y="149644"/>
              <a:ext cx="1483838" cy="468000"/>
              <a:chOff x="7050511" y="149644"/>
              <a:chExt cx="1483838" cy="468000"/>
            </a:xfrm>
          </p:grpSpPr>
          <p:sp>
            <p:nvSpPr>
              <p:cNvPr id="48" name="正方形/長方形 47">
                <a:extLst>
                  <a:ext uri="{FF2B5EF4-FFF2-40B4-BE49-F238E27FC236}">
                    <a16:creationId xmlns:a16="http://schemas.microsoft.com/office/drawing/2014/main" id="{BD3723BE-2348-2841-9225-ADDC75D27D89}"/>
                  </a:ext>
                </a:extLst>
              </p:cNvPr>
              <p:cNvSpPr/>
              <p:nvPr/>
            </p:nvSpPr>
            <p:spPr bwMode="gray">
              <a:xfrm>
                <a:off x="7792967" y="149644"/>
                <a:ext cx="741382" cy="468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9" name="正方形/長方形 1217">
                <a:extLst>
                  <a:ext uri="{FF2B5EF4-FFF2-40B4-BE49-F238E27FC236}">
                    <a16:creationId xmlns:a16="http://schemas.microsoft.com/office/drawing/2014/main" id="{DA0375DC-2D51-30E3-D1FA-6F8E049091C5}"/>
                  </a:ext>
                </a:extLst>
              </p:cNvPr>
              <p:cNvSpPr/>
              <p:nvPr/>
            </p:nvSpPr>
            <p:spPr>
              <a:xfrm>
                <a:off x="7050511" y="149644"/>
                <a:ext cx="741383" cy="46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カテゴリー</a:t>
                </a:r>
                <a:br>
                  <a:rPr lang="en-US" altLang="ja-JP" sz="1200" b="1">
                    <a:solidFill>
                      <a:schemeClr val="bg1"/>
                    </a:solidFill>
                    <a:latin typeface="Yu Gothic UI" panose="020B0500000000000000" pitchFamily="50" charset="-128"/>
                    <a:ea typeface="Yu Gothic UI" panose="020B0500000000000000" pitchFamily="50" charset="-128"/>
                  </a:rPr>
                </a:br>
                <a:r>
                  <a:rPr lang="ja-JP" altLang="en-US" sz="1200" b="1">
                    <a:solidFill>
                      <a:schemeClr val="bg1"/>
                    </a:solidFill>
                    <a:latin typeface="Yu Gothic UI" panose="020B0500000000000000" pitchFamily="50" charset="-128"/>
                    <a:ea typeface="Yu Gothic UI" panose="020B0500000000000000" pitchFamily="50" charset="-128"/>
                  </a:rPr>
                  <a:t>番号</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nvGrpSpPr>
            <p:cNvPr id="30" name="グループ化 29">
              <a:extLst>
                <a:ext uri="{FF2B5EF4-FFF2-40B4-BE49-F238E27FC236}">
                  <a16:creationId xmlns:a16="http://schemas.microsoft.com/office/drawing/2014/main" id="{5386C17D-209D-848E-05A1-A35B8CB26F7C}"/>
                </a:ext>
              </a:extLst>
            </p:cNvPr>
            <p:cNvGrpSpPr/>
            <p:nvPr/>
          </p:nvGrpSpPr>
          <p:grpSpPr>
            <a:xfrm>
              <a:off x="423695" y="149645"/>
              <a:ext cx="3386305" cy="468000"/>
              <a:chOff x="319422" y="390275"/>
              <a:chExt cx="3386305" cy="468000"/>
            </a:xfrm>
          </p:grpSpPr>
          <p:grpSp>
            <p:nvGrpSpPr>
              <p:cNvPr id="40" name="グループ化 39">
                <a:extLst>
                  <a:ext uri="{FF2B5EF4-FFF2-40B4-BE49-F238E27FC236}">
                    <a16:creationId xmlns:a16="http://schemas.microsoft.com/office/drawing/2014/main" id="{4D8EAB21-8264-EC75-78AF-F7BC4ED10E47}"/>
                  </a:ext>
                </a:extLst>
              </p:cNvPr>
              <p:cNvGrpSpPr/>
              <p:nvPr/>
            </p:nvGrpSpPr>
            <p:grpSpPr>
              <a:xfrm>
                <a:off x="319422" y="390275"/>
                <a:ext cx="3386305" cy="234000"/>
                <a:chOff x="319422" y="390275"/>
                <a:chExt cx="3386305" cy="234000"/>
              </a:xfrm>
            </p:grpSpPr>
            <p:sp>
              <p:nvSpPr>
                <p:cNvPr id="46" name="正方形/長方形 45">
                  <a:extLst>
                    <a:ext uri="{FF2B5EF4-FFF2-40B4-BE49-F238E27FC236}">
                      <a16:creationId xmlns:a16="http://schemas.microsoft.com/office/drawing/2014/main" id="{93ECBE5C-808F-1F14-8FDA-4E454C40B7F5}"/>
                    </a:ext>
                  </a:extLst>
                </p:cNvPr>
                <p:cNvSpPr/>
                <p:nvPr/>
              </p:nvSpPr>
              <p:spPr bwMode="gray">
                <a:xfrm>
                  <a:off x="1322181" y="390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7" name="正方形/長方形 1217">
                  <a:extLst>
                    <a:ext uri="{FF2B5EF4-FFF2-40B4-BE49-F238E27FC236}">
                      <a16:creationId xmlns:a16="http://schemas.microsoft.com/office/drawing/2014/main" id="{A8D928E9-D78A-54F4-4861-6E52A02B4B98}"/>
                    </a:ext>
                  </a:extLst>
                </p:cNvPr>
                <p:cNvSpPr/>
                <p:nvPr/>
              </p:nvSpPr>
              <p:spPr>
                <a:xfrm>
                  <a:off x="319422" y="390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申請団体名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nvGrpSpPr>
              <p:cNvPr id="41" name="グループ化 40">
                <a:extLst>
                  <a:ext uri="{FF2B5EF4-FFF2-40B4-BE49-F238E27FC236}">
                    <a16:creationId xmlns:a16="http://schemas.microsoft.com/office/drawing/2014/main" id="{455ED7F2-DDE7-B3B1-2600-C661A97869ED}"/>
                  </a:ext>
                </a:extLst>
              </p:cNvPr>
              <p:cNvGrpSpPr/>
              <p:nvPr/>
            </p:nvGrpSpPr>
            <p:grpSpPr>
              <a:xfrm>
                <a:off x="319422" y="624275"/>
                <a:ext cx="3386305" cy="234000"/>
                <a:chOff x="319422" y="624275"/>
                <a:chExt cx="3386305" cy="234000"/>
              </a:xfrm>
            </p:grpSpPr>
            <p:sp>
              <p:nvSpPr>
                <p:cNvPr id="42" name="正方形/長方形 41">
                  <a:extLst>
                    <a:ext uri="{FF2B5EF4-FFF2-40B4-BE49-F238E27FC236}">
                      <a16:creationId xmlns:a16="http://schemas.microsoft.com/office/drawing/2014/main" id="{3D55598D-E333-3406-D3A8-8DB163ACA43A}"/>
                    </a:ext>
                  </a:extLst>
                </p:cNvPr>
                <p:cNvSpPr/>
                <p:nvPr/>
              </p:nvSpPr>
              <p:spPr bwMode="gray">
                <a:xfrm>
                  <a:off x="1322181" y="624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3" name="正方形/長方形 1217">
                  <a:extLst>
                    <a:ext uri="{FF2B5EF4-FFF2-40B4-BE49-F238E27FC236}">
                      <a16:creationId xmlns:a16="http://schemas.microsoft.com/office/drawing/2014/main" id="{410B9A7F-784F-AF2F-8AA6-0C4C8E44ECD3}"/>
                    </a:ext>
                  </a:extLst>
                </p:cNvPr>
                <p:cNvSpPr/>
                <p:nvPr/>
              </p:nvSpPr>
              <p:spPr>
                <a:xfrm>
                  <a:off x="319422" y="624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ベンチャー社名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grpSp>
          <p:nvGrpSpPr>
            <p:cNvPr id="35" name="グループ化 34">
              <a:extLst>
                <a:ext uri="{FF2B5EF4-FFF2-40B4-BE49-F238E27FC236}">
                  <a16:creationId xmlns:a16="http://schemas.microsoft.com/office/drawing/2014/main" id="{0CE88530-5F71-1991-2A90-3262B95AEFE9}"/>
                </a:ext>
              </a:extLst>
            </p:cNvPr>
            <p:cNvGrpSpPr/>
            <p:nvPr/>
          </p:nvGrpSpPr>
          <p:grpSpPr>
            <a:xfrm>
              <a:off x="3816653" y="149645"/>
              <a:ext cx="4187284" cy="468000"/>
              <a:chOff x="4618753" y="149645"/>
              <a:chExt cx="4187284" cy="468000"/>
            </a:xfrm>
          </p:grpSpPr>
          <p:sp>
            <p:nvSpPr>
              <p:cNvPr id="36" name="正方形/長方形 35">
                <a:extLst>
                  <a:ext uri="{FF2B5EF4-FFF2-40B4-BE49-F238E27FC236}">
                    <a16:creationId xmlns:a16="http://schemas.microsoft.com/office/drawing/2014/main" id="{6832629B-D73B-216E-50B7-74568BED9B2D}"/>
                  </a:ext>
                </a:extLst>
              </p:cNvPr>
              <p:cNvSpPr/>
              <p:nvPr/>
            </p:nvSpPr>
            <p:spPr bwMode="gray">
              <a:xfrm>
                <a:off x="5374179" y="149645"/>
                <a:ext cx="3431858" cy="468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37" name="正方形/長方形 1217">
                <a:extLst>
                  <a:ext uri="{FF2B5EF4-FFF2-40B4-BE49-F238E27FC236}">
                    <a16:creationId xmlns:a16="http://schemas.microsoft.com/office/drawing/2014/main" id="{ED421858-35F0-1443-F0FD-DE78366EF8E2}"/>
                  </a:ext>
                </a:extLst>
              </p:cNvPr>
              <p:cNvSpPr/>
              <p:nvPr/>
            </p:nvSpPr>
            <p:spPr>
              <a:xfrm>
                <a:off x="4618753" y="149645"/>
                <a:ext cx="746331" cy="46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a:t>
                </a:r>
                <a:endParaRPr lang="en-US" altLang="ja-JP" sz="1200" b="1">
                  <a:solidFill>
                    <a:schemeClr val="bg1"/>
                  </a:solidFill>
                  <a:latin typeface="Yu Gothic UI" panose="020B0500000000000000" pitchFamily="50" charset="-128"/>
                  <a:ea typeface="Yu Gothic UI" panose="020B0500000000000000" pitchFamily="50" charset="-128"/>
                </a:endParaRPr>
              </a:p>
              <a:p>
                <a:pPr algn="ctr">
                  <a:defRPr/>
                </a:pPr>
                <a:r>
                  <a:rPr lang="ja-JP" altLang="en-US" sz="1200" b="1">
                    <a:solidFill>
                      <a:schemeClr val="bg1"/>
                    </a:solidFill>
                    <a:latin typeface="Yu Gothic UI" panose="020B0500000000000000" pitchFamily="50" charset="-128"/>
                    <a:ea typeface="Yu Gothic UI" panose="020B0500000000000000" pitchFamily="50" charset="-128"/>
                  </a:rPr>
                  <a:t>事業名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gr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sp>
        <p:nvSpPr>
          <p:cNvPr id="14" name="吹き出し: 四角形 13">
            <a:extLst>
              <a:ext uri="{FF2B5EF4-FFF2-40B4-BE49-F238E27FC236}">
                <a16:creationId xmlns:a16="http://schemas.microsoft.com/office/drawing/2014/main" id="{D2E33561-BA03-3CAF-3E96-8800B79E695B}"/>
              </a:ext>
            </a:extLst>
          </p:cNvPr>
          <p:cNvSpPr/>
          <p:nvPr/>
        </p:nvSpPr>
        <p:spPr>
          <a:xfrm>
            <a:off x="9826264" y="0"/>
            <a:ext cx="2463826" cy="1366719"/>
          </a:xfrm>
          <a:prstGeom prst="wedgeRectCallout">
            <a:avLst>
              <a:gd name="adj1" fmla="val -69683"/>
              <a:gd name="adj2" fmla="val -22559"/>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申請団体様</a:t>
            </a:r>
            <a:r>
              <a:rPr lang="en-US" altLang="ja-JP" sz="800" dirty="0">
                <a:solidFill>
                  <a:schemeClr val="tx1"/>
                </a:solidFill>
                <a:latin typeface="Meiryo UI" panose="020B0604030504040204" pitchFamily="50" charset="-128"/>
                <a:ea typeface="Meiryo UI" panose="020B0604030504040204" pitchFamily="50" charset="-128"/>
              </a:rPr>
              <a:t>】</a:t>
            </a:r>
          </a:p>
          <a:p>
            <a:r>
              <a:rPr lang="ja-JP" altLang="en-US" sz="800" dirty="0">
                <a:solidFill>
                  <a:schemeClr val="tx1"/>
                </a:solidFill>
                <a:latin typeface="Meiryo UI" panose="020B0604030504040204" pitchFamily="50" charset="-128"/>
                <a:ea typeface="Meiryo UI" panose="020B0604030504040204" pitchFamily="50" charset="-128"/>
              </a:rPr>
              <a:t>該当するカテゴリーの番号を記載ください。</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① マナー啓発等を目的とした情報発信・多言語対応</a:t>
            </a:r>
          </a:p>
          <a:p>
            <a:r>
              <a:rPr lang="ja-JP" altLang="en-US" sz="800" dirty="0">
                <a:solidFill>
                  <a:schemeClr val="tx1"/>
                </a:solidFill>
                <a:latin typeface="Meiryo UI" panose="020B0604030504040204" pitchFamily="50" charset="-128"/>
                <a:ea typeface="Meiryo UI" panose="020B0604030504040204" pitchFamily="50" charset="-128"/>
              </a:rPr>
              <a:t>② 予約・決済、通信環境の整備</a:t>
            </a:r>
          </a:p>
          <a:p>
            <a:r>
              <a:rPr lang="ja-JP" altLang="en-US" sz="800" dirty="0">
                <a:solidFill>
                  <a:schemeClr val="tx1"/>
                </a:solidFill>
                <a:latin typeface="Meiryo UI" panose="020B0604030504040204" pitchFamily="50" charset="-128"/>
                <a:ea typeface="Meiryo UI" panose="020B0604030504040204" pitchFamily="50" charset="-128"/>
              </a:rPr>
              <a:t>③ 混雑対応</a:t>
            </a:r>
          </a:p>
          <a:p>
            <a:r>
              <a:rPr lang="ja-JP" altLang="en-US" sz="800" dirty="0">
                <a:solidFill>
                  <a:schemeClr val="tx1"/>
                </a:solidFill>
                <a:latin typeface="Meiryo UI" panose="020B0604030504040204" pitchFamily="50" charset="-128"/>
                <a:ea typeface="Meiryo UI" panose="020B0604030504040204" pitchFamily="50" charset="-128"/>
              </a:rPr>
              <a:t>④ 二次交通の円滑な利用・周遊促進</a:t>
            </a:r>
          </a:p>
          <a:p>
            <a:r>
              <a:rPr lang="ja-JP" altLang="en-US" sz="800" dirty="0">
                <a:solidFill>
                  <a:schemeClr val="tx1"/>
                </a:solidFill>
                <a:latin typeface="Meiryo UI" panose="020B0604030504040204" pitchFamily="50" charset="-128"/>
                <a:ea typeface="Meiryo UI" panose="020B0604030504040204" pitchFamily="50" charset="-128"/>
              </a:rPr>
              <a:t>⑤ 災害等非常時対策</a:t>
            </a:r>
          </a:p>
          <a:p>
            <a:r>
              <a:rPr lang="ja-JP" altLang="en-US" sz="800" dirty="0">
                <a:solidFill>
                  <a:schemeClr val="tx1"/>
                </a:solidFill>
                <a:latin typeface="Meiryo UI" panose="020B0604030504040204" pitchFamily="50" charset="-128"/>
                <a:ea typeface="Meiryo UI" panose="020B0604030504040204" pitchFamily="50" charset="-128"/>
              </a:rPr>
              <a:t>⑥ 情報収集・分析、マーケティング関連</a:t>
            </a:r>
          </a:p>
          <a:p>
            <a:r>
              <a:rPr lang="ja-JP" altLang="en-US" sz="800" dirty="0">
                <a:solidFill>
                  <a:schemeClr val="tx1"/>
                </a:solidFill>
                <a:latin typeface="Meiryo UI" panose="020B0604030504040204" pitchFamily="50" charset="-128"/>
                <a:ea typeface="Meiryo UI" panose="020B0604030504040204" pitchFamily="50" charset="-128"/>
              </a:rPr>
              <a:t>⑦ その他受入環境の向上を目的としたサービス導</a:t>
            </a:r>
          </a:p>
        </p:txBody>
      </p:sp>
      <p:grpSp>
        <p:nvGrpSpPr>
          <p:cNvPr id="51" name="グループ化 50">
            <a:extLst>
              <a:ext uri="{FF2B5EF4-FFF2-40B4-BE49-F238E27FC236}">
                <a16:creationId xmlns:a16="http://schemas.microsoft.com/office/drawing/2014/main" id="{80DEC1E0-FBEA-E21A-CD04-F0E6AAAF3598}"/>
              </a:ext>
            </a:extLst>
          </p:cNvPr>
          <p:cNvGrpSpPr/>
          <p:nvPr/>
        </p:nvGrpSpPr>
        <p:grpSpPr>
          <a:xfrm>
            <a:off x="272746" y="5142306"/>
            <a:ext cx="4265457" cy="1552407"/>
            <a:chOff x="7681579" y="726878"/>
            <a:chExt cx="5249792" cy="2016484"/>
          </a:xfrm>
        </p:grpSpPr>
        <p:sp>
          <p:nvSpPr>
            <p:cNvPr id="58" name="正方形/長方形 1208">
              <a:extLst>
                <a:ext uri="{FF2B5EF4-FFF2-40B4-BE49-F238E27FC236}">
                  <a16:creationId xmlns:a16="http://schemas.microsoft.com/office/drawing/2014/main" id="{272B64A1-60AD-864A-391D-F2E4154B0F6D}"/>
                </a:ext>
              </a:extLst>
            </p:cNvPr>
            <p:cNvSpPr/>
            <p:nvPr/>
          </p:nvSpPr>
          <p:spPr>
            <a:xfrm>
              <a:off x="7681579" y="726879"/>
              <a:ext cx="5249792" cy="201648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申請団体と、本事業への申請に至った連携経緯を</a:t>
              </a:r>
              <a:br>
                <a:rPr lang="en-US" altLang="ja-JP" sz="1200" spc="-15" dirty="0">
                  <a:solidFill>
                    <a:srgbClr val="000000"/>
                  </a:solidFill>
                  <a:latin typeface="Yu Gothic UI" panose="020B0500000000000000" pitchFamily="50" charset="-128"/>
                  <a:ea typeface="Yu Gothic UI" panose="020B0500000000000000" pitchFamily="50" charset="-128"/>
                </a:rPr>
              </a:br>
              <a:r>
                <a:rPr lang="ja-JP" altLang="en-US" sz="1200" spc="-15" dirty="0">
                  <a:solidFill>
                    <a:srgbClr val="000000"/>
                  </a:solidFill>
                  <a:latin typeface="Yu Gothic UI" panose="020B0500000000000000" pitchFamily="50" charset="-128"/>
                  <a:ea typeface="Yu Gothic UI" panose="020B0500000000000000" pitchFamily="50" charset="-128"/>
                </a:rPr>
                <a:t>簡潔に記載してください。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a:t>
              </a:r>
            </a:p>
          </p:txBody>
        </p:sp>
        <p:sp>
          <p:nvSpPr>
            <p:cNvPr id="59" name="正方形/長方形 1217">
              <a:extLst>
                <a:ext uri="{FF2B5EF4-FFF2-40B4-BE49-F238E27FC236}">
                  <a16:creationId xmlns:a16="http://schemas.microsoft.com/office/drawing/2014/main" id="{1C123FBE-1587-E01F-254D-8210C1044DE2}"/>
                </a:ext>
              </a:extLst>
            </p:cNvPr>
            <p:cNvSpPr/>
            <p:nvPr/>
          </p:nvSpPr>
          <p:spPr>
            <a:xfrm>
              <a:off x="7681579" y="726878"/>
              <a:ext cx="2347222" cy="233998"/>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申請団体との連携経緯</a:t>
              </a:r>
            </a:p>
          </p:txBody>
        </p:sp>
      </p:grpSp>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2</a:t>
            </a:fld>
            <a:endParaRPr lang="ja-JP" altLang="en-US"/>
          </a:p>
        </p:txBody>
      </p:sp>
      <p:grpSp>
        <p:nvGrpSpPr>
          <p:cNvPr id="3" name="グループ化 2">
            <a:extLst>
              <a:ext uri="{FF2B5EF4-FFF2-40B4-BE49-F238E27FC236}">
                <a16:creationId xmlns:a16="http://schemas.microsoft.com/office/drawing/2014/main" id="{34E2AFBA-D713-1357-BAF2-54B34F592108}"/>
              </a:ext>
            </a:extLst>
          </p:cNvPr>
          <p:cNvGrpSpPr/>
          <p:nvPr/>
        </p:nvGrpSpPr>
        <p:grpSpPr>
          <a:xfrm>
            <a:off x="4669972" y="5142306"/>
            <a:ext cx="4958390" cy="1552407"/>
            <a:chOff x="7681579" y="726878"/>
            <a:chExt cx="5249792" cy="2016484"/>
          </a:xfrm>
        </p:grpSpPr>
        <p:sp>
          <p:nvSpPr>
            <p:cNvPr id="6" name="正方形/長方形 1208">
              <a:extLst>
                <a:ext uri="{FF2B5EF4-FFF2-40B4-BE49-F238E27FC236}">
                  <a16:creationId xmlns:a16="http://schemas.microsoft.com/office/drawing/2014/main" id="{94479DCC-B9FC-2499-D646-C11E710F59C5}"/>
                </a:ext>
              </a:extLst>
            </p:cNvPr>
            <p:cNvSpPr/>
            <p:nvPr/>
          </p:nvSpPr>
          <p:spPr>
            <a:xfrm>
              <a:off x="7681579" y="726879"/>
              <a:ext cx="5249792" cy="201648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今回の実証を踏まえ、次年度以降もどのように取組を継続していくか、</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82563">
                <a:defRPr/>
              </a:pPr>
              <a:r>
                <a:rPr lang="ja-JP" altLang="en-US" sz="1200" spc="-15" dirty="0">
                  <a:solidFill>
                    <a:schemeClr val="tx1"/>
                  </a:solidFill>
                  <a:latin typeface="Yu Gothic UI" panose="020B0500000000000000" pitchFamily="50" charset="-128"/>
                  <a:ea typeface="Yu Gothic UI" panose="020B0500000000000000" pitchFamily="50" charset="-128"/>
                </a:rPr>
                <a:t>展望を記載してください。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a:t>
              </a:r>
            </a:p>
          </p:txBody>
        </p:sp>
        <p:sp>
          <p:nvSpPr>
            <p:cNvPr id="10" name="正方形/長方形 1217">
              <a:extLst>
                <a:ext uri="{FF2B5EF4-FFF2-40B4-BE49-F238E27FC236}">
                  <a16:creationId xmlns:a16="http://schemas.microsoft.com/office/drawing/2014/main" id="{F77D60A2-6D2C-0CA9-9AAF-3BAC4A8F55AA}"/>
                </a:ext>
              </a:extLst>
            </p:cNvPr>
            <p:cNvSpPr/>
            <p:nvPr/>
          </p:nvSpPr>
          <p:spPr>
            <a:xfrm>
              <a:off x="7681579" y="726878"/>
              <a:ext cx="2347222" cy="233998"/>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次年度以降の展望</a:t>
              </a:r>
            </a:p>
          </p:txBody>
        </p:sp>
      </p:grpSp>
    </p:spTree>
    <p:extLst>
      <p:ext uri="{BB962C8B-B14F-4D97-AF65-F5344CB8AC3E}">
        <p14:creationId xmlns:p14="http://schemas.microsoft.com/office/powerpoint/2010/main" val="277608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4B171C-94AB-344E-2CF2-F4F7D4E1D6FE}"/>
              </a:ext>
            </a:extLst>
          </p:cNvPr>
          <p:cNvSpPr/>
          <p:nvPr/>
        </p:nvSpPr>
        <p:spPr>
          <a:xfrm>
            <a:off x="355600" y="558800"/>
            <a:ext cx="9194800" cy="57488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その他、実証事業内容、インバウンドベンチャーの地域への導入実績等</a:t>
            </a:r>
            <a:endParaRPr kumimoji="1" lang="en-US" altLang="ja-JP">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申請にあたって補足事項があれば追記してください</a:t>
            </a:r>
            <a:endParaRPr kumimoji="1" lang="en-US" altLang="ja-JP">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（任意様式｜最大</a:t>
            </a:r>
            <a:r>
              <a:rPr kumimoji="1" lang="en-US" altLang="ja-JP">
                <a:solidFill>
                  <a:schemeClr val="tx1">
                    <a:lumMod val="50000"/>
                    <a:lumOff val="50000"/>
                  </a:schemeClr>
                </a:solidFill>
                <a:latin typeface="Yu Gothic UI" panose="020B0500000000000000" pitchFamily="50" charset="-128"/>
                <a:ea typeface="Yu Gothic UI" panose="020B0500000000000000" pitchFamily="50" charset="-128"/>
              </a:rPr>
              <a:t>2</a:t>
            </a: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枚まで）</a:t>
            </a:r>
          </a:p>
        </p:txBody>
      </p:sp>
      <p:sp>
        <p:nvSpPr>
          <p:cNvPr id="9" name="スライド番号プレースホルダー 67">
            <a:extLst>
              <a:ext uri="{FF2B5EF4-FFF2-40B4-BE49-F238E27FC236}">
                <a16:creationId xmlns:a16="http://schemas.microsoft.com/office/drawing/2014/main" id="{93438F8C-4172-1AA4-F885-99FD8ECDC323}"/>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3</a:t>
            </a:fld>
            <a:endParaRPr lang="ja-JP" altLang="en-US"/>
          </a:p>
        </p:txBody>
      </p:sp>
    </p:spTree>
    <p:extLst>
      <p:ext uri="{BB962C8B-B14F-4D97-AF65-F5344CB8AC3E}">
        <p14:creationId xmlns:p14="http://schemas.microsoft.com/office/powerpoint/2010/main" val="11973232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1200" dirty="0" smtClean="0">
            <a:latin typeface="Yu Gothic UI" panose="020B0500000000000000" pitchFamily="50" charset="-128"/>
            <a:ea typeface="Yu Gothic UI" panose="020B05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FB2938C162E754F97DF37E2C2D763AD" ma:contentTypeVersion="5" ma:contentTypeDescription="Create a new document." ma:contentTypeScope="" ma:versionID="73e4d3e767fa3018d835a15834ac4d46">
  <xsd:schema xmlns:xsd="http://www.w3.org/2001/XMLSchema" xmlns:xs="http://www.w3.org/2001/XMLSchema" xmlns:p="http://schemas.microsoft.com/office/2006/metadata/properties" xmlns:ns2="fc4234d7-82f7-4bf7-9277-c77ef2e438a4" xmlns:ns3="3bb0c8c5-64ea-472d-9b36-dcd2b1e92629" targetNamespace="http://schemas.microsoft.com/office/2006/metadata/properties" ma:root="true" ma:fieldsID="6ab64d5c8a7e1dac6f3ee26ab852fdc9" ns2:_="" ns3:_="">
    <xsd:import namespace="fc4234d7-82f7-4bf7-9277-c77ef2e438a4"/>
    <xsd:import namespace="3bb0c8c5-64ea-472d-9b36-dcd2b1e926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4234d7-82f7-4bf7-9277-c77ef2e438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b0c8c5-64ea-472d-9b36-dcd2b1e926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E0E0DF-28DD-47E7-A9FD-99C6C82B078C}">
  <ds:schemaRefs>
    <ds:schemaRef ds:uri="http://schemas.microsoft.com/sharepoint/v3/contenttype/forms"/>
  </ds:schemaRefs>
</ds:datastoreItem>
</file>

<file path=customXml/itemProps2.xml><?xml version="1.0" encoding="utf-8"?>
<ds:datastoreItem xmlns:ds="http://schemas.openxmlformats.org/officeDocument/2006/customXml" ds:itemID="{AC4BBE2E-B27B-41C1-9A48-A061F25E7316}">
  <ds:schemaRefs>
    <ds:schemaRef ds:uri="http://purl.org/dc/dcmitype/"/>
    <ds:schemaRef ds:uri="fc4234d7-82f7-4bf7-9277-c77ef2e438a4"/>
    <ds:schemaRef ds:uri="http://schemas.microsoft.com/office/2006/metadata/properties"/>
    <ds:schemaRef ds:uri="http://schemas.microsoft.com/office/infopath/2007/PartnerControls"/>
    <ds:schemaRef ds:uri="http://purl.org/dc/elements/1.1/"/>
    <ds:schemaRef ds:uri="3bb0c8c5-64ea-472d-9b36-dcd2b1e92629"/>
    <ds:schemaRef ds:uri="http://schemas.microsoft.com/office/2006/documentManagement/types"/>
    <ds:schemaRef ds:uri="http://schemas.openxmlformats.org/package/2006/metadata/core-properties"/>
    <ds:schemaRef ds:uri="http://purl.org/dc/terms/"/>
    <ds:schemaRef ds:uri="http://www.w3.org/XML/1998/namespace"/>
  </ds:schemaRefs>
</ds:datastoreItem>
</file>

<file path=customXml/itemProps3.xml><?xml version="1.0" encoding="utf-8"?>
<ds:datastoreItem xmlns:ds="http://schemas.openxmlformats.org/officeDocument/2006/customXml" ds:itemID="{57746C07-C93B-49F4-B15A-209CCB1C3C04}">
  <ds:schemaRefs>
    <ds:schemaRef ds:uri="3bb0c8c5-64ea-472d-9b36-dcd2b1e92629"/>
    <ds:schemaRef ds:uri="fc4234d7-82f7-4bf7-9277-c77ef2e438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510</TotalTime>
  <Words>640</Words>
  <Application>Microsoft Office PowerPoint</Application>
  <PresentationFormat>A4 210 x 297 mm</PresentationFormat>
  <Paragraphs>84</Paragraphs>
  <Slides>3</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2" baseType="lpstr">
      <vt:lpstr>Meiryo UI</vt:lpstr>
      <vt:lpstr>Yu Gothic UI</vt: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Kai, Hideki</cp:lastModifiedBy>
  <cp:revision>28</cp:revision>
  <dcterms:created xsi:type="dcterms:W3CDTF">2023-09-11T12:42:05Z</dcterms:created>
  <dcterms:modified xsi:type="dcterms:W3CDTF">2024-07-16T09:07:00Z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2023-09-11T12:42:06Z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1cd0284f-ef82-4c69-940d-1b2a2f3b0d4a</vt:lpwstr>
  </property>
  <property fmtid="{D5CDD505-2E9C-101B-9397-08002B2CF9AE}" pid="8" name="MSIP_Label_ea60d57e-af5b-4752-ac57-3e4f28ca11dc_ContentBits">
    <vt:lpwstr>0</vt:lpwstr>
  </property>
  <property fmtid="{D5CDD505-2E9C-101B-9397-08002B2CF9AE}" pid="9" name="ContentTypeId">
    <vt:lpwstr>0x0101000FB2938C162E754F97DF37E2C2D763AD</vt:lpwstr>
  </property>
</Properties>
</file>