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75" autoAdjust="0"/>
    <p:restoredTop sz="95110" autoAdjust="0"/>
  </p:normalViewPr>
  <p:slideViewPr>
    <p:cSldViewPr snapToGrid="0">
      <p:cViewPr varScale="1">
        <p:scale>
          <a:sx n="109" d="100"/>
          <a:sy n="109" d="100"/>
        </p:scale>
        <p:origin x="900"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1464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85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838706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Google Shape;90;p1"/>
          <p:cNvSpPr/>
          <p:nvPr/>
        </p:nvSpPr>
        <p:spPr>
          <a:xfrm>
            <a:off x="5170477" y="3231212"/>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海水浴場および関連施設を含めた地域の現状・課題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70477" y="3514534"/>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r>
              <a:rPr lang="en-US" altLang="ja-JP"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a:t>
            </a:r>
            <a:r>
              <a:rPr lang="ja-JP"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事業実施地域の現状</a:t>
            </a:r>
            <a:r>
              <a:rPr lang="ja-JP" altLang="en-US"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および</a:t>
            </a:r>
            <a:r>
              <a:rPr lang="ja-JP"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課題</a:t>
            </a:r>
            <a:r>
              <a:rPr lang="ja-JP" altLang="en-US"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を簡潔に</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記載してください。</a:t>
            </a:r>
          </a:p>
          <a:p>
            <a:pPr marR="0" lvl="0" algn="l" rtl="0">
              <a:spcBef>
                <a:spcPts val="0"/>
              </a:spcBef>
              <a:spcAft>
                <a:spcPts val="0"/>
              </a:spcAft>
            </a:pPr>
            <a:endParaRPr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○○○○事業</a:t>
            </a:r>
            <a:r>
              <a:rPr lang="ja-JP" sz="1400" dirty="0">
                <a:latin typeface="メイリオ" panose="020B0604030504040204" pitchFamily="50" charset="-128"/>
                <a:ea typeface="メイリオ" panose="020B0604030504040204" pitchFamily="50" charset="-128"/>
                <a:cs typeface="Meiryo"/>
                <a:sym typeface="Meiryo"/>
              </a:rPr>
              <a:t>【○○県○○市】</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3" name="Google Shape;97;p1"/>
          <p:cNvSpPr txBox="1"/>
          <p:nvPr/>
        </p:nvSpPr>
        <p:spPr>
          <a:xfrm>
            <a:off x="5172477" y="5355076"/>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本事業の成果を翌年度以降どのように</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継続して</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活かし、</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処理水の海洋放出による風評への対策として期待される効果を</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記載してください。</a:t>
            </a:r>
            <a:endParaRPr sz="1200" dirty="0">
              <a:solidFill>
                <a:srgbClr val="0070C0"/>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84295" y="1732306"/>
            <a:ext cx="5001892"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a:t>
            </a:r>
            <a:r>
              <a:rPr lang="ja-JP" altLang="en-US" b="1" dirty="0">
                <a:solidFill>
                  <a:schemeClr val="tx1"/>
                </a:solidFill>
                <a:latin typeface="メイリオ" panose="020B0604030504040204" pitchFamily="50" charset="-128"/>
                <a:ea typeface="メイリオ" panose="020B0604030504040204" pitchFamily="50" charset="-128"/>
                <a:cs typeface="Meiryo"/>
                <a:sym typeface="Meiryo"/>
              </a:rPr>
              <a:t>取組</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84295" y="1988292"/>
            <a:ext cx="5001892" cy="484278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3546250767"/>
              </p:ext>
            </p:extLst>
          </p:nvPr>
        </p:nvGraphicFramePr>
        <p:xfrm>
          <a:off x="5179305" y="198326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72477" y="1732306"/>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実施体制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8"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12" name="Google Shape;96;p1"/>
          <p:cNvSpPr/>
          <p:nvPr/>
        </p:nvSpPr>
        <p:spPr>
          <a:xfrm>
            <a:off x="5170477" y="5052961"/>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事業実施により期待される効果</a:t>
            </a:r>
          </a:p>
        </p:txBody>
      </p:sp>
      <p:sp>
        <p:nvSpPr>
          <p:cNvPr id="19" name="Google Shape;105;p1"/>
          <p:cNvSpPr txBox="1"/>
          <p:nvPr/>
        </p:nvSpPr>
        <p:spPr>
          <a:xfrm>
            <a:off x="122026" y="1974128"/>
            <a:ext cx="5001892" cy="115534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本事業における取組内容について、</a:t>
            </a:r>
            <a:r>
              <a:rPr lang="ja-JP" altLang="en-US" sz="1200" u="sng" dirty="0">
                <a:solidFill>
                  <a:srgbClr val="0070C0"/>
                </a:solidFill>
                <a:latin typeface="メイリオ" panose="020B0604030504040204" pitchFamily="50" charset="-128"/>
                <a:ea typeface="メイリオ" panose="020B0604030504040204" pitchFamily="50" charset="-128"/>
                <a:cs typeface="Meiryo"/>
                <a:sym typeface="Meiryo"/>
              </a:rPr>
              <a:t>写真や図を用いながら</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簡潔に</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記載してください。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実施する取組のうち、主となる取組（１つのみ）は、段落の冒頭を　</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◎にしてください。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実施しない取組がある場合は、項目を削除してください。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0" name="Google Shape;105;p1"/>
          <p:cNvSpPr txBox="1"/>
          <p:nvPr/>
        </p:nvSpPr>
        <p:spPr>
          <a:xfrm>
            <a:off x="124440" y="3371296"/>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海水浴場等の受入環境整備</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1" name="Google Shape;105;p1"/>
          <p:cNvSpPr txBox="1"/>
          <p:nvPr/>
        </p:nvSpPr>
        <p:spPr>
          <a:xfrm>
            <a:off x="124440" y="4082044"/>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海の魅力を体験できるコンテンツの充実</a:t>
            </a:r>
            <a:endParaRPr lang="en-US"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2" name="Google Shape;105;p1"/>
          <p:cNvSpPr txBox="1"/>
          <p:nvPr/>
        </p:nvSpPr>
        <p:spPr>
          <a:xfrm>
            <a:off x="126440" y="4792792"/>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海にフォーカスしたプロモーション</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3" name="Google Shape;105;p1"/>
          <p:cNvSpPr txBox="1"/>
          <p:nvPr/>
        </p:nvSpPr>
        <p:spPr>
          <a:xfrm>
            <a:off x="124440" y="5503539"/>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ブルーフラッグ認証の取得</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Google Shape;89;p1"/>
          <p:cNvSpPr/>
          <p:nvPr/>
        </p:nvSpPr>
        <p:spPr>
          <a:xfrm>
            <a:off x="91123" y="641248"/>
            <a:ext cx="8348027" cy="25248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目指す地域の姿と</a:t>
            </a:r>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処理水の海洋放出による風評への対策</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25" name="Google Shape;98;p1"/>
          <p:cNvSpPr txBox="1"/>
          <p:nvPr/>
        </p:nvSpPr>
        <p:spPr>
          <a:xfrm>
            <a:off x="91123" y="883872"/>
            <a:ext cx="8348027" cy="808251"/>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「目指す地域の姿」の実現に向け、</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処理水の海洋放出による風評への対策として、どのように地域や海の魅力を高め、ブルーツーリズムを推進していくのか記載してください。</a:t>
            </a:r>
            <a:endParaRPr lang="ja-JP" alt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6" name="Google Shape;98;p1"/>
          <p:cNvSpPr txBox="1"/>
          <p:nvPr/>
        </p:nvSpPr>
        <p:spPr>
          <a:xfrm>
            <a:off x="8483600" y="883872"/>
            <a:ext cx="1327277" cy="810000"/>
          </a:xfrm>
          <a:prstGeom prst="rect">
            <a:avLst/>
          </a:prstGeom>
          <a:solidFill>
            <a:schemeClr val="lt1"/>
          </a:solidFill>
          <a:ln w="12700" cap="flat" cmpd="sng">
            <a:solidFill>
              <a:schemeClr val="tx1"/>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1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100" dirty="0">
                <a:solidFill>
                  <a:srgbClr val="0070C0"/>
                </a:solidFill>
                <a:latin typeface="メイリオ" panose="020B0604030504040204" pitchFamily="50" charset="-128"/>
                <a:ea typeface="メイリオ" panose="020B0604030504040204" pitchFamily="50" charset="-128"/>
                <a:cs typeface="Meiryo"/>
                <a:sym typeface="Meiryo"/>
              </a:rPr>
              <a:t>主となるターゲットを記載してください。</a:t>
            </a:r>
            <a:endParaRPr sz="1100" dirty="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7" name="Google Shape;89;p1"/>
          <p:cNvSpPr/>
          <p:nvPr/>
        </p:nvSpPr>
        <p:spPr>
          <a:xfrm>
            <a:off x="8483600" y="639952"/>
            <a:ext cx="1327277" cy="252000"/>
          </a:xfrm>
          <a:prstGeom prst="rect">
            <a:avLst/>
          </a:prstGeom>
          <a:solidFill>
            <a:schemeClr val="accent5">
              <a:lumMod val="20000"/>
              <a:lumOff val="80000"/>
            </a:schemeClr>
          </a:solidFill>
          <a:ln w="12700" cap="flat" cmpd="sng">
            <a:solidFill>
              <a:schemeClr val="tx1"/>
            </a:solid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b="1" dirty="0">
                <a:solidFill>
                  <a:schemeClr val="tx1"/>
                </a:solidFill>
                <a:latin typeface="メイリオ" panose="020B0604030504040204" pitchFamily="50" charset="-128"/>
                <a:ea typeface="メイリオ" panose="020B0604030504040204" pitchFamily="50" charset="-128"/>
                <a:cs typeface="Meiryo"/>
                <a:sym typeface="Meiryo"/>
              </a:rPr>
              <a:t>ターゲット</a:t>
            </a:r>
            <a:endParaRPr sz="1400" b="1" dirty="0">
              <a:solidFill>
                <a:schemeClr val="tx1"/>
              </a:solidFill>
              <a:latin typeface="メイリオ" panose="020B0604030504040204" pitchFamily="50" charset="-128"/>
              <a:ea typeface="メイリオ" panose="020B0604030504040204" pitchFamily="50" charset="-128"/>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0605"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r>
              <a:rPr lang="ja-JP" altLang="en-US" sz="1400" b="1" dirty="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93;p1"/>
          <p:cNvSpPr txBox="1"/>
          <p:nvPr/>
        </p:nvSpPr>
        <p:spPr>
          <a:xfrm>
            <a:off x="90605" y="944500"/>
            <a:ext cx="9724791" cy="581693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海水浴場・観光コンテンツ・関連施設等の位置関係、及び閑散期対策等を図や写真等を用いながら、</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取組を実施する周辺地域の状況を簡潔に示してください。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当該</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事業</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や必要に応じて当該事業と関連して取組む事業の内容及び実施範囲の説明や</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イメージ図、写真等を</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添付</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0"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2"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lvl="0">
              <a:buSzPts val="1900"/>
            </a:pPr>
            <a:r>
              <a:rPr lang="ja-JP" altLang="ja-JP" sz="1900" dirty="0">
                <a:latin typeface="メイリオ" panose="020B0604030504040204" pitchFamily="50" charset="-128"/>
                <a:ea typeface="メイリオ" panose="020B0604030504040204" pitchFamily="50" charset="-128"/>
                <a:cs typeface="Meiryo"/>
                <a:sym typeface="Meiryo"/>
              </a:rPr>
              <a:t>○○○○事業</a:t>
            </a:r>
            <a:r>
              <a:rPr lang="ja-JP" altLang="ja-JP" sz="1400" dirty="0">
                <a:latin typeface="メイリオ" panose="020B0604030504040204" pitchFamily="50" charset="-128"/>
                <a:ea typeface="メイリオ" panose="020B0604030504040204" pitchFamily="50" charset="-128"/>
                <a:cs typeface="Meiryo"/>
                <a:sym typeface="Meiryo"/>
              </a:rPr>
              <a:t>【○○県○○市】 </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4372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1123" y="638294"/>
            <a:ext cx="8348027" cy="25248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目指す地域の姿と</a:t>
            </a:r>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処理水の海洋放出による風評への対策</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08" name="Google Shape;90;p1"/>
          <p:cNvSpPr/>
          <p:nvPr/>
        </p:nvSpPr>
        <p:spPr>
          <a:xfrm>
            <a:off x="5170477" y="3217173"/>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海水浴場および関連施設を含めた地域の現状・課題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70477" y="3500495"/>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・海水浴場周辺は県内及び隣県からの来訪が主であり、関東圏からの来訪者は中心市街地に集中し、認知度が低い状況。</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・海岸エリアは代表的な観光スポットではあるものの、「アクセス方法がわかりづらい」、「海水浴場の公衆トイレが老朽化し不便」という声が寄せられている。（●●アンケート結果より）</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・震災以降、各種施設等は復旧しつつあるものの、老朽化の進行やバリアフリー化対応の遅れが課題となっている。</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667202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altLang="en-US" sz="1900" dirty="0">
                <a:latin typeface="メイリオ" panose="020B0604030504040204" pitchFamily="50" charset="-128"/>
                <a:ea typeface="メイリオ" panose="020B0604030504040204" pitchFamily="50" charset="-128"/>
                <a:cs typeface="Meiryo"/>
                <a:sym typeface="Meiryo"/>
              </a:rPr>
              <a:t>ブルーツーリズム推進</a:t>
            </a:r>
            <a:r>
              <a:rPr lang="ja-JP" sz="1900" dirty="0">
                <a:latin typeface="メイリオ" panose="020B0604030504040204" pitchFamily="50" charset="-128"/>
                <a:ea typeface="メイリオ" panose="020B0604030504040204" pitchFamily="50" charset="-128"/>
                <a:cs typeface="Meiryo"/>
                <a:sym typeface="Meiryo"/>
              </a:rPr>
              <a:t>事業</a:t>
            </a:r>
            <a:r>
              <a:rPr lang="ja-JP" sz="1400" dirty="0">
                <a:latin typeface="メイリオ" panose="020B0604030504040204" pitchFamily="50" charset="-128"/>
                <a:ea typeface="メイリオ" panose="020B0604030504040204" pitchFamily="50" charset="-128"/>
                <a:cs typeface="Meiryo"/>
                <a:sym typeface="Meiryo"/>
              </a:rPr>
              <a:t>【○○県○○市】</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3" name="Google Shape;97;p1"/>
          <p:cNvSpPr txBox="1"/>
          <p:nvPr/>
        </p:nvSpPr>
        <p:spPr>
          <a:xfrm>
            <a:off x="5172477" y="5355076"/>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事業で造成したコンテンツの魅力と処理水の安全性に関する情報発信や、継続的なブルーフラッグ認証の取得により、首都圏での認知度向上と、海外からの注目を高め、訪日外国人の来訪促進が期待される。</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また、老朽化した公衆トイレの改修、地元食材を使ったコンテンツ、海岸エリアの周遊イベントにより、海岸エリアに対する訪問満足度が高まり、●●市のファンやリピーターの獲得が期待される。</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4" name="Google Shape;98;p1"/>
          <p:cNvSpPr txBox="1"/>
          <p:nvPr/>
        </p:nvSpPr>
        <p:spPr>
          <a:xfrm>
            <a:off x="91123" y="881793"/>
            <a:ext cx="8348027" cy="808251"/>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市では第●次観光計画基本目標として、「●●●」の実現を目指している。●●海水浴場周辺エリアは、年間を通じて観光客が賑わう代表的な観光スポットであり、●●などは全国的な知名度を有する特産品である。伝統漁法を体験できるコンテンツ造成および特産品の知名度を活かした情報発信と周遊促進によりブルーツーリズムを推進することで、●●市のファンやリピーターを獲得し、</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処理水の風評の影響を生じさせない、●●な地域づくりを目指す。</a:t>
            </a:r>
            <a:endParaRPr sz="1200" dirty="0">
              <a:solidFill>
                <a:srgbClr val="FF0000"/>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84295" y="1732306"/>
            <a:ext cx="5001892"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取組の概要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84295" y="1988292"/>
            <a:ext cx="5001892" cy="484278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1619526788"/>
              </p:ext>
            </p:extLst>
          </p:nvPr>
        </p:nvGraphicFramePr>
        <p:xfrm>
          <a:off x="5179305" y="198326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l" rtl="0">
                        <a:spcBef>
                          <a:spcPts val="0"/>
                        </a:spcBef>
                        <a:spcAft>
                          <a:spcPts val="0"/>
                        </a:spcAft>
                        <a:buNone/>
                      </a:pPr>
                      <a:r>
                        <a:rPr lang="ja-JP" altLang="en-US" sz="1200" b="0" dirty="0">
                          <a:solidFill>
                            <a:schemeClr val="tx1"/>
                          </a:solidFill>
                          <a:latin typeface="Meiryo"/>
                          <a:ea typeface="Meiryo"/>
                          <a:cs typeface="Meiryo"/>
                          <a:sym typeface="Meiryo"/>
                        </a:rPr>
                        <a:t>●●県●●市</a:t>
                      </a: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一社</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●●協議会：事業全体の執行管理　等</a:t>
                      </a:r>
                      <a:endParaRPr lang="en-US" altLang="ja-JP" sz="1100" b="0" dirty="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一社</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●●観光協会：連絡調整　等</a:t>
                      </a:r>
                      <a:endParaRPr lang="en-US" altLang="ja-JP" sz="1100" b="0" dirty="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・●●株式会社：観光資源の磨き上げ　等</a:t>
                      </a:r>
                      <a:endParaRPr lang="en-US" altLang="ja-JP" sz="1100" b="0" dirty="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・●●株式会社：情報発信の企画・発注</a:t>
                      </a:r>
                      <a:endParaRPr sz="11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72477" y="1732306"/>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実施体制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8"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12" name="Google Shape;96;p1"/>
          <p:cNvSpPr/>
          <p:nvPr/>
        </p:nvSpPr>
        <p:spPr>
          <a:xfrm>
            <a:off x="5170477" y="5052961"/>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事業実施により期待される効果</a:t>
            </a:r>
          </a:p>
        </p:txBody>
      </p:sp>
      <p:sp>
        <p:nvSpPr>
          <p:cNvPr id="19" name="Google Shape;92;p1"/>
          <p:cNvSpPr txBox="1">
            <a:spLocks/>
          </p:cNvSpPr>
          <p:nvPr/>
        </p:nvSpPr>
        <p:spPr>
          <a:xfrm>
            <a:off x="8882743" y="181528"/>
            <a:ext cx="1020083" cy="361911"/>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rgbClr val="FF0000"/>
                </a:solidFill>
                <a:latin typeface="メイリオ" panose="020B0604030504040204" pitchFamily="50" charset="-128"/>
                <a:ea typeface="メイリオ" panose="020B0604030504040204" pitchFamily="50" charset="-128"/>
                <a:cs typeface="Meiryo"/>
                <a:sym typeface="Meiryo"/>
              </a:rPr>
              <a:t>（記載例）</a:t>
            </a:r>
            <a:r>
              <a:rPr lang="zh-TW" altLang="en-US" sz="1600" dirty="0">
                <a:solidFill>
                  <a:srgbClr val="FF0000"/>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rgbClr val="FF0000"/>
              </a:solidFill>
              <a:latin typeface="メイリオ" panose="020B0604030504040204" pitchFamily="50" charset="-128"/>
              <a:ea typeface="メイリオ" panose="020B0604030504040204" pitchFamily="50" charset="-128"/>
            </a:endParaRPr>
          </a:p>
        </p:txBody>
      </p:sp>
      <p:sp>
        <p:nvSpPr>
          <p:cNvPr id="21" name="Google Shape;105;p1"/>
          <p:cNvSpPr txBox="1"/>
          <p:nvPr/>
        </p:nvSpPr>
        <p:spPr>
          <a:xfrm>
            <a:off x="91122" y="2027480"/>
            <a:ext cx="4944341" cy="107569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海水浴場等の受入環境整備</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・海水浴場の公衆トイレの洋式化改修　</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・ブルーツーリズムの取組に向けた</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機運醸成のための住民向けセミナー開催　等</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2" name="Google Shape;105;p1"/>
          <p:cNvSpPr txBox="1"/>
          <p:nvPr/>
        </p:nvSpPr>
        <p:spPr>
          <a:xfrm>
            <a:off x="91122" y="3334544"/>
            <a:ext cx="5001892" cy="81004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海の魅力を体験できるコンテンツの充実</a:t>
            </a:r>
            <a:endParaRPr lang="en-US"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・地元漁師による●●の伝統漁法を学び、獲れた</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海産物を食すコンテンツと旅行商品の造成　等</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・海岸エリアの周遊イベントの開催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3" name="Google Shape;105;p1"/>
          <p:cNvSpPr txBox="1"/>
          <p:nvPr/>
        </p:nvSpPr>
        <p:spPr>
          <a:xfrm>
            <a:off x="91122" y="4617928"/>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海にフォーカスしたプロモーション</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・海外インフルエンサーを招請し、造成コンテンツを</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SNS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で発信</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・海岸エリアの</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PR</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サイトの制作、</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SNS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WEB</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・駅広告を実施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Google Shape;105;p1"/>
          <p:cNvSpPr txBox="1"/>
          <p:nvPr/>
        </p:nvSpPr>
        <p:spPr>
          <a:xfrm>
            <a:off x="91122" y="5695598"/>
            <a:ext cx="5001892" cy="829771"/>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ブルーフラッグ認証の取得</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・車椅子利用者が砂浜へ進入するための</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ビーチマット設置</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・ブルーフラッグ取得に向けた申請手続き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6" name="Google Shape;105;p1"/>
          <p:cNvSpPr txBox="1"/>
          <p:nvPr/>
        </p:nvSpPr>
        <p:spPr>
          <a:xfrm>
            <a:off x="4831" y="2787806"/>
            <a:ext cx="5384853" cy="53334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a:solidFill>
                  <a:schemeClr val="tx1"/>
                </a:solidFill>
                <a:latin typeface="メイリオ" panose="020B0604030504040204" pitchFamily="50" charset="-128"/>
                <a:ea typeface="メイリオ" panose="020B0604030504040204" pitchFamily="50" charset="-128"/>
                <a:cs typeface="Meiryo"/>
                <a:sym typeface="Meiryo"/>
              </a:rPr>
              <a:t>　</a:t>
            </a:r>
            <a:endParaRPr lang="en-US" altLang="ja-JP" sz="110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a:solidFill>
                  <a:schemeClr val="tx1"/>
                </a:solidFill>
                <a:latin typeface="メイリオ" panose="020B0604030504040204" pitchFamily="50" charset="-128"/>
                <a:ea typeface="メイリオ" panose="020B0604030504040204" pitchFamily="50" charset="-128"/>
                <a:cs typeface="Meiryo"/>
                <a:sym typeface="Meiryo"/>
              </a:rPr>
              <a:t>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 name="正方形/長方形 1"/>
          <p:cNvSpPr/>
          <p:nvPr/>
        </p:nvSpPr>
        <p:spPr>
          <a:xfrm>
            <a:off x="3601443" y="2050437"/>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28" name="Google Shape;105;p1"/>
          <p:cNvSpPr txBox="1"/>
          <p:nvPr/>
        </p:nvSpPr>
        <p:spPr>
          <a:xfrm>
            <a:off x="3397384" y="2841619"/>
            <a:ext cx="1815009" cy="20855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a:solidFill>
                  <a:schemeClr val="tx1"/>
                </a:solidFill>
                <a:latin typeface="メイリオ" panose="020B0604030504040204" pitchFamily="50" charset="-128"/>
                <a:ea typeface="メイリオ" panose="020B0604030504040204" pitchFamily="50" charset="-128"/>
                <a:cs typeface="Meiryo"/>
                <a:sym typeface="Meiryo"/>
              </a:rPr>
              <a:t>（改修予定の公衆トイレ）</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9" name="Google Shape;105;p1"/>
          <p:cNvSpPr txBox="1"/>
          <p:nvPr/>
        </p:nvSpPr>
        <p:spPr>
          <a:xfrm>
            <a:off x="-8823" y="4053624"/>
            <a:ext cx="4723752" cy="55769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・コンテンツ売上額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万円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  </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・地域周遊デジタルスタンプラリー参加者数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1</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千人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0" name="正方形/長方形 29"/>
          <p:cNvSpPr/>
          <p:nvPr/>
        </p:nvSpPr>
        <p:spPr>
          <a:xfrm>
            <a:off x="3601443" y="347013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31" name="Google Shape;105;p1"/>
          <p:cNvSpPr txBox="1"/>
          <p:nvPr/>
        </p:nvSpPr>
        <p:spPr>
          <a:xfrm>
            <a:off x="3609021" y="4256179"/>
            <a:ext cx="1460397" cy="22563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a:solidFill>
                  <a:schemeClr val="tx1"/>
                </a:solidFill>
                <a:latin typeface="メイリオ" panose="020B0604030504040204" pitchFamily="50" charset="-128"/>
                <a:ea typeface="メイリオ" panose="020B0604030504040204" pitchFamily="50" charset="-128"/>
                <a:cs typeface="Meiryo"/>
                <a:sym typeface="Meiryo"/>
              </a:rPr>
              <a:t>（●●湾で獲れる●●）</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3" name="Google Shape;105;p1"/>
          <p:cNvSpPr txBox="1"/>
          <p:nvPr/>
        </p:nvSpPr>
        <p:spPr>
          <a:xfrm>
            <a:off x="-1995" y="5148347"/>
            <a:ext cx="4917213" cy="574823"/>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・記事視聴による旅行商品販売数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30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件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WEB</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サイト閲覧数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万</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PV</a:t>
            </a: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Instagram</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フォロワー数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1</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万人増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4" name="Google Shape;105;p1"/>
          <p:cNvSpPr txBox="1"/>
          <p:nvPr/>
        </p:nvSpPr>
        <p:spPr>
          <a:xfrm>
            <a:off x="11659" y="6427512"/>
            <a:ext cx="4917213" cy="39460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・車椅子利用者来訪者数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名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5" name="正方形/長方形 34"/>
          <p:cNvSpPr/>
          <p:nvPr/>
        </p:nvSpPr>
        <p:spPr>
          <a:xfrm>
            <a:off x="3594616" y="5605589"/>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イメージ図</a:t>
            </a:r>
          </a:p>
        </p:txBody>
      </p:sp>
      <p:sp>
        <p:nvSpPr>
          <p:cNvPr id="36" name="Google Shape;105;p1"/>
          <p:cNvSpPr txBox="1"/>
          <p:nvPr/>
        </p:nvSpPr>
        <p:spPr>
          <a:xfrm>
            <a:off x="3397384" y="6396189"/>
            <a:ext cx="1834913" cy="22862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a:solidFill>
                  <a:schemeClr val="tx1"/>
                </a:solidFill>
                <a:latin typeface="メイリオ" panose="020B0604030504040204" pitchFamily="50" charset="-128"/>
                <a:ea typeface="メイリオ" panose="020B0604030504040204" pitchFamily="50" charset="-128"/>
                <a:cs typeface="Meiryo"/>
                <a:sym typeface="Meiryo"/>
              </a:rPr>
              <a:t>（ビーチマットの設置）</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7" name="Google Shape;98;p1"/>
          <p:cNvSpPr txBox="1"/>
          <p:nvPr/>
        </p:nvSpPr>
        <p:spPr>
          <a:xfrm>
            <a:off x="8483600" y="880918"/>
            <a:ext cx="1327277" cy="810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国内）</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関東圏</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40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代</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国外</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a:t>
            </a: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台湾、欧米豪</a:t>
            </a:r>
            <a:endParaRPr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8" name="Google Shape;89;p1"/>
          <p:cNvSpPr/>
          <p:nvPr/>
        </p:nvSpPr>
        <p:spPr>
          <a:xfrm>
            <a:off x="8483600" y="636998"/>
            <a:ext cx="1327277"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ターゲット</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40" name="Google Shape;105;p1"/>
          <p:cNvSpPr txBox="1"/>
          <p:nvPr/>
        </p:nvSpPr>
        <p:spPr>
          <a:xfrm>
            <a:off x="91121" y="2952739"/>
            <a:ext cx="5141175" cy="41794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・来訪者アンケート満足度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80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％以上</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・セミナー参加者による第三者への訪問推奨度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7</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点以上 </a:t>
            </a:r>
            <a:r>
              <a:rPr lang="en-US" altLang="ja-JP" sz="800" dirty="0">
                <a:solidFill>
                  <a:schemeClr val="tx1"/>
                </a:solidFill>
                <a:latin typeface="メイリオ" panose="020B0604030504040204" pitchFamily="50" charset="-128"/>
                <a:ea typeface="メイリオ" panose="020B0604030504040204" pitchFamily="50" charset="-128"/>
                <a:cs typeface="Meiryo"/>
                <a:sym typeface="Meiryo"/>
              </a:rPr>
              <a:t>※0</a:t>
            </a:r>
            <a:r>
              <a:rPr lang="ja-JP" altLang="en-US" sz="800" dirty="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800" dirty="0">
                <a:solidFill>
                  <a:schemeClr val="tx1"/>
                </a:solidFill>
                <a:latin typeface="メイリオ" panose="020B0604030504040204" pitchFamily="50" charset="-128"/>
                <a:ea typeface="メイリオ" panose="020B0604030504040204" pitchFamily="50" charset="-128"/>
                <a:cs typeface="Meiryo"/>
                <a:sym typeface="Meiryo"/>
              </a:rPr>
              <a:t>10</a:t>
            </a:r>
            <a:r>
              <a:rPr lang="ja-JP" altLang="en-US" sz="800" dirty="0">
                <a:solidFill>
                  <a:schemeClr val="tx1"/>
                </a:solidFill>
                <a:latin typeface="メイリオ" panose="020B0604030504040204" pitchFamily="50" charset="-128"/>
                <a:ea typeface="メイリオ" panose="020B0604030504040204" pitchFamily="50" charset="-128"/>
                <a:cs typeface="Meiryo"/>
                <a:sym typeface="Meiryo"/>
              </a:rPr>
              <a:t>点の</a:t>
            </a:r>
            <a:r>
              <a:rPr lang="en-US" altLang="ja-JP" sz="800" dirty="0">
                <a:solidFill>
                  <a:schemeClr val="tx1"/>
                </a:solidFill>
                <a:latin typeface="メイリオ" panose="020B0604030504040204" pitchFamily="50" charset="-128"/>
                <a:ea typeface="メイリオ" panose="020B0604030504040204" pitchFamily="50" charset="-128"/>
                <a:cs typeface="Meiryo"/>
                <a:sym typeface="Meiryo"/>
              </a:rPr>
              <a:t>11</a:t>
            </a:r>
            <a:r>
              <a:rPr lang="ja-JP" altLang="en-US" sz="800" dirty="0">
                <a:solidFill>
                  <a:schemeClr val="tx1"/>
                </a:solidFill>
                <a:latin typeface="メイリオ" panose="020B0604030504040204" pitchFamily="50" charset="-128"/>
                <a:ea typeface="メイリオ" panose="020B0604030504040204" pitchFamily="50" charset="-128"/>
                <a:cs typeface="Meiryo"/>
                <a:sym typeface="Meiryo"/>
              </a:rPr>
              <a:t>段階の場合</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 name="吹き出し: 四角形 2">
            <a:extLst>
              <a:ext uri="{FF2B5EF4-FFF2-40B4-BE49-F238E27FC236}">
                <a16:creationId xmlns:a16="http://schemas.microsoft.com/office/drawing/2014/main" id="{5510BFA6-ADBC-AA6C-BDC4-2E317261DE1D}"/>
              </a:ext>
            </a:extLst>
          </p:cNvPr>
          <p:cNvSpPr/>
          <p:nvPr/>
        </p:nvSpPr>
        <p:spPr>
          <a:xfrm>
            <a:off x="5909187" y="503213"/>
            <a:ext cx="2015613" cy="362944"/>
          </a:xfrm>
          <a:prstGeom prst="wedgeRectCallout">
            <a:avLst>
              <a:gd name="adj1" fmla="val 56728"/>
              <a:gd name="adj2" fmla="val -756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千円未満は四捨五入</a:t>
            </a:r>
          </a:p>
        </p:txBody>
      </p:sp>
    </p:spTree>
    <p:extLst>
      <p:ext uri="{BB962C8B-B14F-4D97-AF65-F5344CB8AC3E}">
        <p14:creationId xmlns:p14="http://schemas.microsoft.com/office/powerpoint/2010/main" val="286938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0605"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r>
              <a:rPr lang="ja-JP" altLang="en-US" sz="1400" b="1" dirty="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93;p1"/>
          <p:cNvSpPr txBox="1"/>
          <p:nvPr/>
        </p:nvSpPr>
        <p:spPr>
          <a:xfrm>
            <a:off x="90605" y="944500"/>
            <a:ext cx="9724791" cy="5822060"/>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0"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 name="Google Shape;92;p1"/>
          <p:cNvSpPr txBox="1">
            <a:spLocks/>
          </p:cNvSpPr>
          <p:nvPr/>
        </p:nvSpPr>
        <p:spPr>
          <a:xfrm>
            <a:off x="8882743" y="181528"/>
            <a:ext cx="1020083" cy="361911"/>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rgbClr val="FF0000"/>
                </a:solidFill>
                <a:latin typeface="メイリオ" panose="020B0604030504040204" pitchFamily="50" charset="-128"/>
                <a:ea typeface="メイリオ" panose="020B0604030504040204" pitchFamily="50" charset="-128"/>
                <a:cs typeface="Meiryo"/>
                <a:sym typeface="Meiryo"/>
              </a:rPr>
              <a:t>（記載例）</a:t>
            </a:r>
            <a:r>
              <a:rPr lang="zh-TW" altLang="en-US" sz="1600" dirty="0">
                <a:solidFill>
                  <a:srgbClr val="FF0000"/>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rgbClr val="FF0000"/>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341502" y="1017394"/>
            <a:ext cx="1285719" cy="1020412"/>
          </a:xfrm>
          <a:prstGeom prst="rect">
            <a:avLst/>
          </a:prstGeom>
        </p:spPr>
      </p:pic>
      <p:sp>
        <p:nvSpPr>
          <p:cNvPr id="3" name="楕円 2"/>
          <p:cNvSpPr/>
          <p:nvPr/>
        </p:nvSpPr>
        <p:spPr>
          <a:xfrm>
            <a:off x="1555346" y="165142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線吹き出し 2 3"/>
          <p:cNvSpPr/>
          <p:nvPr/>
        </p:nvSpPr>
        <p:spPr>
          <a:xfrm>
            <a:off x="1876979" y="1031052"/>
            <a:ext cx="775374" cy="238519"/>
          </a:xfrm>
          <a:prstGeom prst="callout2">
            <a:avLst>
              <a:gd name="adj1" fmla="val 36536"/>
              <a:gd name="adj2" fmla="val 7083"/>
              <a:gd name="adj3" fmla="val 37052"/>
              <a:gd name="adj4" fmla="val -11323"/>
              <a:gd name="adj5" fmla="val 259343"/>
              <a:gd name="adj6" fmla="val -3926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○○市</a:t>
            </a:r>
          </a:p>
        </p:txBody>
      </p:sp>
      <p:sp>
        <p:nvSpPr>
          <p:cNvPr id="7" name="フリーフォーム 6"/>
          <p:cNvSpPr/>
          <p:nvPr/>
        </p:nvSpPr>
        <p:spPr>
          <a:xfrm>
            <a:off x="925886" y="1772769"/>
            <a:ext cx="3317508" cy="4872446"/>
          </a:xfrm>
          <a:custGeom>
            <a:avLst/>
            <a:gdLst>
              <a:gd name="connsiteX0" fmla="*/ 1959429 w 3082834"/>
              <a:gd name="connsiteY0" fmla="*/ 313508 h 4558937"/>
              <a:gd name="connsiteX1" fmla="*/ 2547257 w 3082834"/>
              <a:gd name="connsiteY1" fmla="*/ 705394 h 4558937"/>
              <a:gd name="connsiteX2" fmla="*/ 2677886 w 3082834"/>
              <a:gd name="connsiteY2" fmla="*/ 1058091 h 4558937"/>
              <a:gd name="connsiteX3" fmla="*/ 2586446 w 3082834"/>
              <a:gd name="connsiteY3" fmla="*/ 1149531 h 4558937"/>
              <a:gd name="connsiteX4" fmla="*/ 2377440 w 3082834"/>
              <a:gd name="connsiteY4" fmla="*/ 979714 h 4558937"/>
              <a:gd name="connsiteX5" fmla="*/ 2377440 w 3082834"/>
              <a:gd name="connsiteY5" fmla="*/ 1097280 h 4558937"/>
              <a:gd name="connsiteX6" fmla="*/ 2651760 w 3082834"/>
              <a:gd name="connsiteY6" fmla="*/ 1449977 h 4558937"/>
              <a:gd name="connsiteX7" fmla="*/ 2860766 w 3082834"/>
              <a:gd name="connsiteY7" fmla="*/ 1384663 h 4558937"/>
              <a:gd name="connsiteX8" fmla="*/ 3004457 w 3082834"/>
              <a:gd name="connsiteY8" fmla="*/ 1776548 h 4558937"/>
              <a:gd name="connsiteX9" fmla="*/ 2978331 w 3082834"/>
              <a:gd name="connsiteY9" fmla="*/ 1972491 h 4558937"/>
              <a:gd name="connsiteX10" fmla="*/ 2926080 w 3082834"/>
              <a:gd name="connsiteY10" fmla="*/ 1867988 h 4558937"/>
              <a:gd name="connsiteX11" fmla="*/ 2913017 w 3082834"/>
              <a:gd name="connsiteY11" fmla="*/ 1737360 h 4558937"/>
              <a:gd name="connsiteX12" fmla="*/ 2717074 w 3082834"/>
              <a:gd name="connsiteY12" fmla="*/ 1737360 h 4558937"/>
              <a:gd name="connsiteX13" fmla="*/ 2743200 w 3082834"/>
              <a:gd name="connsiteY13" fmla="*/ 1894114 h 4558937"/>
              <a:gd name="connsiteX14" fmla="*/ 3030583 w 3082834"/>
              <a:gd name="connsiteY14" fmla="*/ 2220686 h 4558937"/>
              <a:gd name="connsiteX15" fmla="*/ 2991394 w 3082834"/>
              <a:gd name="connsiteY15" fmla="*/ 2364377 h 4558937"/>
              <a:gd name="connsiteX16" fmla="*/ 2991394 w 3082834"/>
              <a:gd name="connsiteY16" fmla="*/ 2481943 h 4558937"/>
              <a:gd name="connsiteX17" fmla="*/ 3082834 w 3082834"/>
              <a:gd name="connsiteY17" fmla="*/ 2782388 h 4558937"/>
              <a:gd name="connsiteX18" fmla="*/ 3030583 w 3082834"/>
              <a:gd name="connsiteY18" fmla="*/ 2860766 h 4558937"/>
              <a:gd name="connsiteX19" fmla="*/ 3004457 w 3082834"/>
              <a:gd name="connsiteY19" fmla="*/ 3265714 h 4558937"/>
              <a:gd name="connsiteX20" fmla="*/ 2573383 w 3082834"/>
              <a:gd name="connsiteY20" fmla="*/ 3278777 h 4558937"/>
              <a:gd name="connsiteX21" fmla="*/ 2638697 w 3082834"/>
              <a:gd name="connsiteY21" fmla="*/ 3696788 h 4558937"/>
              <a:gd name="connsiteX22" fmla="*/ 2860766 w 3082834"/>
              <a:gd name="connsiteY22" fmla="*/ 3644537 h 4558937"/>
              <a:gd name="connsiteX23" fmla="*/ 2978331 w 3082834"/>
              <a:gd name="connsiteY23" fmla="*/ 3775166 h 4558937"/>
              <a:gd name="connsiteX24" fmla="*/ 2926080 w 3082834"/>
              <a:gd name="connsiteY24" fmla="*/ 4049486 h 4558937"/>
              <a:gd name="connsiteX25" fmla="*/ 2704011 w 3082834"/>
              <a:gd name="connsiteY25" fmla="*/ 4323806 h 4558937"/>
              <a:gd name="connsiteX26" fmla="*/ 2429691 w 3082834"/>
              <a:gd name="connsiteY26" fmla="*/ 4336868 h 4558937"/>
              <a:gd name="connsiteX27" fmla="*/ 2403566 w 3082834"/>
              <a:gd name="connsiteY27" fmla="*/ 4402183 h 4558937"/>
              <a:gd name="connsiteX28" fmla="*/ 2351314 w 3082834"/>
              <a:gd name="connsiteY28" fmla="*/ 4558937 h 4558937"/>
              <a:gd name="connsiteX29" fmla="*/ 1737360 w 3082834"/>
              <a:gd name="connsiteY29" fmla="*/ 4506686 h 4558937"/>
              <a:gd name="connsiteX30" fmla="*/ 1528354 w 3082834"/>
              <a:gd name="connsiteY30" fmla="*/ 4284617 h 4558937"/>
              <a:gd name="connsiteX31" fmla="*/ 836023 w 3082834"/>
              <a:gd name="connsiteY31" fmla="*/ 4114800 h 4558937"/>
              <a:gd name="connsiteX32" fmla="*/ 666206 w 3082834"/>
              <a:gd name="connsiteY32" fmla="*/ 3905794 h 4558937"/>
              <a:gd name="connsiteX33" fmla="*/ 653143 w 3082834"/>
              <a:gd name="connsiteY33" fmla="*/ 3474720 h 4558937"/>
              <a:gd name="connsiteX34" fmla="*/ 796834 w 3082834"/>
              <a:gd name="connsiteY34" fmla="*/ 3448594 h 4558937"/>
              <a:gd name="connsiteX35" fmla="*/ 770709 w 3082834"/>
              <a:gd name="connsiteY35" fmla="*/ 3226526 h 4558937"/>
              <a:gd name="connsiteX36" fmla="*/ 182880 w 3082834"/>
              <a:gd name="connsiteY36" fmla="*/ 3187337 h 4558937"/>
              <a:gd name="connsiteX37" fmla="*/ 222069 w 3082834"/>
              <a:gd name="connsiteY37" fmla="*/ 3030583 h 4558937"/>
              <a:gd name="connsiteX38" fmla="*/ 0 w 3082834"/>
              <a:gd name="connsiteY38" fmla="*/ 2664823 h 4558937"/>
              <a:gd name="connsiteX39" fmla="*/ 0 w 3082834"/>
              <a:gd name="connsiteY39" fmla="*/ 2286000 h 4558937"/>
              <a:gd name="connsiteX40" fmla="*/ 0 w 3082834"/>
              <a:gd name="connsiteY40" fmla="*/ 1894114 h 4558937"/>
              <a:gd name="connsiteX41" fmla="*/ 169817 w 3082834"/>
              <a:gd name="connsiteY41" fmla="*/ 1685108 h 4558937"/>
              <a:gd name="connsiteX42" fmla="*/ 548640 w 3082834"/>
              <a:gd name="connsiteY42" fmla="*/ 1410788 h 4558937"/>
              <a:gd name="connsiteX43" fmla="*/ 836023 w 3082834"/>
              <a:gd name="connsiteY43" fmla="*/ 718457 h 4558937"/>
              <a:gd name="connsiteX44" fmla="*/ 653143 w 3082834"/>
              <a:gd name="connsiteY44" fmla="*/ 692331 h 4558937"/>
              <a:gd name="connsiteX45" fmla="*/ 822960 w 3082834"/>
              <a:gd name="connsiteY45" fmla="*/ 352697 h 4558937"/>
              <a:gd name="connsiteX46" fmla="*/ 966651 w 3082834"/>
              <a:gd name="connsiteY46" fmla="*/ 209006 h 4558937"/>
              <a:gd name="connsiteX47" fmla="*/ 1489166 w 3082834"/>
              <a:gd name="connsiteY47" fmla="*/ 0 h 4558937"/>
              <a:gd name="connsiteX48" fmla="*/ 1724297 w 3082834"/>
              <a:gd name="connsiteY48" fmla="*/ 52251 h 4558937"/>
              <a:gd name="connsiteX49" fmla="*/ 1959429 w 3082834"/>
              <a:gd name="connsiteY49" fmla="*/ 313508 h 4558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082834" h="4558937">
                <a:moveTo>
                  <a:pt x="1959429" y="313508"/>
                </a:moveTo>
                <a:lnTo>
                  <a:pt x="2547257" y="705394"/>
                </a:lnTo>
                <a:lnTo>
                  <a:pt x="2677886" y="1058091"/>
                </a:lnTo>
                <a:lnTo>
                  <a:pt x="2586446" y="1149531"/>
                </a:lnTo>
                <a:lnTo>
                  <a:pt x="2377440" y="979714"/>
                </a:lnTo>
                <a:lnTo>
                  <a:pt x="2377440" y="1097280"/>
                </a:lnTo>
                <a:lnTo>
                  <a:pt x="2651760" y="1449977"/>
                </a:lnTo>
                <a:lnTo>
                  <a:pt x="2860766" y="1384663"/>
                </a:lnTo>
                <a:lnTo>
                  <a:pt x="3004457" y="1776548"/>
                </a:lnTo>
                <a:lnTo>
                  <a:pt x="2978331" y="1972491"/>
                </a:lnTo>
                <a:lnTo>
                  <a:pt x="2926080" y="1867988"/>
                </a:lnTo>
                <a:lnTo>
                  <a:pt x="2913017" y="1737360"/>
                </a:lnTo>
                <a:lnTo>
                  <a:pt x="2717074" y="1737360"/>
                </a:lnTo>
                <a:lnTo>
                  <a:pt x="2743200" y="1894114"/>
                </a:lnTo>
                <a:lnTo>
                  <a:pt x="3030583" y="2220686"/>
                </a:lnTo>
                <a:lnTo>
                  <a:pt x="2991394" y="2364377"/>
                </a:lnTo>
                <a:lnTo>
                  <a:pt x="2991394" y="2481943"/>
                </a:lnTo>
                <a:lnTo>
                  <a:pt x="3082834" y="2782388"/>
                </a:lnTo>
                <a:lnTo>
                  <a:pt x="3030583" y="2860766"/>
                </a:lnTo>
                <a:lnTo>
                  <a:pt x="3004457" y="3265714"/>
                </a:lnTo>
                <a:lnTo>
                  <a:pt x="2573383" y="3278777"/>
                </a:lnTo>
                <a:lnTo>
                  <a:pt x="2638697" y="3696788"/>
                </a:lnTo>
                <a:lnTo>
                  <a:pt x="2860766" y="3644537"/>
                </a:lnTo>
                <a:lnTo>
                  <a:pt x="2978331" y="3775166"/>
                </a:lnTo>
                <a:lnTo>
                  <a:pt x="2926080" y="4049486"/>
                </a:lnTo>
                <a:lnTo>
                  <a:pt x="2704011" y="4323806"/>
                </a:lnTo>
                <a:lnTo>
                  <a:pt x="2429691" y="4336868"/>
                </a:lnTo>
                <a:lnTo>
                  <a:pt x="2403566" y="4402183"/>
                </a:lnTo>
                <a:lnTo>
                  <a:pt x="2351314" y="4558937"/>
                </a:lnTo>
                <a:lnTo>
                  <a:pt x="1737360" y="4506686"/>
                </a:lnTo>
                <a:lnTo>
                  <a:pt x="1528354" y="4284617"/>
                </a:lnTo>
                <a:lnTo>
                  <a:pt x="836023" y="4114800"/>
                </a:lnTo>
                <a:lnTo>
                  <a:pt x="666206" y="3905794"/>
                </a:lnTo>
                <a:lnTo>
                  <a:pt x="653143" y="3474720"/>
                </a:lnTo>
                <a:lnTo>
                  <a:pt x="796834" y="3448594"/>
                </a:lnTo>
                <a:lnTo>
                  <a:pt x="770709" y="3226526"/>
                </a:lnTo>
                <a:lnTo>
                  <a:pt x="182880" y="3187337"/>
                </a:lnTo>
                <a:lnTo>
                  <a:pt x="222069" y="3030583"/>
                </a:lnTo>
                <a:lnTo>
                  <a:pt x="0" y="2664823"/>
                </a:lnTo>
                <a:lnTo>
                  <a:pt x="0" y="2286000"/>
                </a:lnTo>
                <a:lnTo>
                  <a:pt x="0" y="1894114"/>
                </a:lnTo>
                <a:lnTo>
                  <a:pt x="169817" y="1685108"/>
                </a:lnTo>
                <a:lnTo>
                  <a:pt x="548640" y="1410788"/>
                </a:lnTo>
                <a:lnTo>
                  <a:pt x="836023" y="718457"/>
                </a:lnTo>
                <a:lnTo>
                  <a:pt x="653143" y="692331"/>
                </a:lnTo>
                <a:lnTo>
                  <a:pt x="822960" y="352697"/>
                </a:lnTo>
                <a:lnTo>
                  <a:pt x="966651" y="209006"/>
                </a:lnTo>
                <a:lnTo>
                  <a:pt x="1489166" y="0"/>
                </a:lnTo>
                <a:lnTo>
                  <a:pt x="1724297" y="52251"/>
                </a:lnTo>
                <a:lnTo>
                  <a:pt x="1959429" y="313508"/>
                </a:lnTo>
                <a:close/>
              </a:path>
            </a:pathLst>
          </a:cu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rot="21165069">
            <a:off x="3485518" y="3420984"/>
            <a:ext cx="1513630" cy="1938807"/>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線吹き出し 2 (枠付き) 8"/>
          <p:cNvSpPr/>
          <p:nvPr/>
        </p:nvSpPr>
        <p:spPr>
          <a:xfrm>
            <a:off x="5117705" y="2892679"/>
            <a:ext cx="4618156" cy="3781030"/>
          </a:xfrm>
          <a:prstGeom prst="borderCallout2">
            <a:avLst>
              <a:gd name="adj1" fmla="val 6602"/>
              <a:gd name="adj2" fmla="val 184"/>
              <a:gd name="adj3" fmla="val 6566"/>
              <a:gd name="adj4" fmla="val -6641"/>
              <a:gd name="adj5" fmla="val 17645"/>
              <a:gd name="adj6" fmla="val -10996"/>
            </a:avLst>
          </a:prstGeom>
          <a:solidFill>
            <a:schemeClr val="bg1"/>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227867" y="3280737"/>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13" name="テキスト ボックス 12"/>
          <p:cNvSpPr txBox="1"/>
          <p:nvPr/>
        </p:nvSpPr>
        <p:spPr>
          <a:xfrm>
            <a:off x="5219236" y="3134268"/>
            <a:ext cx="2970194" cy="1125156"/>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①〇〇海水浴場</a:t>
            </a:r>
            <a:endParaRPr kumimoji="1" lang="en-US" altLang="ja-JP"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年間を通じて観光客で賑わう代表的なスポット。周辺には○○市場や〇〇施設など、海水浴場利用客が足を運ぶ施設が充実している。</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公衆トイレの改修・ビーチマット設置</a:t>
            </a:r>
            <a:endParaRPr kumimoji="1" lang="en-US" altLang="ja-JP" sz="1100" dirty="0">
              <a:latin typeface="メイリオ" panose="020B0604030504040204" pitchFamily="50" charset="-128"/>
              <a:ea typeface="メイリオ" panose="020B0604030504040204" pitchFamily="50" charset="-128"/>
            </a:endParaRPr>
          </a:p>
        </p:txBody>
      </p:sp>
      <p:sp>
        <p:nvSpPr>
          <p:cNvPr id="22" name="Google Shape;105;p1"/>
          <p:cNvSpPr txBox="1"/>
          <p:nvPr/>
        </p:nvSpPr>
        <p:spPr>
          <a:xfrm>
            <a:off x="8038538" y="4074293"/>
            <a:ext cx="1815009" cy="20855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（○○○海水浴場）</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テキスト ボックス 23"/>
          <p:cNvSpPr txBox="1"/>
          <p:nvPr/>
        </p:nvSpPr>
        <p:spPr>
          <a:xfrm>
            <a:off x="5181314" y="4384432"/>
            <a:ext cx="2970194" cy="835461"/>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②○○湾</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夏季に観光船や</a:t>
            </a:r>
            <a:r>
              <a:rPr kumimoji="1" lang="en-US" altLang="ja-JP" sz="1100" dirty="0">
                <a:latin typeface="メイリオ" panose="020B0604030504040204" pitchFamily="50" charset="-128"/>
                <a:ea typeface="メイリオ" panose="020B0604030504040204" pitchFamily="50" charset="-128"/>
              </a:rPr>
              <a:t>SUP</a:t>
            </a:r>
            <a:r>
              <a:rPr kumimoji="1" lang="ja-JP" altLang="en-US" sz="1100" dirty="0">
                <a:latin typeface="メイリオ" panose="020B0604030504040204" pitchFamily="50" charset="-128"/>
                <a:ea typeface="メイリオ" panose="020B0604030504040204" pitchFamily="50" charset="-128"/>
              </a:rPr>
              <a:t>、ヨット体験など海洋アクティビティで賑わう。また、名産である○○の養殖場がある。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コンテンツ造成</a:t>
            </a:r>
            <a:endParaRPr kumimoji="1" lang="en-US" altLang="ja-JP" sz="1100" dirty="0">
              <a:latin typeface="メイリオ" panose="020B0604030504040204" pitchFamily="50" charset="-128"/>
              <a:ea typeface="メイリオ" panose="020B0604030504040204" pitchFamily="50" charset="-128"/>
            </a:endParaRPr>
          </a:p>
        </p:txBody>
      </p:sp>
      <p:sp>
        <p:nvSpPr>
          <p:cNvPr id="25" name="正方形/長方形 24"/>
          <p:cNvSpPr/>
          <p:nvPr/>
        </p:nvSpPr>
        <p:spPr>
          <a:xfrm>
            <a:off x="8227867" y="442699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26" name="Google Shape;105;p1"/>
          <p:cNvSpPr txBox="1"/>
          <p:nvPr/>
        </p:nvSpPr>
        <p:spPr>
          <a:xfrm>
            <a:off x="7866552" y="5259757"/>
            <a:ext cx="2003802" cy="266342"/>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（観光船から見える〇〇湾）</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7" name="正方形/長方形 26"/>
          <p:cNvSpPr/>
          <p:nvPr/>
        </p:nvSpPr>
        <p:spPr>
          <a:xfrm>
            <a:off x="8231228" y="557460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29" name="楕円 28"/>
          <p:cNvSpPr/>
          <p:nvPr/>
        </p:nvSpPr>
        <p:spPr>
          <a:xfrm rot="19277797">
            <a:off x="2903790" y="1736761"/>
            <a:ext cx="811163" cy="1651578"/>
          </a:xfrm>
          <a:prstGeom prst="ellipse">
            <a:avLst/>
          </a:prstGeom>
          <a:solidFill>
            <a:schemeClr val="accent2">
              <a:lumMod val="60000"/>
              <a:lumOff val="40000"/>
              <a:alpha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線吹き出し 2 (枠付き) 30"/>
          <p:cNvSpPr/>
          <p:nvPr/>
        </p:nvSpPr>
        <p:spPr>
          <a:xfrm>
            <a:off x="4343868" y="1088642"/>
            <a:ext cx="5391992" cy="1644754"/>
          </a:xfrm>
          <a:prstGeom prst="borderCallout2">
            <a:avLst>
              <a:gd name="adj1" fmla="val 61009"/>
              <a:gd name="adj2" fmla="val -338"/>
              <a:gd name="adj3" fmla="val 60241"/>
              <a:gd name="adj4" fmla="val -7219"/>
              <a:gd name="adj5" fmla="val 79461"/>
              <a:gd name="adj6" fmla="val -13477"/>
            </a:avLst>
          </a:prstGeom>
          <a:noFill/>
          <a:ln w="9525">
            <a:solidFill>
              <a:schemeClr val="accent2">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637478" y="1913136"/>
            <a:ext cx="1027203" cy="6372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33" name="Google Shape;105;p1"/>
          <p:cNvSpPr txBox="1"/>
          <p:nvPr/>
        </p:nvSpPr>
        <p:spPr>
          <a:xfrm>
            <a:off x="4278404" y="2280823"/>
            <a:ext cx="1424394" cy="35308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（○○灯台展望からの景色）</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4" name="テキスト ボックス 33"/>
          <p:cNvSpPr txBox="1"/>
          <p:nvPr/>
        </p:nvSpPr>
        <p:spPr>
          <a:xfrm>
            <a:off x="4383875" y="1248573"/>
            <a:ext cx="2353349" cy="826171"/>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①○○灯台</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絶景が眺められることからトレイル目的の観光客が訪れるスポット。</a:t>
            </a:r>
            <a:endParaRPr kumimoji="1" lang="en-US" altLang="ja-JP" sz="1100" dirty="0">
              <a:latin typeface="メイリオ" panose="020B0604030504040204" pitchFamily="50" charset="-128"/>
              <a:ea typeface="メイリオ" panose="020B0604030504040204" pitchFamily="50" charset="-128"/>
            </a:endParaRPr>
          </a:p>
        </p:txBody>
      </p:sp>
      <p:sp>
        <p:nvSpPr>
          <p:cNvPr id="36" name="正方形/長方形 35"/>
          <p:cNvSpPr/>
          <p:nvPr/>
        </p:nvSpPr>
        <p:spPr>
          <a:xfrm>
            <a:off x="8953943" y="2105544"/>
            <a:ext cx="745620" cy="483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37" name="Google Shape;105;p1"/>
          <p:cNvSpPr txBox="1"/>
          <p:nvPr/>
        </p:nvSpPr>
        <p:spPr>
          <a:xfrm>
            <a:off x="1727695" y="1220629"/>
            <a:ext cx="2414547" cy="42330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・人口：</a:t>
            </a:r>
            <a:r>
              <a:rPr lang="en-US" altLang="ja-JP" sz="1050" dirty="0">
                <a:solidFill>
                  <a:schemeClr val="tx1"/>
                </a:solidFill>
                <a:latin typeface="メイリオ" panose="020B0604030504040204" pitchFamily="50" charset="-128"/>
                <a:ea typeface="メイリオ" panose="020B0604030504040204" pitchFamily="50" charset="-128"/>
                <a:cs typeface="Meiryo"/>
                <a:sym typeface="Meiryo"/>
              </a:rPr>
              <a:t>15</a:t>
            </a: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万人（</a:t>
            </a:r>
            <a:r>
              <a:rPr lang="en-US" altLang="ja-JP" sz="1050" dirty="0">
                <a:solidFill>
                  <a:schemeClr val="tx1"/>
                </a:solidFill>
                <a:latin typeface="メイリオ" panose="020B0604030504040204" pitchFamily="50" charset="-128"/>
                <a:ea typeface="メイリオ" panose="020B0604030504040204" pitchFamily="50" charset="-128"/>
                <a:cs typeface="Meiryo"/>
                <a:sym typeface="Meiryo"/>
              </a:rPr>
              <a:t>R6.4</a:t>
            </a: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・年間観光入込客数：</a:t>
            </a:r>
            <a:r>
              <a:rPr lang="en-US" altLang="ja-JP" sz="1050" dirty="0">
                <a:solidFill>
                  <a:schemeClr val="tx1"/>
                </a:solidFill>
                <a:latin typeface="メイリオ" panose="020B0604030504040204" pitchFamily="50" charset="-128"/>
                <a:ea typeface="メイリオ" panose="020B0604030504040204" pitchFamily="50" charset="-128"/>
                <a:cs typeface="Meiryo"/>
                <a:sym typeface="Meiryo"/>
              </a:rPr>
              <a:t>78</a:t>
            </a: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万人（</a:t>
            </a:r>
            <a:r>
              <a:rPr lang="en-US" altLang="ja-JP" sz="1050">
                <a:solidFill>
                  <a:schemeClr val="tx1"/>
                </a:solidFill>
                <a:latin typeface="メイリオ" panose="020B0604030504040204" pitchFamily="50" charset="-128"/>
                <a:ea typeface="メイリオ" panose="020B0604030504040204" pitchFamily="50" charset="-128"/>
                <a:cs typeface="Meiryo"/>
                <a:sym typeface="Meiryo"/>
              </a:rPr>
              <a:t>R5</a:t>
            </a:r>
            <a:r>
              <a:rPr lang="ja-JP" altLang="en-US" sz="1050">
                <a:solidFill>
                  <a:schemeClr val="tx1"/>
                </a:solidFill>
                <a:latin typeface="メイリオ" panose="020B0604030504040204" pitchFamily="50" charset="-128"/>
                <a:ea typeface="メイリオ" panose="020B0604030504040204" pitchFamily="50" charset="-128"/>
                <a:cs typeface="Meiryo"/>
                <a:sym typeface="Meiryo"/>
              </a:rPr>
              <a:t>）</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8" name="テキスト ボックス 37"/>
          <p:cNvSpPr txBox="1"/>
          <p:nvPr/>
        </p:nvSpPr>
        <p:spPr>
          <a:xfrm>
            <a:off x="5312083" y="2756821"/>
            <a:ext cx="3641860" cy="341668"/>
          </a:xfrm>
          <a:prstGeom prst="rect">
            <a:avLst/>
          </a:prstGeom>
          <a:solidFill>
            <a:schemeClr val="bg1"/>
          </a:solidFill>
        </p:spPr>
        <p:txBody>
          <a:bodyPr wrap="square" rtlCol="0">
            <a:noAutofit/>
          </a:bodyPr>
          <a:lstStyle/>
          <a:p>
            <a:r>
              <a:rPr kumimoji="1" lang="ja-JP" altLang="en-US" b="1" dirty="0">
                <a:latin typeface="メイリオ" panose="020B0604030504040204" pitchFamily="50" charset="-128"/>
                <a:ea typeface="メイリオ" panose="020B0604030504040204" pitchFamily="50" charset="-128"/>
              </a:rPr>
              <a:t>（事業実施エリアの主な観光コンテンツ）</a:t>
            </a:r>
            <a:endParaRPr kumimoji="1" lang="en-US" altLang="ja-JP" b="1" dirty="0">
              <a:latin typeface="メイリオ" panose="020B0604030504040204" pitchFamily="50" charset="-128"/>
              <a:ea typeface="メイリオ" panose="020B0604030504040204" pitchFamily="50" charset="-128"/>
            </a:endParaRPr>
          </a:p>
        </p:txBody>
      </p:sp>
      <p:sp>
        <p:nvSpPr>
          <p:cNvPr id="40" name="Google Shape;105;p1"/>
          <p:cNvSpPr txBox="1"/>
          <p:nvPr/>
        </p:nvSpPr>
        <p:spPr>
          <a:xfrm>
            <a:off x="6681080" y="2350870"/>
            <a:ext cx="1631123" cy="35308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（写真左：○○屋）</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（写真右：○○づくり</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41" name="正方形/長方形 40"/>
          <p:cNvSpPr/>
          <p:nvPr/>
        </p:nvSpPr>
        <p:spPr>
          <a:xfrm>
            <a:off x="8144332" y="2101262"/>
            <a:ext cx="745620" cy="483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15" name="環状矢印 14"/>
          <p:cNvSpPr/>
          <p:nvPr/>
        </p:nvSpPr>
        <p:spPr>
          <a:xfrm rot="15271897">
            <a:off x="2577597" y="3007325"/>
            <a:ext cx="2095747" cy="1183634"/>
          </a:xfrm>
          <a:prstGeom prst="circularArrow">
            <a:avLst>
              <a:gd name="adj1" fmla="val 5598"/>
              <a:gd name="adj2" fmla="val 1142319"/>
              <a:gd name="adj3" fmla="val 20370210"/>
              <a:gd name="adj4" fmla="val 10800000"/>
              <a:gd name="adj5" fmla="val 12500"/>
            </a:avLst>
          </a:prstGeom>
          <a:solidFill>
            <a:srgbClr val="FF0000">
              <a:alpha val="6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環状矢印 45"/>
          <p:cNvSpPr/>
          <p:nvPr/>
        </p:nvSpPr>
        <p:spPr>
          <a:xfrm rot="4505886">
            <a:off x="2925515" y="2915305"/>
            <a:ext cx="2095747" cy="1183634"/>
          </a:xfrm>
          <a:prstGeom prst="circularArrow">
            <a:avLst>
              <a:gd name="adj1" fmla="val 5598"/>
              <a:gd name="adj2" fmla="val 1142319"/>
              <a:gd name="adj3" fmla="val 20370210"/>
              <a:gd name="adj4" fmla="val 10800000"/>
              <a:gd name="adj5" fmla="val 12500"/>
            </a:avLst>
          </a:prstGeom>
          <a:solidFill>
            <a:srgbClr val="FF0000">
              <a:alpha val="6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線吹き出し 2 (枠付き) 47"/>
          <p:cNvSpPr/>
          <p:nvPr/>
        </p:nvSpPr>
        <p:spPr>
          <a:xfrm>
            <a:off x="171832" y="3842629"/>
            <a:ext cx="2877321" cy="1838815"/>
          </a:xfrm>
          <a:prstGeom prst="borderCallout2">
            <a:avLst>
              <a:gd name="adj1" fmla="val 70279"/>
              <a:gd name="adj2" fmla="val 100703"/>
              <a:gd name="adj3" fmla="val 70995"/>
              <a:gd name="adj4" fmla="val 118035"/>
              <a:gd name="adj5" fmla="val 68070"/>
              <a:gd name="adj6" fmla="val 122983"/>
            </a:avLst>
          </a:prstGeom>
          <a:solidFill>
            <a:srgbClr val="FFFFFF">
              <a:alpha val="85098"/>
            </a:srgbClr>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181314" y="5613716"/>
            <a:ext cx="2970194" cy="812880"/>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③〇〇遺構</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震災の被害を後世に伝え、震災の風化防止及び防災意識の向上を目的に、残された遺構。</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251073" y="4753931"/>
            <a:ext cx="1376147" cy="8080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54" name="テキスト ボックス 53"/>
          <p:cNvSpPr txBox="1"/>
          <p:nvPr/>
        </p:nvSpPr>
        <p:spPr>
          <a:xfrm>
            <a:off x="4475326" y="960768"/>
            <a:ext cx="3232589" cy="341668"/>
          </a:xfrm>
          <a:prstGeom prst="rect">
            <a:avLst/>
          </a:prstGeom>
          <a:solidFill>
            <a:schemeClr val="bg1"/>
          </a:solidFill>
        </p:spPr>
        <p:txBody>
          <a:bodyPr wrap="square" rtlCol="0">
            <a:noAutofit/>
          </a:bodyPr>
          <a:lstStyle/>
          <a:p>
            <a:r>
              <a:rPr kumimoji="1" lang="ja-JP" altLang="en-US" b="1" dirty="0">
                <a:latin typeface="メイリオ" panose="020B0604030504040204" pitchFamily="50" charset="-128"/>
                <a:ea typeface="メイリオ" panose="020B0604030504040204" pitchFamily="50" charset="-128"/>
              </a:rPr>
              <a:t>（周辺エリアの主な観光コンテンツ）</a:t>
            </a:r>
            <a:endParaRPr kumimoji="1" lang="en-US" altLang="ja-JP" b="1" dirty="0">
              <a:latin typeface="メイリオ" panose="020B0604030504040204" pitchFamily="50" charset="-128"/>
              <a:ea typeface="メイリオ" panose="020B0604030504040204" pitchFamily="50" charset="-128"/>
            </a:endParaRPr>
          </a:p>
        </p:txBody>
      </p:sp>
      <p:sp>
        <p:nvSpPr>
          <p:cNvPr id="55" name="線吹き出し 2 (枠付き) 54"/>
          <p:cNvSpPr/>
          <p:nvPr/>
        </p:nvSpPr>
        <p:spPr>
          <a:xfrm>
            <a:off x="220639" y="2072539"/>
            <a:ext cx="2284219" cy="1040226"/>
          </a:xfrm>
          <a:prstGeom prst="borderCallout2">
            <a:avLst>
              <a:gd name="adj1" fmla="val 44770"/>
              <a:gd name="adj2" fmla="val 99313"/>
              <a:gd name="adj3" fmla="val 45118"/>
              <a:gd name="adj4" fmla="val 115312"/>
              <a:gd name="adj5" fmla="val 97781"/>
              <a:gd name="adj6" fmla="val 128789"/>
            </a:avLst>
          </a:prstGeom>
          <a:solidFill>
            <a:srgbClr val="FFFFFF">
              <a:alpha val="85098"/>
            </a:srgbClr>
          </a:solidFill>
          <a:ln w="95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274946" y="2102399"/>
            <a:ext cx="2182479" cy="965530"/>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海岸エリア周遊イベント　</a:t>
            </a:r>
            <a:endParaRPr kumimoji="1" lang="en-US" altLang="ja-JP"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海岸エリアの周遊を促すため、デジタルスタンプラリーを開催。</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ALPS</a:t>
            </a:r>
            <a:r>
              <a:rPr kumimoji="1" lang="ja-JP" altLang="en-US" sz="1100" dirty="0">
                <a:latin typeface="メイリオ" panose="020B0604030504040204" pitchFamily="50" charset="-128"/>
                <a:ea typeface="メイリオ" panose="020B0604030504040204" pitchFamily="50" charset="-128"/>
              </a:rPr>
              <a:t>処理水の安全性と海岸エリアの魅力も併せて情報発信。</a:t>
            </a:r>
            <a:endParaRPr kumimoji="1" lang="en-US" altLang="ja-JP" sz="1100" dirty="0">
              <a:latin typeface="メイリオ" panose="020B0604030504040204" pitchFamily="50" charset="-128"/>
              <a:ea typeface="メイリオ" panose="020B0604030504040204" pitchFamily="50" charset="-128"/>
            </a:endParaRPr>
          </a:p>
        </p:txBody>
      </p:sp>
      <p:sp>
        <p:nvSpPr>
          <p:cNvPr id="49" name="Google Shape;92;p1"/>
          <p:cNvSpPr txBox="1">
            <a:spLocks/>
          </p:cNvSpPr>
          <p:nvPr/>
        </p:nvSpPr>
        <p:spPr>
          <a:xfrm>
            <a:off x="33572" y="8845"/>
            <a:ext cx="6672028" cy="540722"/>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900">
                <a:latin typeface="メイリオ" panose="020B0604030504040204" pitchFamily="50" charset="-128"/>
                <a:ea typeface="メイリオ" panose="020B0604030504040204" pitchFamily="50" charset="-128"/>
                <a:cs typeface="Meiryo"/>
                <a:sym typeface="Meiryo"/>
              </a:rPr>
              <a:t>ブルーツーリズム推進事業</a:t>
            </a:r>
            <a:r>
              <a:rPr lang="en-US" altLang="ja-JP" sz="1400">
                <a:latin typeface="メイリオ" panose="020B0604030504040204" pitchFamily="50" charset="-128"/>
                <a:ea typeface="メイリオ" panose="020B0604030504040204" pitchFamily="50" charset="-128"/>
                <a:cs typeface="Meiryo"/>
                <a:sym typeface="Meiryo"/>
              </a:rPr>
              <a:t>【</a:t>
            </a:r>
            <a:r>
              <a:rPr lang="ja-JP" altLang="en-US" sz="1400">
                <a:latin typeface="メイリオ" panose="020B0604030504040204" pitchFamily="50" charset="-128"/>
                <a:ea typeface="メイリオ" panose="020B0604030504040204" pitchFamily="50" charset="-128"/>
                <a:cs typeface="Meiryo"/>
                <a:sym typeface="Meiryo"/>
              </a:rPr>
              <a:t>○○県○○市</a:t>
            </a:r>
            <a:r>
              <a:rPr lang="en-US" altLang="ja-JP" sz="1400">
                <a:latin typeface="メイリオ" panose="020B0604030504040204" pitchFamily="50" charset="-128"/>
                <a:ea typeface="メイリオ" panose="020B0604030504040204" pitchFamily="50" charset="-128"/>
                <a:cs typeface="Meiryo"/>
                <a:sym typeface="Meiryo"/>
              </a:rPr>
              <a:t>】</a:t>
            </a:r>
            <a:r>
              <a:rPr lang="ja-JP" altLang="en-US" sz="1900">
                <a:latin typeface="メイリオ" panose="020B0604030504040204" pitchFamily="50" charset="-128"/>
                <a:ea typeface="メイリオ" panose="020B0604030504040204" pitchFamily="50" charset="-128"/>
                <a:cs typeface="Meiryo"/>
                <a:sym typeface="Meiryo"/>
              </a:rPr>
              <a:t>　</a:t>
            </a:r>
            <a:endParaRPr lang="ja-JP" altLang="en-US" dirty="0">
              <a:latin typeface="メイリオ" panose="020B0604030504040204" pitchFamily="50" charset="-128"/>
              <a:ea typeface="メイリオ" panose="020B0604030504040204" pitchFamily="50" charset="-128"/>
            </a:endParaRPr>
          </a:p>
        </p:txBody>
      </p:sp>
      <p:sp>
        <p:nvSpPr>
          <p:cNvPr id="50" name="線吹き出し 2 (枠付き) 49"/>
          <p:cNvSpPr/>
          <p:nvPr/>
        </p:nvSpPr>
        <p:spPr>
          <a:xfrm>
            <a:off x="188469" y="6047379"/>
            <a:ext cx="4866332" cy="646262"/>
          </a:xfrm>
          <a:prstGeom prst="borderCallout2">
            <a:avLst>
              <a:gd name="adj1" fmla="val 268"/>
              <a:gd name="adj2" fmla="val 86701"/>
              <a:gd name="adj3" fmla="val -93405"/>
              <a:gd name="adj4" fmla="val 87004"/>
              <a:gd name="adj5" fmla="val -151986"/>
              <a:gd name="adj6" fmla="val 84873"/>
            </a:avLst>
          </a:prstGeom>
          <a:solidFill>
            <a:srgbClr val="FFFFFF">
              <a:alpha val="85098"/>
            </a:srgbClr>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70139" y="6089964"/>
            <a:ext cx="4772091" cy="614692"/>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■閑散期対策の取組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通年観光を目的に、冬場の海水浴場および周辺の観光施設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にライトアップを施し、閑散期での誘客を毎年実施している。</a:t>
            </a:r>
            <a:endParaRPr kumimoji="1" lang="en-US" altLang="ja-JP" sz="1100"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231199" y="3912766"/>
            <a:ext cx="2970194" cy="770163"/>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■郷土料理○○</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漁師町として発展してきた地域ならではの郷土料理。○○や〇〇を豊富に使用しており、観光客にも人気。</a:t>
            </a:r>
            <a:endParaRPr kumimoji="1" lang="en-US" altLang="ja-JP" sz="1100" dirty="0">
              <a:latin typeface="メイリオ" panose="020B0604030504040204" pitchFamily="50" charset="-128"/>
              <a:ea typeface="メイリオ" panose="020B0604030504040204" pitchFamily="50" charset="-128"/>
            </a:endParaRPr>
          </a:p>
        </p:txBody>
      </p:sp>
      <p:sp>
        <p:nvSpPr>
          <p:cNvPr id="59" name="Google Shape;105;p1"/>
          <p:cNvSpPr txBox="1"/>
          <p:nvPr/>
        </p:nvSpPr>
        <p:spPr>
          <a:xfrm>
            <a:off x="1557077" y="5042895"/>
            <a:ext cx="1276051" cy="51912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（○○を使用した郷土料理）</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60" name="楕円 59"/>
          <p:cNvSpPr/>
          <p:nvPr/>
        </p:nvSpPr>
        <p:spPr>
          <a:xfrm>
            <a:off x="3865497" y="3746819"/>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２</a:t>
            </a:r>
          </a:p>
        </p:txBody>
      </p:sp>
      <p:sp>
        <p:nvSpPr>
          <p:cNvPr id="61" name="楕円 60"/>
          <p:cNvSpPr/>
          <p:nvPr/>
        </p:nvSpPr>
        <p:spPr>
          <a:xfrm>
            <a:off x="4090703" y="4549872"/>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１</a:t>
            </a:r>
          </a:p>
        </p:txBody>
      </p:sp>
      <p:sp>
        <p:nvSpPr>
          <p:cNvPr id="62" name="楕円 61"/>
          <p:cNvSpPr/>
          <p:nvPr/>
        </p:nvSpPr>
        <p:spPr>
          <a:xfrm>
            <a:off x="3991549" y="4895384"/>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３</a:t>
            </a:r>
          </a:p>
        </p:txBody>
      </p:sp>
      <p:sp>
        <p:nvSpPr>
          <p:cNvPr id="63" name="楕円 62"/>
          <p:cNvSpPr/>
          <p:nvPr/>
        </p:nvSpPr>
        <p:spPr>
          <a:xfrm>
            <a:off x="3183408" y="2174566"/>
            <a:ext cx="235536" cy="22663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１</a:t>
            </a:r>
          </a:p>
        </p:txBody>
      </p:sp>
      <p:sp>
        <p:nvSpPr>
          <p:cNvPr id="64" name="楕円 63"/>
          <p:cNvSpPr/>
          <p:nvPr/>
        </p:nvSpPr>
        <p:spPr>
          <a:xfrm>
            <a:off x="3337021" y="2604379"/>
            <a:ext cx="235536" cy="22663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２</a:t>
            </a:r>
          </a:p>
        </p:txBody>
      </p:sp>
      <p:sp>
        <p:nvSpPr>
          <p:cNvPr id="35" name="テキスト ボックス 34"/>
          <p:cNvSpPr txBox="1"/>
          <p:nvPr/>
        </p:nvSpPr>
        <p:spPr>
          <a:xfrm>
            <a:off x="6702832" y="1248480"/>
            <a:ext cx="2989309" cy="1132975"/>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②〇〇屋</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伝統工芸品である○○づくりを体験できる店舗。体験と合わせて震災当時の体験を解説する店主がいるため、市でもトレイルに関心のある客層に対し、</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情報発信を実施。</a:t>
            </a:r>
            <a:endParaRPr kumimoji="1" lang="en-US" altLang="ja-JP" sz="1100" dirty="0">
              <a:latin typeface="メイリオ" panose="020B0604030504040204" pitchFamily="50" charset="-128"/>
              <a:ea typeface="メイリオ" panose="020B0604030504040204" pitchFamily="50" charset="-128"/>
            </a:endParaRPr>
          </a:p>
        </p:txBody>
      </p:sp>
      <p:sp>
        <p:nvSpPr>
          <p:cNvPr id="65" name="Google Shape;105;p1"/>
          <p:cNvSpPr txBox="1"/>
          <p:nvPr/>
        </p:nvSpPr>
        <p:spPr>
          <a:xfrm>
            <a:off x="7874498" y="6427299"/>
            <a:ext cx="2003802" cy="266342"/>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（○○遺構視察の様子）</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66" name="正方形/長方形 65"/>
          <p:cNvSpPr/>
          <p:nvPr/>
        </p:nvSpPr>
        <p:spPr>
          <a:xfrm>
            <a:off x="4123350" y="6176194"/>
            <a:ext cx="912220" cy="469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5" name="吹き出し: 四角形 4">
            <a:extLst>
              <a:ext uri="{FF2B5EF4-FFF2-40B4-BE49-F238E27FC236}">
                <a16:creationId xmlns:a16="http://schemas.microsoft.com/office/drawing/2014/main" id="{69209796-B24C-11C4-2BC9-E3CF0F87AFF2}"/>
              </a:ext>
            </a:extLst>
          </p:cNvPr>
          <p:cNvSpPr/>
          <p:nvPr/>
        </p:nvSpPr>
        <p:spPr>
          <a:xfrm>
            <a:off x="5909187" y="503213"/>
            <a:ext cx="2015613" cy="362944"/>
          </a:xfrm>
          <a:prstGeom prst="wedgeRectCallout">
            <a:avLst>
              <a:gd name="adj1" fmla="val 56728"/>
              <a:gd name="adj2" fmla="val -756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千円未満は四捨五入</a:t>
            </a:r>
          </a:p>
        </p:txBody>
      </p:sp>
    </p:spTree>
    <p:extLst>
      <p:ext uri="{BB962C8B-B14F-4D97-AF65-F5344CB8AC3E}">
        <p14:creationId xmlns:p14="http://schemas.microsoft.com/office/powerpoint/2010/main" val="3723164969"/>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1527</Words>
  <PresentationFormat>A4 210 x 297 mm</PresentationFormat>
  <Paragraphs>180</Paragraphs>
  <Slides>4</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メイリオ</vt:lpstr>
      <vt:lpstr>メイリオ</vt:lpstr>
      <vt:lpstr>Arial</vt:lpstr>
      <vt:lpstr>Office テーマ</vt:lpstr>
      <vt:lpstr>○○○○事業【○○県○○市】　</vt:lpstr>
      <vt:lpstr>○○○○事業【○○県○○市】 　</vt:lpstr>
      <vt:lpstr>ブルーツーリズム推進事業【○○県○○市】　</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