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7"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9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cmAuthor id="2" name="観光庁加藤" initials="加藤" lastIdx="2" clrIdx="1"/>
  <p:cmAuthor id="3" name="ㅤ" initials="ㅤ"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7D00"/>
    <a:srgbClr val="F8DE96"/>
    <a:srgbClr val="0070C0"/>
    <a:srgbClr val="F6D576"/>
    <a:srgbClr val="5C8589"/>
    <a:srgbClr val="72A376"/>
    <a:srgbClr val="D47C7C"/>
    <a:srgbClr val="FDE1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0"/>
    <p:restoredTop sz="94710" autoAdjust="0"/>
  </p:normalViewPr>
  <p:slideViewPr>
    <p:cSldViewPr snapToGrid="0" showGuides="1">
      <p:cViewPr varScale="1">
        <p:scale>
          <a:sx n="82" d="100"/>
          <a:sy n="82" d="100"/>
        </p:scale>
        <p:origin x="348" y="132"/>
      </p:cViewPr>
      <p:guideLst>
        <p:guide orient="horz" pos="2160"/>
        <p:guide pos="309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commentAuthors.xml" Type="http://schemas.openxmlformats.org/officeDocument/2006/relationships/commentAuthors"/><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3" name="ヘッダー プレースホルダー 1"/>
          <p:cNvSpPr>
            <a:spLocks noGrp="1"/>
          </p:cNvSpPr>
          <p:nvPr>
            <p:ph type="hdr" sz="quarter"/>
          </p:nvPr>
        </p:nvSpPr>
        <p:spPr>
          <a:xfrm>
            <a:off x="0" y="0"/>
            <a:ext cx="2918831" cy="493316"/>
          </a:xfrm>
          <a:prstGeom prst="rect">
            <a:avLst/>
          </a:prstGeom>
        </p:spPr>
        <p:txBody>
          <a:bodyPr vert="horz" lIns="91425" tIns="45712" rIns="91425" bIns="45712" rtlCol="0"/>
          <a:lstStyle>
            <a:lvl1pPr algn="l">
              <a:defRPr sz="1200"/>
            </a:lvl1pPr>
          </a:lstStyle>
          <a:p>
            <a:endParaRPr kumimoji="1" lang="ja-JP" altLang="en-US"/>
          </a:p>
        </p:txBody>
      </p:sp>
      <p:sp>
        <p:nvSpPr>
          <p:cNvPr id="1124" name="日付プレースホルダー 2"/>
          <p:cNvSpPr>
            <a:spLocks noGrp="1"/>
          </p:cNvSpPr>
          <p:nvPr>
            <p:ph type="dt" idx="1"/>
          </p:nvPr>
        </p:nvSpPr>
        <p:spPr>
          <a:xfrm>
            <a:off x="3815375" y="0"/>
            <a:ext cx="2918831" cy="493316"/>
          </a:xfrm>
          <a:prstGeom prst="rect">
            <a:avLst/>
          </a:prstGeom>
        </p:spPr>
        <p:txBody>
          <a:bodyPr vert="horz" lIns="91425" tIns="45712" rIns="91425" bIns="45712" rtlCol="0"/>
          <a:lstStyle>
            <a:lvl1pPr algn="r">
              <a:defRPr sz="1200"/>
            </a:lvl1pPr>
          </a:lstStyle>
          <a:p>
            <a:fld id="{46D06EA9-14B5-4F31-95CC-6AD91D20700D}" type="datetimeFigureOut">
              <a:rPr kumimoji="1" lang="ja-JP" altLang="en-US" smtClean="0"/>
              <a:t>2025/2/18</a:t>
            </a:fld>
            <a:endParaRPr kumimoji="1" lang="ja-JP" altLang="en-US"/>
          </a:p>
        </p:txBody>
      </p:sp>
      <p:sp>
        <p:nvSpPr>
          <p:cNvPr id="1125"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25" tIns="45712" rIns="91425" bIns="45712" rtlCol="0" anchor="ctr"/>
          <a:lstStyle/>
          <a:p>
            <a:endParaRPr lang="ja-JP" altLang="en-US"/>
          </a:p>
        </p:txBody>
      </p:sp>
      <p:sp>
        <p:nvSpPr>
          <p:cNvPr id="1126" name="ノート プレースホルダー 4"/>
          <p:cNvSpPr>
            <a:spLocks noGrp="1"/>
          </p:cNvSpPr>
          <p:nvPr>
            <p:ph type="body" sz="quarter" idx="3"/>
          </p:nvPr>
        </p:nvSpPr>
        <p:spPr>
          <a:xfrm>
            <a:off x="673576" y="4686500"/>
            <a:ext cx="5388610" cy="4439841"/>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7" name="フッター プレースホルダー 5"/>
          <p:cNvSpPr>
            <a:spLocks noGrp="1"/>
          </p:cNvSpPr>
          <p:nvPr>
            <p:ph type="ftr" sz="quarter" idx="4"/>
          </p:nvPr>
        </p:nvSpPr>
        <p:spPr>
          <a:xfrm>
            <a:off x="0" y="9371285"/>
            <a:ext cx="2918831" cy="493316"/>
          </a:xfrm>
          <a:prstGeom prst="rect">
            <a:avLst/>
          </a:prstGeom>
        </p:spPr>
        <p:txBody>
          <a:bodyPr vert="horz" lIns="91425" tIns="45712" rIns="91425" bIns="45712" rtlCol="0" anchor="b"/>
          <a:lstStyle>
            <a:lvl1pPr algn="l">
              <a:defRPr sz="1200"/>
            </a:lvl1pPr>
          </a:lstStyle>
          <a:p>
            <a:endParaRPr kumimoji="1" lang="ja-JP" altLang="en-US"/>
          </a:p>
        </p:txBody>
      </p:sp>
      <p:sp>
        <p:nvSpPr>
          <p:cNvPr id="1128" name="スライド番号プレースホルダー 6"/>
          <p:cNvSpPr>
            <a:spLocks noGrp="1"/>
          </p:cNvSpPr>
          <p:nvPr>
            <p:ph type="sldNum" sz="quarter" idx="5"/>
          </p:nvPr>
        </p:nvSpPr>
        <p:spPr>
          <a:xfrm>
            <a:off x="3815375" y="9371285"/>
            <a:ext cx="2918831" cy="493316"/>
          </a:xfrm>
          <a:prstGeom prst="rect">
            <a:avLst/>
          </a:prstGeom>
        </p:spPr>
        <p:txBody>
          <a:bodyPr vert="horz" lIns="91425" tIns="45712" rIns="91425" bIns="45712"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スライド イメージ プレースホルダ 1"/>
          <p:cNvSpPr>
            <a:spLocks noGrp="1" noRot="1" noChangeAspect="1"/>
          </p:cNvSpPr>
          <p:nvPr>
            <p:ph type="sldImg"/>
          </p:nvPr>
        </p:nvSpPr>
        <p:spPr>
          <a:xfrm>
            <a:off x="5440363" y="360363"/>
            <a:ext cx="2587625" cy="1792287"/>
          </a:xfrm>
        </p:spPr>
      </p:sp>
      <p:sp>
        <p:nvSpPr>
          <p:cNvPr id="1146" name="ノート プレースホルダ 2"/>
          <p:cNvSpPr>
            <a:spLocks noGrp="1"/>
          </p:cNvSpPr>
          <p:nvPr>
            <p:ph type="body" idx="1"/>
          </p:nvPr>
        </p:nvSpPr>
        <p:spPr/>
        <p:txBody>
          <a:bodyPr>
            <a:normAutofit/>
          </a:bodyPr>
          <a:lstStyle/>
          <a:p>
            <a:endParaRPr kumimoji="1" lang="ja-JP" altLang="en-US" dirty="0"/>
          </a:p>
        </p:txBody>
      </p:sp>
      <p:sp>
        <p:nvSpPr>
          <p:cNvPr id="1147" name="スライド番号プレースホルダ 3"/>
          <p:cNvSpPr>
            <a:spLocks noGrp="1"/>
          </p:cNvSpPr>
          <p:nvPr>
            <p:ph type="sldNum" sz="quarter" idx="10"/>
          </p:nvPr>
        </p:nvSpPr>
        <p:spPr/>
        <p:txBody>
          <a:bodyPr/>
          <a:lstStyle/>
          <a:p>
            <a:pPr defTabSz="914400">
              <a:defRPr/>
            </a:pPr>
            <a:fld id="{9247A257-4C07-4AB6-BC31-F377782D84F4}" type="slidenum">
              <a:rPr lang="ja-JP" altLang="en-US">
                <a:solidFill>
                  <a:prstClr val="black"/>
                </a:solidFill>
                <a:latin typeface="游ゴシック" panose="020B0400000000000000" charset="-128"/>
                <a:ea typeface="游ゴシック" panose="020B0400000000000000" charset="-128"/>
              </a:rPr>
              <a:t>1</a:t>
            </a:fld>
            <a:endParaRPr lang="ja-JP" altLang="en-US" dirty="0">
              <a:solidFill>
                <a:prstClr val="black"/>
              </a:solidFill>
              <a:latin typeface="游ゴシック" panose="020B0400000000000000" charset="-128"/>
              <a:ea typeface="游ゴシック" panose="020B0400000000000000" charset="-128"/>
            </a:endParaRP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9" name="Rectangle 14"/>
          <p:cNvSpPr>
            <a:spLocks noChangeArrowheads="1"/>
          </p:cNvSpPr>
          <p:nvPr/>
        </p:nvSpPr>
        <p:spPr>
          <a:xfrm>
            <a:off x="1833563" y="3284544"/>
            <a:ext cx="8072437" cy="73025"/>
          </a:xfrm>
          <a:prstGeom prst="rect">
            <a:avLst/>
          </a:prstGeom>
          <a:solidFill>
            <a:srgbClr val="FF0000"/>
          </a:solidFill>
          <a:ln w="9525">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40"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1"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2"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3"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4"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7" name="タイトル 1"/>
          <p:cNvSpPr>
            <a:spLocks noGrp="1"/>
          </p:cNvSpPr>
          <p:nvPr>
            <p:ph type="title"/>
          </p:nvPr>
        </p:nvSpPr>
        <p:spPr/>
        <p:txBody>
          <a:bodyPr/>
          <a:lstStyle/>
          <a:p>
            <a:r>
              <a:rPr lang="ja-JP" altLang="en-US"/>
              <a:t>マスター タイトルの書式設定</a:t>
            </a:r>
          </a:p>
        </p:txBody>
      </p:sp>
      <p:sp>
        <p:nvSpPr>
          <p:cNvPr id="1098"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9"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0"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1"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3"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4"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5"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06"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07"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9"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1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11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11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4"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5"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6"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t>‹#›</a:t>
            </a:fld>
            <a:endParaRPr lang="en-US" altLang="ja-JP" dirty="0"/>
          </a:p>
        </p:txBody>
      </p:sp>
      <p:cxnSp>
        <p:nvCxnSpPr>
          <p:cNvPr id="1117"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19" name="日付プレースホルダー 3"/>
          <p:cNvSpPr>
            <a:spLocks noGrp="1"/>
          </p:cNvSpPr>
          <p:nvPr>
            <p:ph type="dt" sz="half" idx="10"/>
          </p:nvPr>
        </p:nvSpPr>
        <p:spPr/>
        <p:txBody>
          <a:bodyPr/>
          <a:lstStyle/>
          <a:p>
            <a:endParaRPr kumimoji="1" lang="ja-JP" altLang="en-US"/>
          </a:p>
        </p:txBody>
      </p:sp>
      <p:sp>
        <p:nvSpPr>
          <p:cNvPr id="1120" name="フッター プレースホルダー 4"/>
          <p:cNvSpPr>
            <a:spLocks noGrp="1"/>
          </p:cNvSpPr>
          <p:nvPr>
            <p:ph type="ftr" sz="quarter" idx="11"/>
          </p:nvPr>
        </p:nvSpPr>
        <p:spPr/>
        <p:txBody>
          <a:bodyPr/>
          <a:lstStyle/>
          <a:p>
            <a:endParaRPr kumimoji="1" lang="ja-JP" altLang="en-US"/>
          </a:p>
        </p:txBody>
      </p:sp>
      <p:sp>
        <p:nvSpPr>
          <p:cNvPr id="1121"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6" name="タイトル 1"/>
          <p:cNvSpPr>
            <a:spLocks noGrp="1"/>
          </p:cNvSpPr>
          <p:nvPr>
            <p:ph type="title"/>
          </p:nvPr>
        </p:nvSpPr>
        <p:spPr/>
        <p:txBody>
          <a:bodyPr/>
          <a:lstStyle/>
          <a:p>
            <a:r>
              <a:rPr lang="ja-JP" altLang="en-US"/>
              <a:t>マスター タイトルの書式設定</a:t>
            </a:r>
          </a:p>
        </p:txBody>
      </p:sp>
      <p:sp>
        <p:nvSpPr>
          <p:cNvPr id="1047"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8"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49"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50" name="Rectangle 5"/>
          <p:cNvSpPr>
            <a:spLocks noGrp="1" noChangeArrowheads="1"/>
          </p:cNvSpPr>
          <p:nvPr>
            <p:ph type="sldNum" sz="quarter" idx="12"/>
          </p:nvPr>
        </p:nvSpPr>
        <p:spPr/>
        <p:txBody>
          <a:bodyPr/>
          <a:lstStyle>
            <a:lvl1pPr>
              <a:defRPr/>
            </a:lvl1pPr>
          </a:lstStyle>
          <a:p>
            <a:pPr>
              <a:defRPr/>
            </a:pPr>
            <a:fld id="{58764233-5231-4BB3-864E-7369979C1539}" type="slidenum">
              <a:rPr lang="en-US" altLang="ja-JP" smtClean="0">
                <a:solidFill>
                  <a:srgbClr val="000000"/>
                </a:solidFill>
              </a:rPr>
              <a:t>‹#›</a:t>
            </a:fld>
            <a:endParaRPr lang="en-US" altLang="ja-JP"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2"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4" name="Rectangle 3"/>
          <p:cNvSpPr>
            <a:spLocks noGrp="1" noChangeArrowheads="1"/>
          </p:cNvSpPr>
          <p:nvPr>
            <p:ph type="dt" sz="half" idx="10"/>
          </p:nvPr>
        </p:nvSpPr>
        <p:spPr/>
        <p:txBody>
          <a:bodyPr/>
          <a:lstStyle>
            <a:lvl1pPr>
              <a:defRPr/>
            </a:lvl1pPr>
          </a:lstStyle>
          <a:p>
            <a:pPr>
              <a:defRPr/>
            </a:pPr>
            <a:endParaRPr lang="en-US" altLang="ja-JP" dirty="0"/>
          </a:p>
        </p:txBody>
      </p:sp>
      <p:sp>
        <p:nvSpPr>
          <p:cNvPr id="1055" name="Rectangle 4"/>
          <p:cNvSpPr>
            <a:spLocks noGrp="1" noChangeArrowheads="1"/>
          </p:cNvSpPr>
          <p:nvPr>
            <p:ph type="ftr" sz="quarter" idx="11"/>
          </p:nvPr>
        </p:nvSpPr>
        <p:spPr/>
        <p:txBody>
          <a:bodyPr/>
          <a:lstStyle>
            <a:lvl1pPr>
              <a:defRPr/>
            </a:lvl1pPr>
          </a:lstStyle>
          <a:p>
            <a:pPr>
              <a:defRPr/>
            </a:pPr>
            <a:endParaRPr lang="en-US" altLang="ja-JP" dirty="0"/>
          </a:p>
        </p:txBody>
      </p:sp>
      <p:sp>
        <p:nvSpPr>
          <p:cNvPr id="1056" name="Rectangle 5"/>
          <p:cNvSpPr>
            <a:spLocks noGrp="1" noChangeArrowheads="1"/>
          </p:cNvSpPr>
          <p:nvPr>
            <p:ph type="sldNum" sz="quarter" idx="12"/>
          </p:nvPr>
        </p:nvSpPr>
        <p:spPr/>
        <p:txBody>
          <a:bodyPr/>
          <a:lstStyle>
            <a:lvl1pPr>
              <a:defRPr/>
            </a:lvl1pPr>
          </a:lstStyle>
          <a:p>
            <a:pPr>
              <a:defRPr/>
            </a:pPr>
            <a:fld id="{DFEEB25D-4B7B-45DF-AF0B-DD05B66E5003}" type="slidenum">
              <a:rPr lang="en-US" altLang="ja-JP" smtClean="0"/>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8" name="タイトル 1"/>
          <p:cNvSpPr>
            <a:spLocks noGrp="1"/>
          </p:cNvSpPr>
          <p:nvPr>
            <p:ph type="title"/>
          </p:nvPr>
        </p:nvSpPr>
        <p:spPr/>
        <p:txBody>
          <a:bodyPr/>
          <a:lstStyle/>
          <a:p>
            <a:r>
              <a:rPr lang="ja-JP" altLang="en-US"/>
              <a:t>マスター タイトルの書式設定</a:t>
            </a:r>
          </a:p>
        </p:txBody>
      </p:sp>
      <p:sp>
        <p:nvSpPr>
          <p:cNvPr id="1059"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62"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63"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5"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6"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7"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8"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9"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0"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71"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72"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4" name="タイトル 1"/>
          <p:cNvSpPr>
            <a:spLocks noGrp="1"/>
          </p:cNvSpPr>
          <p:nvPr>
            <p:ph type="title"/>
          </p:nvPr>
        </p:nvSpPr>
        <p:spPr/>
        <p:txBody>
          <a:bodyPr/>
          <a:lstStyle/>
          <a:p>
            <a:r>
              <a:rPr lang="ja-JP" altLang="en-US"/>
              <a:t>マスター タイトルの書式設定</a:t>
            </a:r>
          </a:p>
        </p:txBody>
      </p:sp>
      <p:sp>
        <p:nvSpPr>
          <p:cNvPr id="1075" name="Rectangle 3"/>
          <p:cNvSpPr>
            <a:spLocks noGrp="1" noChangeArrowheads="1"/>
          </p:cNvSpPr>
          <p:nvPr>
            <p:ph type="dt" sz="half" idx="10"/>
          </p:nvPr>
        </p:nvSpPr>
        <p:spPr/>
        <p:txBody>
          <a:bodyPr/>
          <a:lstStyle>
            <a:lvl1pPr>
              <a:defRPr/>
            </a:lvl1pPr>
          </a:lstStyle>
          <a:p>
            <a:pPr>
              <a:defRPr/>
            </a:pPr>
            <a:endParaRPr lang="en-US" altLang="ja-JP" dirty="0">
              <a:solidFill>
                <a:srgbClr val="000000"/>
              </a:solidFill>
            </a:endParaRPr>
          </a:p>
        </p:txBody>
      </p:sp>
      <p:sp>
        <p:nvSpPr>
          <p:cNvPr id="1076" name="Rectangle 4"/>
          <p:cNvSpPr>
            <a:spLocks noGrp="1" noChangeArrowheads="1"/>
          </p:cNvSpPr>
          <p:nvPr>
            <p:ph type="ftr" sz="quarter" idx="11"/>
          </p:nvPr>
        </p:nvSpPr>
        <p:spPr/>
        <p:txBody>
          <a:bodyPr/>
          <a:lstStyle>
            <a:lvl1pPr>
              <a:defRPr/>
            </a:lvl1pPr>
          </a:lstStyle>
          <a:p>
            <a:pPr>
              <a:defRPr/>
            </a:pPr>
            <a:endParaRPr lang="en-US" altLang="ja-JP" dirty="0">
              <a:solidFill>
                <a:srgbClr val="000000"/>
              </a:solidFill>
            </a:endParaRPr>
          </a:p>
        </p:txBody>
      </p:sp>
      <p:sp>
        <p:nvSpPr>
          <p:cNvPr id="1077" name="Rectangle 5"/>
          <p:cNvSpPr>
            <a:spLocks noGrp="1" noChangeArrowheads="1"/>
          </p:cNvSpPr>
          <p:nvPr>
            <p:ph type="sldNum" sz="quarter" idx="12"/>
          </p:nvPr>
        </p:nvSpPr>
        <p:spPr/>
        <p:txBody>
          <a:bodyPr/>
          <a:lstStyle>
            <a:lvl1pPr>
              <a:defRPr/>
            </a:lvl1pPr>
          </a:lstStyle>
          <a:p>
            <a:pPr>
              <a:defRPr/>
            </a:pPr>
            <a:fld id="{6C8B3383-B952-447B-9C5E-1900D707C22A}" type="slidenum">
              <a:rPr lang="en-US" altLang="ja-JP" smtClean="0">
                <a:solidFill>
                  <a:srgbClr val="000000"/>
                </a:solidFill>
              </a:rPr>
              <a:t>‹#›</a:t>
            </a:fld>
            <a:endParaRPr lang="en-US" altLang="ja-JP"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9" name="Rectangle 3"/>
          <p:cNvSpPr>
            <a:spLocks noGrp="1" noChangeArrowheads="1"/>
          </p:cNvSpPr>
          <p:nvPr>
            <p:ph type="dt" sz="half" idx="10"/>
          </p:nvPr>
        </p:nvSpPr>
        <p:spPr/>
        <p:txBody>
          <a:bodyPr/>
          <a:lstStyle>
            <a:lvl1pPr>
              <a:defRPr/>
            </a:lvl1pPr>
          </a:lstStyle>
          <a:p>
            <a:pPr>
              <a:defRPr/>
            </a:pPr>
            <a:endParaRPr lang="en-US" altLang="ja-JP" dirty="0">
              <a:solidFill>
                <a:prstClr val="black"/>
              </a:solidFill>
            </a:endParaRPr>
          </a:p>
        </p:txBody>
      </p:sp>
      <p:sp>
        <p:nvSpPr>
          <p:cNvPr id="1080" name="Rectangle 4"/>
          <p:cNvSpPr>
            <a:spLocks noGrp="1" noChangeArrowheads="1"/>
          </p:cNvSpPr>
          <p:nvPr>
            <p:ph type="ftr" sz="quarter" idx="11"/>
          </p:nvPr>
        </p:nvSpPr>
        <p:spPr/>
        <p:txBody>
          <a:bodyPr/>
          <a:lstStyle>
            <a:lvl1pPr>
              <a:defRPr/>
            </a:lvl1pPr>
          </a:lstStyle>
          <a:p>
            <a:pPr>
              <a:defRPr/>
            </a:pPr>
            <a:endParaRPr lang="en-US" altLang="ja-JP" dirty="0">
              <a:solidFill>
                <a:prstClr val="black"/>
              </a:solidFill>
            </a:endParaRPr>
          </a:p>
        </p:txBody>
      </p:sp>
      <p:sp>
        <p:nvSpPr>
          <p:cNvPr id="1081" name="Rectangle 5"/>
          <p:cNvSpPr>
            <a:spLocks noGrp="1" noChangeArrowheads="1"/>
          </p:cNvSpPr>
          <p:nvPr>
            <p:ph type="sldNum" sz="quarter" idx="12"/>
          </p:nvPr>
        </p:nvSpPr>
        <p:spPr/>
        <p:txBody>
          <a:bodyPr/>
          <a:lstStyle>
            <a:lvl1pPr>
              <a:defRPr/>
            </a:lvl1pPr>
          </a:lstStyle>
          <a:p>
            <a:pPr>
              <a:defRPr/>
            </a:pPr>
            <a:fld id="{6A8F643B-1E2A-4F03-8182-047C0680F225}" type="slidenum">
              <a:rPr lang="en-US" altLang="ja-JP" smtClean="0">
                <a:solidFill>
                  <a:prstClr val="black"/>
                </a:solidFill>
              </a:rPr>
              <a:t>‹#›</a:t>
            </a:fld>
            <a:endParaRPr lang="en-US" altLang="ja-JP"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3"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4"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5"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6"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87"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88"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90"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1" name="図プレースホルダ 2"/>
          <p:cNvSpPr>
            <a:spLocks noGrp="1"/>
          </p:cNvSpPr>
          <p:nvPr>
            <p:ph type="pic" idx="1" hasCustomPrompt="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2"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3" name="Rectangle 3"/>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94" name="Rectangle 4"/>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95" name="Rectangle 5"/>
          <p:cNvSpPr>
            <a:spLocks noGrp="1" noChangeArrowheads="1"/>
          </p:cNvSpPr>
          <p:nvPr>
            <p:ph type="sldNum" sz="quarter" idx="12"/>
          </p:nvPr>
        </p:nvSpPr>
        <p:spPr/>
        <p:txBody>
          <a:bodyPr/>
          <a:lstStyle>
            <a:lvl1pPr>
              <a:defRPr/>
            </a:lvl1pPr>
          </a:lstStyle>
          <a:p>
            <a:pPr fontAlgn="base">
              <a:spcBef>
                <a:spcPct val="0"/>
              </a:spcBef>
              <a:spcAft>
                <a:spcPct val="0"/>
              </a:spcAft>
              <a:defRPr/>
            </a:pPr>
            <a:fld id="{59B376E9-991B-4BCB-8AA0-D825FCD5BED6}" type="slidenum">
              <a:rPr lang="en-US" altLang="ja-JP" smtClean="0"/>
              <a:t>‹#›</a:t>
            </a:fld>
            <a:endParaRPr lang="en-US" altLang="ja-JP" dirty="0"/>
          </a:p>
        </p:txBody>
      </p:sp>
    </p:spTree>
  </p:cSld>
  <p:clrMapOvr>
    <a:masterClrMapping/>
  </p:clrMapOvr>
  <p:hf hdr="0" ftr="0" dt="0"/>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theme/theme1.xml" Type="http://schemas.openxmlformats.org/officeDocument/2006/relationships/theme"/><Relationship Id="rId16"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ln>
        </p:spPr>
        <p:txBody>
          <a:bodyPr vert="horz" wrap="square" lIns="91440" tIns="45720" rIns="91440" bIns="45720" numCol="1" anchor="t" anchorCtr="0" compatLnSpc="1"/>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ln>
          <a:effectLst/>
        </p:spPr>
        <p:txBody>
          <a:bodyPr vert="horz" wrap="square" lIns="91440" tIns="45720" rIns="91440" bIns="45720" numCol="1" anchor="t" anchorCtr="0" compatLnSpc="1"/>
          <a:lstStyle>
            <a:lvl1pPr algn="l">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ea typeface="ＭＳ Ｐゴシック" panose="020B0600070205080204" charset="-128"/>
              </a:defRPr>
            </a:lvl1pPr>
          </a:lstStyle>
          <a:p>
            <a:pPr fontAlgn="base">
              <a:spcBef>
                <a:spcPct val="0"/>
              </a:spcBef>
              <a:spcAft>
                <a:spcPct val="0"/>
              </a:spcAft>
              <a:defRPr/>
            </a:pPr>
            <a:fld id="{59B376E9-991B-4BCB-8AA0-D825FCD5BED6}" type="slidenum">
              <a:rPr lang="en-US" altLang="ja-JP" smtClean="0"/>
              <a:t>‹#›</a:t>
            </a:fld>
            <a:endParaRPr lang="en-US" altLang="ja-JP" dirty="0"/>
          </a:p>
        </p:txBody>
      </p:sp>
      <p:sp>
        <p:nvSpPr>
          <p:cNvPr id="1029" name="Rectangle 6"/>
          <p:cNvSpPr>
            <a:spLocks noChangeArrowheads="1"/>
          </p:cNvSpPr>
          <p:nvPr userDrawn="1"/>
        </p:nvSpPr>
        <p:spPr>
          <a:xfrm>
            <a:off x="0" y="1"/>
            <a:ext cx="9906000" cy="366713"/>
          </a:xfrm>
          <a:prstGeom prst="rect">
            <a:avLst/>
          </a:prstGeom>
          <a:no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userDrawn="1"/>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ln>
        </p:spPr>
        <p:txBody>
          <a:bodyPr vert="horz" wrap="square" lIns="91440" tIns="45720" rIns="91440" bIns="45720" numCol="1" anchor="ctr" anchorCtr="0" compatLnSpc="1"/>
          <a:lstStyle/>
          <a:p>
            <a:pPr lvl="0"/>
            <a:r>
              <a:rPr lang="ja-JP" altLang="en-US"/>
              <a:t>マスタ タイトルの書式設定</a:t>
            </a:r>
          </a:p>
        </p:txBody>
      </p:sp>
      <p:pic>
        <p:nvPicPr>
          <p:cNvPr id="1077" name="Picture 32" descr="ppjtitle"/>
          <p:cNvPicPr>
            <a:picLocks noChangeAspect="1" noChangeArrowheads="1"/>
          </p:cNvPicPr>
          <p:nvPr userDrawn="1"/>
        </p:nvPicPr>
        <p:blipFill>
          <a:blip r:embed="rId16"/>
          <a:stretch>
            <a:fillRect/>
          </a:stretch>
        </p:blipFill>
        <p:spPr>
          <a:xfrm>
            <a:off x="8697913" y="0"/>
            <a:ext cx="1208087" cy="3349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2pPr>
      <a:lvl3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3pPr>
      <a:lvl4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4pPr>
      <a:lvl5pPr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5pPr>
      <a:lvl6pPr marL="4572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6pPr>
      <a:lvl7pPr marL="9144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anose="020B0600070205080204"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anose="020B0600070205080204"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anose="020B0600070205080204"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anose="020B0600070205080204"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テキスト ボックス 7"/>
          <p:cNvSpPr txBox="1"/>
          <p:nvPr/>
        </p:nvSpPr>
        <p:spPr>
          <a:xfrm>
            <a:off x="-61252" y="-380508"/>
            <a:ext cx="7566952" cy="369332"/>
          </a:xfrm>
          <a:prstGeom prst="rect">
            <a:avLst/>
          </a:prstGeom>
          <a:noFill/>
        </p:spPr>
        <p:txBody>
          <a:bodyPr wrap="square" rtlCol="0" anchor="ctr">
            <a:spAutoFit/>
          </a:bodyPr>
          <a:lstStyle/>
          <a:p>
            <a:r>
              <a:rPr lang="ja-JP" altLang="en-US" sz="900" dirty="0">
                <a:latin typeface="BIZ UDPゴシック" panose="020B0400000000000000" pitchFamily="50" charset="-128"/>
                <a:ea typeface="BIZ UDPゴシック" panose="020B0400000000000000" pitchFamily="50" charset="-128"/>
              </a:rPr>
              <a:t>注１：</a:t>
            </a:r>
            <a:r>
              <a:rPr lang="ja-JP" altLang="en-US" sz="900" dirty="0">
                <a:solidFill>
                  <a:srgbClr val="FF0000"/>
                </a:solidFill>
                <a:latin typeface="BIZ UDPゴシック" panose="020B0400000000000000" pitchFamily="50" charset="-128"/>
                <a:ea typeface="BIZ UDPゴシック" panose="020B0400000000000000" pitchFamily="50" charset="-128"/>
              </a:rPr>
              <a:t>公表される前提</a:t>
            </a:r>
            <a:r>
              <a:rPr lang="ja-JP" altLang="en-US" sz="900" dirty="0">
                <a:latin typeface="BIZ UDPゴシック" panose="020B0400000000000000" pitchFamily="50" charset="-128"/>
                <a:ea typeface="BIZ UDPゴシック" panose="020B0400000000000000" pitchFamily="50" charset="-128"/>
              </a:rPr>
              <a:t>で作成してください。注２：事業の概要が本事業概要説明書</a:t>
            </a:r>
            <a:r>
              <a:rPr lang="ja-JP" altLang="en-US" sz="900" u="sng" dirty="0">
                <a:solidFill>
                  <a:srgbClr val="FF0000"/>
                </a:solidFill>
                <a:latin typeface="BIZ UDPゴシック" panose="020B0400000000000000" pitchFamily="50" charset="-128"/>
                <a:ea typeface="BIZ UDPゴシック" panose="020B0400000000000000" pitchFamily="50" charset="-128"/>
              </a:rPr>
              <a:t>１枚</a:t>
            </a:r>
            <a:r>
              <a:rPr lang="ja-JP" altLang="en-US" sz="900" dirty="0">
                <a:latin typeface="BIZ UDPゴシック" panose="020B0400000000000000" pitchFamily="50" charset="-128"/>
                <a:ea typeface="BIZ UDPゴシック" panose="020B0400000000000000" pitchFamily="50" charset="-128"/>
              </a:rPr>
              <a:t>で分かるように簡潔に記載してください。</a:t>
            </a:r>
            <a:endParaRPr lang="en-US" altLang="ja-JP" sz="9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注３：</a:t>
            </a:r>
            <a:r>
              <a:rPr lang="ja-JP" altLang="en-US" sz="900" dirty="0">
                <a:solidFill>
                  <a:srgbClr val="0070C0"/>
                </a:solidFill>
                <a:latin typeface="BIZ UDPゴシック" panose="020B0400000000000000" pitchFamily="50" charset="-128"/>
                <a:ea typeface="BIZ UDPゴシック" panose="020B0400000000000000" pitchFamily="50" charset="-128"/>
              </a:rPr>
              <a:t>青字の記入要領等</a:t>
            </a:r>
            <a:r>
              <a:rPr lang="ja-JP" altLang="en-US" sz="900" dirty="0">
                <a:latin typeface="BIZ UDPゴシック" panose="020B0400000000000000" pitchFamily="50" charset="-128"/>
                <a:ea typeface="BIZ UDPゴシック" panose="020B0400000000000000" pitchFamily="50" charset="-128"/>
              </a:rPr>
              <a:t>を削除の上、記載してください。フォントサイズは</a:t>
            </a:r>
            <a:r>
              <a:rPr lang="en-US" altLang="ja-JP" sz="900" dirty="0">
                <a:latin typeface="BIZ UDPゴシック" panose="020B0400000000000000" pitchFamily="50" charset="-128"/>
                <a:ea typeface="BIZ UDPゴシック" panose="020B0400000000000000" pitchFamily="50" charset="-128"/>
              </a:rPr>
              <a:t>【10.5</a:t>
            </a:r>
            <a:r>
              <a:rPr lang="ja-JP" altLang="en-US" sz="900" dirty="0">
                <a:latin typeface="BIZ UDPゴシック" panose="020B0400000000000000" pitchFamily="50" charset="-128"/>
                <a:ea typeface="BIZ UDPゴシック" panose="020B0400000000000000" pitchFamily="50" charset="-128"/>
              </a:rPr>
              <a:t>ポイント以上</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とし、</a:t>
            </a:r>
            <a:r>
              <a:rPr lang="ja-JP" altLang="en-US" sz="900"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dirty="0">
                <a:solidFill>
                  <a:srgbClr val="FF0000"/>
                </a:solidFill>
                <a:latin typeface="BIZ UDPゴシック" panose="020B0400000000000000" pitchFamily="50" charset="-128"/>
                <a:ea typeface="BIZ UDPゴシック" panose="020B0400000000000000" pitchFamily="50" charset="-128"/>
              </a:rPr>
              <a:t>で記載</a:t>
            </a:r>
            <a:r>
              <a:rPr lang="ja-JP" altLang="en-US" sz="900" dirty="0">
                <a:latin typeface="BIZ UDPゴシック" panose="020B0400000000000000" pitchFamily="50" charset="-128"/>
                <a:ea typeface="BIZ UDPゴシック" panose="020B0400000000000000" pitchFamily="50" charset="-128"/>
              </a:rPr>
              <a:t>してください。</a:t>
            </a:r>
          </a:p>
        </p:txBody>
      </p:sp>
      <p:graphicFrame>
        <p:nvGraphicFramePr>
          <p:cNvPr id="1136" name="表 3"/>
          <p:cNvGraphicFramePr>
            <a:graphicFrameLocks noGrp="1"/>
          </p:cNvGraphicFramePr>
          <p:nvPr>
            <p:extLst>
              <p:ext uri="{D42A27DB-BD31-4B8C-83A1-F6EECF244321}">
                <p14:modId xmlns:p14="http://schemas.microsoft.com/office/powerpoint/2010/main" val="3179514596"/>
              </p:ext>
            </p:extLst>
          </p:nvPr>
        </p:nvGraphicFramePr>
        <p:xfrm>
          <a:off x="3999375" y="5935952"/>
          <a:ext cx="5832001" cy="512159"/>
        </p:xfrm>
        <a:graphic>
          <a:graphicData uri="http://schemas.openxmlformats.org/drawingml/2006/table">
            <a:tbl>
              <a:tblPr firstRow="1" bandRow="1">
                <a:tableStyleId>{5C22544A-7EE6-4342-B048-85BDC9FD1C3A}</a:tableStyleId>
              </a:tblPr>
              <a:tblGrid>
                <a:gridCol w="1038021">
                  <a:extLst>
                    <a:ext uri="{9D8B030D-6E8A-4147-A177-3AD203B41FA5}">
                      <a16:colId xmlns:a16="http://schemas.microsoft.com/office/drawing/2014/main" val="20000"/>
                    </a:ext>
                  </a:extLst>
                </a:gridCol>
                <a:gridCol w="4793980">
                  <a:extLst>
                    <a:ext uri="{9D8B030D-6E8A-4147-A177-3AD203B41FA5}">
                      <a16:colId xmlns:a16="http://schemas.microsoft.com/office/drawing/2014/main" val="20001"/>
                    </a:ext>
                  </a:extLst>
                </a:gridCol>
              </a:tblGrid>
              <a:tr h="512159">
                <a:tc>
                  <a:txBody>
                    <a:bodyPr/>
                    <a:lstStyle/>
                    <a:p>
                      <a:pPr algn="ctr">
                        <a:buNone/>
                      </a:pPr>
                      <a:r>
                        <a:rPr lang="en-US" altLang="ja-JP" sz="1050" b="1" dirty="0">
                          <a:solidFill>
                            <a:srgbClr val="A47D00"/>
                          </a:solidFill>
                          <a:latin typeface="+mn-ea"/>
                          <a:ea typeface="+mn-ea"/>
                          <a:sym typeface="+mn-ea"/>
                        </a:rPr>
                        <a:t>R</a:t>
                      </a:r>
                      <a:r>
                        <a:rPr lang="ja-JP" altLang="en-US" sz="1050" b="1" dirty="0">
                          <a:solidFill>
                            <a:srgbClr val="A47D00"/>
                          </a:solidFill>
                          <a:latin typeface="+mn-ea"/>
                          <a:ea typeface="+mn-ea"/>
                          <a:sym typeface="+mn-ea"/>
                        </a:rPr>
                        <a:t>８年度以降の</a:t>
                      </a:r>
                      <a:endParaRPr lang="en-US" altLang="ja-JP" sz="1050" b="1" dirty="0">
                        <a:solidFill>
                          <a:srgbClr val="A47D00"/>
                        </a:solidFill>
                        <a:latin typeface="+mn-ea"/>
                        <a:ea typeface="+mn-ea"/>
                        <a:sym typeface="+mn-ea"/>
                      </a:endParaRPr>
                    </a:p>
                    <a:p>
                      <a:pPr algn="ctr">
                        <a:buNone/>
                      </a:pPr>
                      <a:r>
                        <a:rPr lang="ja-JP" altLang="en-US" sz="1050" b="1" dirty="0">
                          <a:solidFill>
                            <a:srgbClr val="A47D00"/>
                          </a:solidFill>
                          <a:latin typeface="+mn-ea"/>
                          <a:ea typeface="+mn-ea"/>
                          <a:sym typeface="+mn-ea"/>
                        </a:rPr>
                        <a:t>事業方針</a:t>
                      </a:r>
                    </a:p>
                  </a:txBody>
                  <a:tcPr anchor="ctr">
                    <a:lnL w="12700">
                      <a:solidFill>
                        <a:schemeClr val="bg2"/>
                      </a:solidFill>
                      <a:prstDash val="solid"/>
                    </a:lnL>
                    <a:lnR w="12700" cap="flat" cmpd="sng" algn="ctr">
                      <a:solidFill>
                        <a:schemeClr val="bg2"/>
                      </a:solidFill>
                      <a:prstDash val="solid"/>
                      <a:round/>
                      <a:headEnd type="none" w="med" len="med"/>
                      <a:tailEnd type="none" w="med" len="med"/>
                    </a:lnR>
                    <a:lnT w="12700">
                      <a:solidFill>
                        <a:schemeClr val="bg2"/>
                      </a:solidFill>
                      <a:prstDash val="solid"/>
                    </a:lnT>
                    <a:lnB w="12700">
                      <a:solidFill>
                        <a:schemeClr val="bg2"/>
                      </a:solidFill>
                      <a:prstDash val="solid"/>
                    </a:lnB>
                    <a:lnTlToBr>
                      <a:noFill/>
                    </a:lnTlToBr>
                    <a:lnBlToTr>
                      <a:noFill/>
                    </a:lnBlToTr>
                    <a:solidFill>
                      <a:srgbClr val="F8DE9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0070C0"/>
                          </a:solidFill>
                          <a:effectLst/>
                          <a:uLnTx/>
                          <a:uFillTx/>
                          <a:latin typeface="+mn-ea"/>
                          <a:ea typeface="+mn-ea"/>
                          <a:cs typeface="+mn-cs"/>
                        </a:rPr>
                        <a:t>R</a:t>
                      </a:r>
                      <a:r>
                        <a:rPr kumimoji="1" lang="ja-JP" altLang="en-US" sz="1050" b="0" i="0" u="none" strike="noStrike" kern="1200" cap="none" spc="0" normalizeH="0" baseline="0" noProof="0" dirty="0">
                          <a:ln>
                            <a:noFill/>
                          </a:ln>
                          <a:solidFill>
                            <a:srgbClr val="0070C0"/>
                          </a:solidFill>
                          <a:effectLst/>
                          <a:uLnTx/>
                          <a:uFillTx/>
                          <a:latin typeface="+mn-ea"/>
                          <a:ea typeface="+mn-ea"/>
                          <a:cs typeface="+mn-cs"/>
                        </a:rPr>
                        <a:t>８年度：●●景観計画・●●まちづくり計画に位置付け、ルールメイキング</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0070C0"/>
                          </a:solidFill>
                          <a:effectLst/>
                          <a:uLnTx/>
                          <a:uFillTx/>
                          <a:latin typeface="+mn-ea"/>
                          <a:ea typeface="+mn-ea"/>
                          <a:cs typeface="+mn-cs"/>
                        </a:rPr>
                        <a:t>R</a:t>
                      </a:r>
                      <a:r>
                        <a:rPr kumimoji="1" lang="ja-JP" altLang="en-US" sz="1050" b="0" i="0" u="none" strike="noStrike" kern="1200" cap="none" spc="0" normalizeH="0" baseline="0" noProof="0" dirty="0">
                          <a:ln>
                            <a:noFill/>
                          </a:ln>
                          <a:solidFill>
                            <a:srgbClr val="0070C0"/>
                          </a:solidFill>
                          <a:effectLst/>
                          <a:uLnTx/>
                          <a:uFillTx/>
                          <a:latin typeface="+mn-ea"/>
                          <a:ea typeface="+mn-ea"/>
                          <a:cs typeface="+mn-cs"/>
                        </a:rPr>
                        <a:t>９年度：金融機関と連携した安定的な資金調達体制の確保                     </a:t>
                      </a:r>
                    </a:p>
                  </a:txBody>
                  <a:tcPr anchor="ctr">
                    <a:lnL w="12700" cap="flat" cmpd="sng" algn="ctr">
                      <a:solidFill>
                        <a:schemeClr val="bg2"/>
                      </a:solidFill>
                      <a:prstDash val="solid"/>
                      <a:round/>
                      <a:headEnd type="none" w="med" len="med"/>
                      <a:tailEnd type="none" w="med" len="med"/>
                    </a:lnL>
                    <a:lnR w="12700">
                      <a:solidFill>
                        <a:schemeClr val="bg2"/>
                      </a:solidFill>
                      <a:prstDash val="solid"/>
                    </a:lnR>
                    <a:lnT w="12700">
                      <a:solidFill>
                        <a:schemeClr val="bg2"/>
                      </a:solidFill>
                      <a:prstDash val="solid"/>
                    </a:lnT>
                    <a:lnB w="12700">
                      <a:solidFill>
                        <a:schemeClr val="bg2"/>
                      </a:solidFill>
                      <a:prstDash val="soli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graphicFrame>
        <p:nvGraphicFramePr>
          <p:cNvPr id="13" name="表 3"/>
          <p:cNvGraphicFramePr>
            <a:graphicFrameLocks noGrp="1"/>
          </p:cNvGraphicFramePr>
          <p:nvPr>
            <p:extLst>
              <p:ext uri="{D42A27DB-BD31-4B8C-83A1-F6EECF244321}">
                <p14:modId xmlns:p14="http://schemas.microsoft.com/office/powerpoint/2010/main" val="1939985425"/>
              </p:ext>
            </p:extLst>
          </p:nvPr>
        </p:nvGraphicFramePr>
        <p:xfrm>
          <a:off x="7688118" y="737779"/>
          <a:ext cx="2154833" cy="1155453"/>
        </p:xfrm>
        <a:graphic>
          <a:graphicData uri="http://schemas.openxmlformats.org/drawingml/2006/table">
            <a:tbl>
              <a:tblPr firstRow="1" bandRow="1">
                <a:tableStyleId>{BDBED569-4797-4DF1-A0F4-6AAB3CD982D8}</a:tableStyleId>
              </a:tblPr>
              <a:tblGrid>
                <a:gridCol w="2154833">
                  <a:extLst>
                    <a:ext uri="{9D8B030D-6E8A-4147-A177-3AD203B41FA5}">
                      <a16:colId xmlns:a16="http://schemas.microsoft.com/office/drawing/2014/main" val="20000"/>
                    </a:ext>
                  </a:extLst>
                </a:gridCol>
              </a:tblGrid>
              <a:tr h="1155453">
                <a:tc>
                  <a:txBody>
                    <a:bodyPr/>
                    <a:lstStyle/>
                    <a:p>
                      <a:pPr algn="l"/>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sz="1050" b="1" i="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i="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写真</a:t>
                      </a:r>
                      <a:endParaRPr sz="1050" i="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16" name="表 3"/>
          <p:cNvGraphicFramePr>
            <a:graphicFrameLocks noGrp="1"/>
          </p:cNvGraphicFramePr>
          <p:nvPr>
            <p:extLst>
              <p:ext uri="{D42A27DB-BD31-4B8C-83A1-F6EECF244321}">
                <p14:modId xmlns:p14="http://schemas.microsoft.com/office/powerpoint/2010/main" val="1595572208"/>
              </p:ext>
            </p:extLst>
          </p:nvPr>
        </p:nvGraphicFramePr>
        <p:xfrm>
          <a:off x="7688118" y="1958654"/>
          <a:ext cx="2154833" cy="1155453"/>
        </p:xfrm>
        <a:graphic>
          <a:graphicData uri="http://schemas.openxmlformats.org/drawingml/2006/table">
            <a:tbl>
              <a:tblPr firstRow="1" bandRow="1">
                <a:tableStyleId>{BDBED569-4797-4DF1-A0F4-6AAB3CD982D8}</a:tableStyleId>
              </a:tblPr>
              <a:tblGrid>
                <a:gridCol w="2154833">
                  <a:extLst>
                    <a:ext uri="{9D8B030D-6E8A-4147-A177-3AD203B41FA5}">
                      <a16:colId xmlns:a16="http://schemas.microsoft.com/office/drawing/2014/main" val="20000"/>
                    </a:ext>
                  </a:extLst>
                </a:gridCol>
              </a:tblGrid>
              <a:tr h="1155453">
                <a:tc>
                  <a:txBody>
                    <a:bodyPr/>
                    <a:lstStyle/>
                    <a:p>
                      <a:pPr algn="l"/>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05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写真</a:t>
                      </a:r>
                      <a:endParaRPr kumimoji="1" lang="en-US" altLang="ja-JP"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lumMod val="95000"/>
                      </a:schemeClr>
                    </a:solidFill>
                  </a:tcPr>
                </a:tc>
                <a:extLst>
                  <a:ext uri="{0D108BD9-81ED-4DB2-BD59-A6C34878D82A}">
                    <a16:rowId xmlns:a16="http://schemas.microsoft.com/office/drawing/2014/main" val="10000"/>
                  </a:ext>
                </a:extLst>
              </a:tr>
            </a:tbl>
          </a:graphicData>
        </a:graphic>
      </p:graphicFrame>
      <p:graphicFrame>
        <p:nvGraphicFramePr>
          <p:cNvPr id="4" name="表 3">
            <a:extLst>
              <a:ext uri="{FF2B5EF4-FFF2-40B4-BE49-F238E27FC236}">
                <a16:creationId xmlns:a16="http://schemas.microsoft.com/office/drawing/2014/main" id="{4EC90832-AAD0-903C-E259-7A1243A6BE73}"/>
              </a:ext>
            </a:extLst>
          </p:cNvPr>
          <p:cNvGraphicFramePr>
            <a:graphicFrameLocks noGrp="1"/>
          </p:cNvGraphicFramePr>
          <p:nvPr>
            <p:extLst>
              <p:ext uri="{D42A27DB-BD31-4B8C-83A1-F6EECF244321}">
                <p14:modId xmlns:p14="http://schemas.microsoft.com/office/powerpoint/2010/main" val="930640561"/>
              </p:ext>
            </p:extLst>
          </p:nvPr>
        </p:nvGraphicFramePr>
        <p:xfrm>
          <a:off x="54984" y="4334983"/>
          <a:ext cx="3932815" cy="2109058"/>
        </p:xfrm>
        <a:graphic>
          <a:graphicData uri="http://schemas.openxmlformats.org/drawingml/2006/table">
            <a:tbl>
              <a:tblPr firstRow="1" bandRow="1">
                <a:tableStyleId>{BDBED569-4797-4DF1-A0F4-6AAB3CD982D8}</a:tableStyleId>
              </a:tblPr>
              <a:tblGrid>
                <a:gridCol w="3932815">
                  <a:extLst>
                    <a:ext uri="{9D8B030D-6E8A-4147-A177-3AD203B41FA5}">
                      <a16:colId xmlns:a16="http://schemas.microsoft.com/office/drawing/2014/main" val="20000"/>
                    </a:ext>
                  </a:extLst>
                </a:gridCol>
              </a:tblGrid>
              <a:tr h="239869">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ja-JP" altLang="en-US" sz="1050" b="1" dirty="0">
                          <a:solidFill>
                            <a:srgbClr val="A47D00"/>
                          </a:solidFill>
                          <a:latin typeface="ＭＳ Ｐゴシック" panose="020B0600070205080204" pitchFamily="50" charset="-128"/>
                          <a:ea typeface="ＭＳ Ｐゴシック" panose="020B0600070205080204" pitchFamily="50" charset="-128"/>
                        </a:rPr>
                        <a:t>実施体制</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F8DE96"/>
                    </a:solidFill>
                  </a:tcPr>
                </a:tc>
                <a:extLst>
                  <a:ext uri="{0D108BD9-81ED-4DB2-BD59-A6C34878D82A}">
                    <a16:rowId xmlns:a16="http://schemas.microsoft.com/office/drawing/2014/main" val="10000"/>
                  </a:ext>
                </a:extLst>
              </a:tr>
              <a:tr h="1857598">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1"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sp>
        <p:nvSpPr>
          <p:cNvPr id="8" name="Google Shape;92;p1">
            <a:extLst>
              <a:ext uri="{FF2B5EF4-FFF2-40B4-BE49-F238E27FC236}">
                <a16:creationId xmlns:a16="http://schemas.microsoft.com/office/drawing/2014/main" id="{C31A29EE-DC2E-709A-C2AC-C1C1B8E8FBBC}"/>
              </a:ext>
            </a:extLst>
          </p:cNvPr>
          <p:cNvSpPr txBox="1">
            <a:spLocks noGrp="1"/>
          </p:cNvSpPr>
          <p:nvPr>
            <p:ph type="title"/>
          </p:nvPr>
        </p:nvSpPr>
        <p:spPr>
          <a:xfrm>
            <a:off x="591257" y="65379"/>
            <a:ext cx="4973519" cy="267475"/>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1900"/>
              <a:buFont typeface="メイリオ" panose="020B0604030504040204" charset="-128"/>
              <a:buNone/>
            </a:pPr>
            <a:r>
              <a:rPr lang="en-US" altLang="ja-JP" sz="1800" b="1" dirty="0">
                <a:latin typeface="+mn-ea"/>
                <a:ea typeface="+mn-ea"/>
                <a:cs typeface="Meiryo UI" panose="020B0604030504040204" pitchFamily="50" charset="-128"/>
                <a:sym typeface="メイリオ" panose="020B0604030504040204" charset="-128"/>
              </a:rPr>
              <a:t>【</a:t>
            </a:r>
            <a:r>
              <a:rPr lang="ja-JP" altLang="en-US" sz="1800" b="1" dirty="0">
                <a:latin typeface="+mn-ea"/>
                <a:ea typeface="+mn-ea"/>
                <a:cs typeface="Meiryo UI" panose="020B0604030504040204" pitchFamily="50" charset="-128"/>
                <a:sym typeface="メイリオ" panose="020B0604030504040204" charset="-128"/>
              </a:rPr>
              <a:t>Ｒ７事業化</a:t>
            </a:r>
            <a:r>
              <a:rPr lang="en-US" altLang="ja-JP" sz="1800" b="1" dirty="0">
                <a:latin typeface="+mn-ea"/>
                <a:ea typeface="+mn-ea"/>
                <a:cs typeface="Meiryo UI" panose="020B0604030504040204" pitchFamily="50" charset="-128"/>
                <a:sym typeface="メイリオ" panose="020B0604030504040204" charset="-128"/>
              </a:rPr>
              <a:t>】</a:t>
            </a:r>
            <a:r>
              <a:rPr lang="ja-JP" sz="1800" b="1" dirty="0">
                <a:latin typeface="+mn-ea"/>
                <a:ea typeface="+mn-ea"/>
                <a:cs typeface="Meiryo UI" panose="020B0604030504040204" pitchFamily="50" charset="-128"/>
                <a:sym typeface="メイリオ" panose="020B0604030504040204" charset="-128"/>
              </a:rPr>
              <a:t>事業名：○○○○</a:t>
            </a:r>
            <a:r>
              <a:rPr lang="ja-JP" sz="1800" dirty="0">
                <a:latin typeface="+mn-ea"/>
                <a:ea typeface="+mn-ea"/>
                <a:cs typeface="Meiryo UI" panose="020B0604030504040204" pitchFamily="50" charset="-128"/>
                <a:sym typeface="メイリオ" panose="020B0604030504040204" charset="-128"/>
              </a:rPr>
              <a:t>【○○県○○市】</a:t>
            </a:r>
            <a:endParaRPr sz="2400" dirty="0">
              <a:latin typeface="+mn-ea"/>
              <a:ea typeface="+mn-ea"/>
              <a:cs typeface="Meiryo UI" panose="020B0604030504040204" pitchFamily="50" charset="-128"/>
            </a:endParaRPr>
          </a:p>
        </p:txBody>
      </p:sp>
      <p:sp>
        <p:nvSpPr>
          <p:cNvPr id="9" name="Google Shape;103;p1">
            <a:extLst>
              <a:ext uri="{FF2B5EF4-FFF2-40B4-BE49-F238E27FC236}">
                <a16:creationId xmlns:a16="http://schemas.microsoft.com/office/drawing/2014/main" id="{0E8168B4-E1EF-BBB1-C0BC-96500A660B57}"/>
              </a:ext>
            </a:extLst>
          </p:cNvPr>
          <p:cNvSpPr txBox="1"/>
          <p:nvPr/>
        </p:nvSpPr>
        <p:spPr>
          <a:xfrm>
            <a:off x="-15912" y="9869"/>
            <a:ext cx="768843"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mn-ea"/>
                <a:cs typeface="メイリオ" panose="020B0604030504040204" charset="-128"/>
                <a:sym typeface="メイリオ" panose="020B0604030504040204" charset="-128"/>
              </a:rPr>
              <a:t>【様式</a:t>
            </a:r>
            <a:r>
              <a:rPr lang="ja-JP" altLang="en-US" sz="1200" dirty="0">
                <a:solidFill>
                  <a:schemeClr val="dk1"/>
                </a:solidFill>
                <a:latin typeface="+mn-ea"/>
                <a:cs typeface="メイリオ" panose="020B0604030504040204" charset="-128"/>
                <a:sym typeface="メイリオ" panose="020B0604030504040204" charset="-128"/>
              </a:rPr>
              <a:t>５</a:t>
            </a:r>
            <a:r>
              <a:rPr lang="ja-JP" sz="1200" dirty="0">
                <a:solidFill>
                  <a:schemeClr val="dk1"/>
                </a:solidFill>
                <a:latin typeface="+mn-ea"/>
                <a:cs typeface="メイリオ" panose="020B0604030504040204" charset="-128"/>
                <a:sym typeface="メイリオ" panose="020B0604030504040204" charset="-128"/>
              </a:rPr>
              <a:t>】</a:t>
            </a:r>
            <a:endParaRPr dirty="0">
              <a:latin typeface="+mn-ea"/>
            </a:endParaRPr>
          </a:p>
        </p:txBody>
      </p:sp>
      <p:sp>
        <p:nvSpPr>
          <p:cNvPr id="10" name="テキスト ボックス 9">
            <a:extLst>
              <a:ext uri="{FF2B5EF4-FFF2-40B4-BE49-F238E27FC236}">
                <a16:creationId xmlns:a16="http://schemas.microsoft.com/office/drawing/2014/main" id="{B6D32B84-DEF2-DEB5-33C8-F4932A1E39A3}"/>
              </a:ext>
            </a:extLst>
          </p:cNvPr>
          <p:cNvSpPr txBox="1"/>
          <p:nvPr/>
        </p:nvSpPr>
        <p:spPr>
          <a:xfrm>
            <a:off x="7505700" y="34025"/>
            <a:ext cx="2294611" cy="276999"/>
          </a:xfrm>
          <a:prstGeom prst="rect">
            <a:avLst/>
          </a:prstGeom>
          <a:solidFill>
            <a:schemeClr val="bg1"/>
          </a:solidFill>
          <a:ln>
            <a:solidFill>
              <a:schemeClr val="tx1"/>
            </a:solidFill>
          </a:ln>
        </p:spPr>
        <p:txBody>
          <a:bodyPr wrap="square" rtlCol="0" anchor="ctr">
            <a:spAutoFit/>
          </a:bodyPr>
          <a:lstStyle/>
          <a:p>
            <a:pPr algn="r"/>
            <a:r>
              <a:rPr lang="ja-JP" altLang="en-US" sz="1200" dirty="0"/>
              <a:t>申請額</a:t>
            </a:r>
            <a:r>
              <a:rPr kumimoji="1" lang="ja-JP" altLang="en-US" sz="1200" dirty="0"/>
              <a:t>：　　　　　　●●</a:t>
            </a:r>
            <a:r>
              <a:rPr kumimoji="1" lang="zh-TW" altLang="en-US" sz="1200" dirty="0"/>
              <a:t>●●円 　</a:t>
            </a:r>
            <a:endParaRPr kumimoji="1" lang="ja-JP" altLang="en-US" sz="1200" dirty="0"/>
          </a:p>
        </p:txBody>
      </p:sp>
      <p:graphicFrame>
        <p:nvGraphicFramePr>
          <p:cNvPr id="43" name="表 42">
            <a:extLst>
              <a:ext uri="{FF2B5EF4-FFF2-40B4-BE49-F238E27FC236}">
                <a16:creationId xmlns:a16="http://schemas.microsoft.com/office/drawing/2014/main" id="{089CE8B3-42BD-F273-6C59-ED2CA71DA6C5}"/>
              </a:ext>
            </a:extLst>
          </p:cNvPr>
          <p:cNvGraphicFramePr>
            <a:graphicFrameLocks noGrp="1"/>
          </p:cNvGraphicFramePr>
          <p:nvPr>
            <p:extLst>
              <p:ext uri="{D42A27DB-BD31-4B8C-83A1-F6EECF244321}">
                <p14:modId xmlns:p14="http://schemas.microsoft.com/office/powerpoint/2010/main" val="421988676"/>
              </p:ext>
            </p:extLst>
          </p:nvPr>
        </p:nvGraphicFramePr>
        <p:xfrm>
          <a:off x="3987799" y="4341239"/>
          <a:ext cx="2916000" cy="792000"/>
        </p:xfrm>
        <a:graphic>
          <a:graphicData uri="http://schemas.openxmlformats.org/drawingml/2006/table">
            <a:tbl>
              <a:tblPr firstRow="1" bandRow="1">
                <a:tableStyleId>{BDBED569-4797-4DF1-A0F4-6AAB3CD982D8}</a:tableStyleId>
              </a:tblPr>
              <a:tblGrid>
                <a:gridCol w="2916000">
                  <a:extLst>
                    <a:ext uri="{9D8B030D-6E8A-4147-A177-3AD203B41FA5}">
                      <a16:colId xmlns:a16="http://schemas.microsoft.com/office/drawing/2014/main" val="20000"/>
                    </a:ext>
                  </a:extLst>
                </a:gridCol>
              </a:tblGrid>
              <a:tr h="259369">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rgbClr val="A47D00"/>
                          </a:solidFill>
                          <a:latin typeface="ＭＳ Ｐゴシック" panose="020B0600070205080204" pitchFamily="50" charset="-128"/>
                          <a:ea typeface="ＭＳ Ｐゴシック" panose="020B0600070205080204" pitchFamily="50" charset="-128"/>
                        </a:rPr>
                        <a:t>Strength</a:t>
                      </a:r>
                      <a:r>
                        <a:rPr kumimoji="1" lang="ja-JP" altLang="en-US" sz="1050" b="1" dirty="0">
                          <a:solidFill>
                            <a:srgbClr val="A47D00"/>
                          </a:solidFill>
                          <a:latin typeface="ＭＳ Ｐゴシック" panose="020B0600070205080204" pitchFamily="50" charset="-128"/>
                          <a:ea typeface="ＭＳ Ｐゴシック" panose="020B0600070205080204" pitchFamily="50" charset="-128"/>
                        </a:rPr>
                        <a:t>：強み</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F8DE96"/>
                    </a:solidFill>
                  </a:tcPr>
                </a:tc>
                <a:extLst>
                  <a:ext uri="{0D108BD9-81ED-4DB2-BD59-A6C34878D82A}">
                    <a16:rowId xmlns:a16="http://schemas.microsoft.com/office/drawing/2014/main" val="10000"/>
                  </a:ext>
                </a:extLst>
              </a:tr>
              <a:tr h="5326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44" name="表 43">
            <a:extLst>
              <a:ext uri="{FF2B5EF4-FFF2-40B4-BE49-F238E27FC236}">
                <a16:creationId xmlns:a16="http://schemas.microsoft.com/office/drawing/2014/main" id="{1203BAAF-70E1-DFCF-1E5D-F729AC227644}"/>
              </a:ext>
            </a:extLst>
          </p:cNvPr>
          <p:cNvGraphicFramePr>
            <a:graphicFrameLocks noGrp="1"/>
          </p:cNvGraphicFramePr>
          <p:nvPr>
            <p:extLst>
              <p:ext uri="{D42A27DB-BD31-4B8C-83A1-F6EECF244321}">
                <p14:modId xmlns:p14="http://schemas.microsoft.com/office/powerpoint/2010/main" val="3905101184"/>
              </p:ext>
            </p:extLst>
          </p:nvPr>
        </p:nvGraphicFramePr>
        <p:xfrm>
          <a:off x="6911862" y="4344744"/>
          <a:ext cx="2919514" cy="792000"/>
        </p:xfrm>
        <a:graphic>
          <a:graphicData uri="http://schemas.openxmlformats.org/drawingml/2006/table">
            <a:tbl>
              <a:tblPr firstRow="1" bandRow="1">
                <a:tableStyleId>{BDBED569-4797-4DF1-A0F4-6AAB3CD982D8}</a:tableStyleId>
              </a:tblPr>
              <a:tblGrid>
                <a:gridCol w="2919514">
                  <a:extLst>
                    <a:ext uri="{9D8B030D-6E8A-4147-A177-3AD203B41FA5}">
                      <a16:colId xmlns:a16="http://schemas.microsoft.com/office/drawing/2014/main" val="20000"/>
                    </a:ext>
                  </a:extLst>
                </a:gridCol>
              </a:tblGrid>
              <a:tr h="25939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rgbClr val="A47D00"/>
                          </a:solidFill>
                          <a:latin typeface="ＭＳ Ｐゴシック" panose="020B0600070205080204" pitchFamily="50" charset="-128"/>
                          <a:ea typeface="ＭＳ Ｐゴシック" panose="020B0600070205080204" pitchFamily="50" charset="-128"/>
                        </a:rPr>
                        <a:t>Weakness</a:t>
                      </a:r>
                      <a:r>
                        <a:rPr kumimoji="1" lang="ja-JP" altLang="en-US" sz="1050" b="1" dirty="0">
                          <a:solidFill>
                            <a:srgbClr val="A47D00"/>
                          </a:solidFill>
                          <a:latin typeface="ＭＳ Ｐゴシック" panose="020B0600070205080204" pitchFamily="50" charset="-128"/>
                          <a:ea typeface="ＭＳ Ｐゴシック" panose="020B0600070205080204" pitchFamily="50" charset="-128"/>
                        </a:rPr>
                        <a:t>：弱み</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F8DE96"/>
                    </a:solidFill>
                  </a:tcPr>
                </a:tc>
                <a:extLst>
                  <a:ext uri="{0D108BD9-81ED-4DB2-BD59-A6C34878D82A}">
                    <a16:rowId xmlns:a16="http://schemas.microsoft.com/office/drawing/2014/main" val="10000"/>
                  </a:ext>
                </a:extLst>
              </a:tr>
              <a:tr h="532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45" name="表 44">
            <a:extLst>
              <a:ext uri="{FF2B5EF4-FFF2-40B4-BE49-F238E27FC236}">
                <a16:creationId xmlns:a16="http://schemas.microsoft.com/office/drawing/2014/main" id="{B437C20F-44C9-7DA0-EBBB-1C3AEC1E799A}"/>
              </a:ext>
            </a:extLst>
          </p:cNvPr>
          <p:cNvGraphicFramePr>
            <a:graphicFrameLocks noGrp="1"/>
          </p:cNvGraphicFramePr>
          <p:nvPr>
            <p:extLst>
              <p:ext uri="{D42A27DB-BD31-4B8C-83A1-F6EECF244321}">
                <p14:modId xmlns:p14="http://schemas.microsoft.com/office/powerpoint/2010/main" val="3511050532"/>
              </p:ext>
            </p:extLst>
          </p:nvPr>
        </p:nvGraphicFramePr>
        <p:xfrm>
          <a:off x="3999375" y="5137180"/>
          <a:ext cx="2924063" cy="792000"/>
        </p:xfrm>
        <a:graphic>
          <a:graphicData uri="http://schemas.openxmlformats.org/drawingml/2006/table">
            <a:tbl>
              <a:tblPr firstRow="1" bandRow="1">
                <a:tableStyleId>{BDBED569-4797-4DF1-A0F4-6AAB3CD982D8}</a:tableStyleId>
              </a:tblPr>
              <a:tblGrid>
                <a:gridCol w="2924063">
                  <a:extLst>
                    <a:ext uri="{9D8B030D-6E8A-4147-A177-3AD203B41FA5}">
                      <a16:colId xmlns:a16="http://schemas.microsoft.com/office/drawing/2014/main" val="20000"/>
                    </a:ext>
                  </a:extLst>
                </a:gridCol>
              </a:tblGrid>
              <a:tr h="25939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rgbClr val="A47D00"/>
                          </a:solidFill>
                          <a:latin typeface="ＭＳ Ｐゴシック" panose="020B0600070205080204" pitchFamily="50" charset="-128"/>
                          <a:ea typeface="ＭＳ Ｐゴシック" panose="020B0600070205080204" pitchFamily="50" charset="-128"/>
                        </a:rPr>
                        <a:t>Opportunity</a:t>
                      </a:r>
                      <a:r>
                        <a:rPr kumimoji="1" lang="ja-JP" altLang="en-US" sz="1050" b="1" dirty="0">
                          <a:solidFill>
                            <a:srgbClr val="A47D00"/>
                          </a:solidFill>
                          <a:latin typeface="ＭＳ Ｐゴシック" panose="020B0600070205080204" pitchFamily="50" charset="-128"/>
                          <a:ea typeface="ＭＳ Ｐゴシック" panose="020B0600070205080204" pitchFamily="50" charset="-128"/>
                        </a:rPr>
                        <a:t>：機会</a:t>
                      </a:r>
                      <a:endParaRPr kumimoji="1" lang="en-US" altLang="ja-JP" sz="1050" b="1" dirty="0">
                        <a:solidFill>
                          <a:srgbClr val="A47D0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F8DE96"/>
                    </a:solidFill>
                  </a:tcPr>
                </a:tc>
                <a:extLst>
                  <a:ext uri="{0D108BD9-81ED-4DB2-BD59-A6C34878D82A}">
                    <a16:rowId xmlns:a16="http://schemas.microsoft.com/office/drawing/2014/main" val="10000"/>
                  </a:ext>
                </a:extLst>
              </a:tr>
              <a:tr h="5326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46" name="表 45">
            <a:extLst>
              <a:ext uri="{FF2B5EF4-FFF2-40B4-BE49-F238E27FC236}">
                <a16:creationId xmlns:a16="http://schemas.microsoft.com/office/drawing/2014/main" id="{9813F651-FDF9-77D2-F3AC-449AB0030892}"/>
              </a:ext>
            </a:extLst>
          </p:cNvPr>
          <p:cNvGraphicFramePr>
            <a:graphicFrameLocks noGrp="1"/>
          </p:cNvGraphicFramePr>
          <p:nvPr>
            <p:extLst>
              <p:ext uri="{D42A27DB-BD31-4B8C-83A1-F6EECF244321}">
                <p14:modId xmlns:p14="http://schemas.microsoft.com/office/powerpoint/2010/main" val="3267078158"/>
              </p:ext>
            </p:extLst>
          </p:nvPr>
        </p:nvGraphicFramePr>
        <p:xfrm>
          <a:off x="6903799" y="5137696"/>
          <a:ext cx="2931089" cy="792000"/>
        </p:xfrm>
        <a:graphic>
          <a:graphicData uri="http://schemas.openxmlformats.org/drawingml/2006/table">
            <a:tbl>
              <a:tblPr firstRow="1" bandRow="1">
                <a:tableStyleId>{BDBED569-4797-4DF1-A0F4-6AAB3CD982D8}</a:tableStyleId>
              </a:tblPr>
              <a:tblGrid>
                <a:gridCol w="2931089">
                  <a:extLst>
                    <a:ext uri="{9D8B030D-6E8A-4147-A177-3AD203B41FA5}">
                      <a16:colId xmlns:a16="http://schemas.microsoft.com/office/drawing/2014/main" val="20000"/>
                    </a:ext>
                  </a:extLst>
                </a:gridCol>
              </a:tblGrid>
              <a:tr h="25939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1" lang="en-US" altLang="ja-JP" sz="1050" b="1" dirty="0">
                          <a:solidFill>
                            <a:srgbClr val="A47D00"/>
                          </a:solidFill>
                          <a:latin typeface="ＭＳ Ｐゴシック" panose="020B0600070205080204" pitchFamily="50" charset="-128"/>
                          <a:ea typeface="ＭＳ Ｐゴシック" panose="020B0600070205080204" pitchFamily="50" charset="-128"/>
                        </a:rPr>
                        <a:t>Threat</a:t>
                      </a:r>
                      <a:r>
                        <a:rPr kumimoji="1" lang="ja-JP" altLang="en-US" sz="1050" b="1" dirty="0">
                          <a:solidFill>
                            <a:srgbClr val="A47D00"/>
                          </a:solidFill>
                          <a:latin typeface="ＭＳ Ｐゴシック" panose="020B0600070205080204" pitchFamily="50" charset="-128"/>
                          <a:ea typeface="ＭＳ Ｐゴシック" panose="020B0600070205080204" pitchFamily="50" charset="-128"/>
                        </a:rPr>
                        <a:t>：脅威</a:t>
                      </a: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rgbClr val="F8DE96"/>
                    </a:solidFill>
                  </a:tcPr>
                </a:tc>
                <a:extLst>
                  <a:ext uri="{0D108BD9-81ED-4DB2-BD59-A6C34878D82A}">
                    <a16:rowId xmlns:a16="http://schemas.microsoft.com/office/drawing/2014/main" val="10000"/>
                  </a:ext>
                </a:extLst>
              </a:tr>
              <a:tr h="5326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a:t>
                      </a:r>
                      <a:endParaRPr kumimoji="1" lang="en-US" altLang="ja-JP" sz="1050" b="0" i="0" u="none" strike="noStrike" kern="1200" cap="none" spc="0" normalizeH="0" baseline="0" noProof="0" dirty="0">
                        <a:ln>
                          <a:noFill/>
                        </a:ln>
                        <a:solidFill>
                          <a:srgbClr val="0070C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050" b="0" dirty="0">
                        <a:solidFill>
                          <a:srgbClr val="0070C0"/>
                        </a:solidFill>
                        <a:latin typeface="ＭＳ Ｐゴシック" panose="020B0600070205080204" pitchFamily="50" charset="-128"/>
                        <a:ea typeface="ＭＳ Ｐゴシック" panose="020B060007020508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solidFill>
                  </a:tcPr>
                </a:tc>
                <a:extLst>
                  <a:ext uri="{0D108BD9-81ED-4DB2-BD59-A6C34878D82A}">
                    <a16:rowId xmlns:a16="http://schemas.microsoft.com/office/drawing/2014/main" val="10001"/>
                  </a:ext>
                </a:extLst>
              </a:tr>
            </a:tbl>
          </a:graphicData>
        </a:graphic>
      </p:graphicFrame>
      <p:graphicFrame>
        <p:nvGraphicFramePr>
          <p:cNvPr id="47" name="表 46">
            <a:extLst>
              <a:ext uri="{FF2B5EF4-FFF2-40B4-BE49-F238E27FC236}">
                <a16:creationId xmlns:a16="http://schemas.microsoft.com/office/drawing/2014/main" id="{ED4CD210-247E-ACF7-7396-8B4203E06A10}"/>
              </a:ext>
            </a:extLst>
          </p:cNvPr>
          <p:cNvGraphicFramePr>
            <a:graphicFrameLocks noGrp="1"/>
          </p:cNvGraphicFramePr>
          <p:nvPr>
            <p:extLst>
              <p:ext uri="{D42A27DB-BD31-4B8C-83A1-F6EECF244321}">
                <p14:modId xmlns:p14="http://schemas.microsoft.com/office/powerpoint/2010/main" val="1072108889"/>
              </p:ext>
            </p:extLst>
          </p:nvPr>
        </p:nvGraphicFramePr>
        <p:xfrm>
          <a:off x="54984" y="737780"/>
          <a:ext cx="7625071" cy="3590431"/>
        </p:xfrm>
        <a:graphic>
          <a:graphicData uri="http://schemas.openxmlformats.org/drawingml/2006/table">
            <a:tbl>
              <a:tblPr firstRow="1" bandRow="1">
                <a:tableStyleId>{5940675A-B579-460E-94D1-54222C63F5DA}</a:tableStyleId>
              </a:tblPr>
              <a:tblGrid>
                <a:gridCol w="1193579">
                  <a:extLst>
                    <a:ext uri="{9D8B030D-6E8A-4147-A177-3AD203B41FA5}">
                      <a16:colId xmlns:a16="http://schemas.microsoft.com/office/drawing/2014/main" val="1946213293"/>
                    </a:ext>
                  </a:extLst>
                </a:gridCol>
                <a:gridCol w="2039667">
                  <a:extLst>
                    <a:ext uri="{9D8B030D-6E8A-4147-A177-3AD203B41FA5}">
                      <a16:colId xmlns:a16="http://schemas.microsoft.com/office/drawing/2014/main" val="3280337131"/>
                    </a:ext>
                  </a:extLst>
                </a:gridCol>
                <a:gridCol w="2180853">
                  <a:extLst>
                    <a:ext uri="{9D8B030D-6E8A-4147-A177-3AD203B41FA5}">
                      <a16:colId xmlns:a16="http://schemas.microsoft.com/office/drawing/2014/main" val="924840040"/>
                    </a:ext>
                  </a:extLst>
                </a:gridCol>
                <a:gridCol w="2210972">
                  <a:extLst>
                    <a:ext uri="{9D8B030D-6E8A-4147-A177-3AD203B41FA5}">
                      <a16:colId xmlns:a16="http://schemas.microsoft.com/office/drawing/2014/main" val="20003"/>
                    </a:ext>
                  </a:extLst>
                </a:gridCol>
              </a:tblGrid>
              <a:tr h="626123">
                <a:tc>
                  <a:txBody>
                    <a:bodyPr/>
                    <a:lstStyle/>
                    <a:p>
                      <a:pPr algn="ctr"/>
                      <a:r>
                        <a:rPr kumimoji="1" lang="ja-JP" altLang="en-US" sz="1050" b="1" dirty="0">
                          <a:solidFill>
                            <a:srgbClr val="A47D00"/>
                          </a:solidFill>
                        </a:rPr>
                        <a:t>事業概要</a:t>
                      </a:r>
                      <a:endParaRPr kumimoji="1" lang="en-US" altLang="ja-JP" sz="1050" b="1" dirty="0">
                        <a:solidFill>
                          <a:srgbClr val="A47D00"/>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8DE96"/>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0070C0"/>
                          </a:solidFill>
                        </a:rPr>
                        <a:t>例）</a:t>
                      </a: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自治体や地方金融機関等と連携し、地域</a:t>
                      </a:r>
                      <a:r>
                        <a:rPr kumimoji="1" lang="en-US" altLang="ja-JP" sz="1050" b="0" i="0" u="none" strike="noStrike" kern="1200" cap="none" spc="0" normalizeH="0" baseline="0" noProof="0" dirty="0">
                          <a:ln>
                            <a:noFill/>
                          </a:ln>
                          <a:solidFill>
                            <a:srgbClr val="0070C0"/>
                          </a:solidFill>
                          <a:effectLst/>
                          <a:uLnTx/>
                          <a:uFillTx/>
                          <a:latin typeface="+mn-lt"/>
                          <a:ea typeface="+mn-ea"/>
                          <a:cs typeface="+mn-cs"/>
                        </a:rPr>
                        <a:t>DMO</a:t>
                      </a: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を中核に据えた観光まちづくりの体制づくりを検討する。加えて、令和</a:t>
                      </a:r>
                      <a:r>
                        <a:rPr kumimoji="1" lang="en-US" altLang="ja-JP" sz="1050" b="0" i="0" u="none" strike="noStrike" kern="1200" cap="none" spc="0" normalizeH="0" baseline="0" noProof="0" dirty="0">
                          <a:ln>
                            <a:noFill/>
                          </a:ln>
                          <a:solidFill>
                            <a:srgbClr val="0070C0"/>
                          </a:solidFill>
                          <a:effectLst/>
                          <a:uLnTx/>
                          <a:uFillTx/>
                          <a:latin typeface="+mn-lt"/>
                          <a:ea typeface="+mn-ea"/>
                          <a:cs typeface="+mn-cs"/>
                        </a:rPr>
                        <a:t>X</a:t>
                      </a:r>
                      <a:r>
                        <a:rPr kumimoji="1" lang="ja-JP" altLang="en-US" sz="1050" b="0" i="0" u="none" strike="noStrike" kern="1200" cap="none" spc="0" normalizeH="0" baseline="0" noProof="0" dirty="0">
                          <a:ln>
                            <a:noFill/>
                          </a:ln>
                          <a:solidFill>
                            <a:srgbClr val="0070C0"/>
                          </a:solidFill>
                          <a:effectLst/>
                          <a:uLnTx/>
                          <a:uFillTx/>
                          <a:latin typeface="+mn-lt"/>
                          <a:ea typeface="+mn-ea"/>
                          <a:cs typeface="+mn-cs"/>
                        </a:rPr>
                        <a:t>年度に策定した「□□市観光振興ビジョン」に基づく歴史的資源の活用について、観光事業者だけでなく住民にも向けたシンポジウムなどを行い、合意形成・理解促進にも取り組む。</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11746385"/>
                  </a:ext>
                </a:extLst>
              </a:tr>
              <a:tr h="511385">
                <a:tc>
                  <a:txBody>
                    <a:bodyPr/>
                    <a:lstStyle/>
                    <a:p>
                      <a:pPr algn="ctr"/>
                      <a:r>
                        <a:rPr kumimoji="1" lang="ja-JP" altLang="en-US" sz="1050" b="1" dirty="0">
                          <a:solidFill>
                            <a:srgbClr val="A47D00"/>
                          </a:solidFill>
                        </a:rPr>
                        <a:t>事業ゴール</a:t>
                      </a:r>
                      <a:endParaRPr kumimoji="1" lang="en-US" altLang="ja-JP" sz="1050" b="1" dirty="0">
                        <a:solidFill>
                          <a:srgbClr val="A47D00"/>
                        </a:solidFill>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8DE96"/>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dirty="0">
                          <a:solidFill>
                            <a:srgbClr val="0070C0"/>
                          </a:solidFill>
                        </a:rPr>
                        <a:t>例）地域の核となる歴史的資源活用に向けた合意形成</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dirty="0">
                          <a:solidFill>
                            <a:srgbClr val="0070C0"/>
                          </a:solidFill>
                        </a:rPr>
                        <a:t>例）地域</a:t>
                      </a:r>
                      <a:r>
                        <a:rPr kumimoji="1" lang="en-US" altLang="ja-JP" sz="1050" dirty="0">
                          <a:solidFill>
                            <a:srgbClr val="0070C0"/>
                          </a:solidFill>
                        </a:rPr>
                        <a:t>DMO</a:t>
                      </a:r>
                      <a:r>
                        <a:rPr kumimoji="1" lang="ja-JP" altLang="en-US" sz="1050" dirty="0">
                          <a:solidFill>
                            <a:srgbClr val="0070C0"/>
                          </a:solidFill>
                        </a:rPr>
                        <a:t>を中心としたマネジメント体制の構築及び観光まちづくり計画の策定</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45478">
                <a:tc rowSpan="3">
                  <a:txBody>
                    <a:bodyPr/>
                    <a:lstStyle/>
                    <a:p>
                      <a:pPr algn="ctr"/>
                      <a:r>
                        <a:rPr kumimoji="1" lang="ja-JP" altLang="en-US" sz="1050" b="1" dirty="0">
                          <a:solidFill>
                            <a:srgbClr val="A47D00"/>
                          </a:solidFill>
                        </a:rPr>
                        <a:t>具体的な</a:t>
                      </a:r>
                      <a:endParaRPr kumimoji="1" lang="en-US" altLang="ja-JP" sz="1050" b="1" dirty="0">
                        <a:solidFill>
                          <a:srgbClr val="A47D00"/>
                        </a:solidFill>
                      </a:endParaRPr>
                    </a:p>
                    <a:p>
                      <a:pPr algn="ctr"/>
                      <a:r>
                        <a:rPr kumimoji="1" lang="ja-JP" altLang="en-US" sz="1050" b="1" dirty="0">
                          <a:solidFill>
                            <a:srgbClr val="A47D00"/>
                          </a:solidFill>
                        </a:rPr>
                        <a:t>事業内容</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8DE96"/>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t>
                      </a:r>
                      <a:r>
                        <a:rPr kumimoji="1" lang="ja-JP" altLang="en-US" sz="1050" dirty="0"/>
                        <a:t>具体的なターゲット層</a:t>
                      </a:r>
                      <a:r>
                        <a:rPr kumimoji="1" lang="en-US" altLang="ja-JP" sz="1050" dirty="0"/>
                        <a:t>】</a:t>
                      </a:r>
                      <a:r>
                        <a:rPr kumimoji="1" lang="ja-JP" altLang="en-US" sz="1050" dirty="0">
                          <a:solidFill>
                            <a:srgbClr val="0070C0"/>
                          </a:solidFill>
                        </a:rPr>
                        <a:t>〇〇に興味がある</a:t>
                      </a:r>
                      <a:r>
                        <a:rPr kumimoji="1" lang="en-US" altLang="ja-JP" sz="1050" dirty="0">
                          <a:solidFill>
                            <a:srgbClr val="0070C0"/>
                          </a:solidFill>
                        </a:rPr>
                        <a:t>30</a:t>
                      </a:r>
                      <a:r>
                        <a:rPr kumimoji="1" lang="ja-JP" altLang="en-US" sz="1050" dirty="0">
                          <a:solidFill>
                            <a:srgbClr val="0070C0"/>
                          </a:solidFill>
                        </a:rPr>
                        <a:t>～</a:t>
                      </a:r>
                      <a:r>
                        <a:rPr kumimoji="1" lang="en-US" altLang="ja-JP" sz="1050" dirty="0">
                          <a:solidFill>
                            <a:srgbClr val="0070C0"/>
                          </a:solidFill>
                        </a:rPr>
                        <a:t>40</a:t>
                      </a:r>
                      <a:r>
                        <a:rPr kumimoji="1" lang="ja-JP" altLang="en-US" sz="1050" dirty="0">
                          <a:solidFill>
                            <a:srgbClr val="0070C0"/>
                          </a:solidFill>
                        </a:rPr>
                        <a:t>代のモダンラグジュアリー層</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38354986"/>
                  </a:ext>
                </a:extLst>
              </a:tr>
              <a:tr h="426577">
                <a:tc vMerge="1">
                  <a:txBody>
                    <a:bodyPr/>
                    <a:lstStyle/>
                    <a:p>
                      <a:pPr algn="ctr"/>
                      <a:endParaRPr kumimoji="1" lang="ja-JP" altLang="en-US" sz="1050" b="1" dirty="0"/>
                    </a:p>
                  </a:txBody>
                  <a:tcPr anchor="ctr">
                    <a:solidFill>
                      <a:schemeClr val="bg1">
                        <a:lumMod val="75000"/>
                      </a:schemeClr>
                    </a:solidFill>
                  </a:tcPr>
                </a:tc>
                <a:tc gridSpan="3">
                  <a:txBody>
                    <a:bodyPr/>
                    <a:lstStyle/>
                    <a:p>
                      <a:pPr algn="l"/>
                      <a:r>
                        <a:rPr kumimoji="1" lang="en-US" altLang="ja-JP" sz="1050" dirty="0"/>
                        <a:t>【</a:t>
                      </a:r>
                      <a:r>
                        <a:rPr kumimoji="1" lang="ja-JP" altLang="en-US" sz="1050" dirty="0"/>
                        <a:t>地域の核となる歴史的資源、及び既に活用又は活用予定の地域資源</a:t>
                      </a:r>
                      <a:r>
                        <a:rPr kumimoji="1" lang="en-US" altLang="ja-JP" sz="1050" dirty="0"/>
                        <a:t>】</a:t>
                      </a:r>
                    </a:p>
                    <a:p>
                      <a:pPr algn="l"/>
                      <a:r>
                        <a:rPr kumimoji="1" lang="ja-JP" altLang="en-US" sz="1050" dirty="0">
                          <a:solidFill>
                            <a:srgbClr val="0070C0"/>
                          </a:solidFill>
                        </a:rPr>
                        <a:t>◇◇城（市指定文化財）、〇〇館（国登録）、▽▽▽殿（国重文）、△△堂、□□博物館</a:t>
                      </a:r>
                      <a:endParaRPr kumimoji="1" lang="en-US" altLang="ja-JP" sz="1050"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hMerge="1">
                  <a:txBody>
                    <a:bodyPr/>
                    <a:lstStyle/>
                    <a:p>
                      <a:pPr algn="l"/>
                      <a:endParaRPr kumimoji="1" lang="en-US" altLang="ja-JP" sz="1050" dirty="0">
                        <a:solidFill>
                          <a:srgbClr val="FF0000"/>
                        </a:solidFill>
                      </a:endParaRPr>
                    </a:p>
                  </a:txBody>
                  <a:tcPr/>
                </a:tc>
                <a:tc hMerge="1">
                  <a:txBody>
                    <a:bodyPr/>
                    <a:lstStyle/>
                    <a:p>
                      <a:endParaRPr kumimoji="1" lang="ja-JP" altLang="en-US"/>
                    </a:p>
                  </a:txBody>
                  <a:tcPr/>
                </a:tc>
                <a:extLst>
                  <a:ext uri="{0D108BD9-81ED-4DB2-BD59-A6C34878D82A}">
                    <a16:rowId xmlns:a16="http://schemas.microsoft.com/office/drawing/2014/main" val="2144354516"/>
                  </a:ext>
                </a:extLst>
              </a:tr>
              <a:tr h="1680868">
                <a:tc vMerge="1">
                  <a:txBody>
                    <a:bodyPr/>
                    <a:lstStyle/>
                    <a:p>
                      <a:endParaRPr kumimoji="1" lang="ja-JP" altLang="en-US"/>
                    </a:p>
                  </a:txBody>
                  <a:tcPr/>
                </a:tc>
                <a:tc>
                  <a:txBody>
                    <a:bodyPr/>
                    <a:lstStyle/>
                    <a:p>
                      <a:pPr algn="l"/>
                      <a:r>
                        <a:rPr kumimoji="1" lang="ja-JP" altLang="en-US" sz="1050" b="0" u="sng" dirty="0">
                          <a:solidFill>
                            <a:srgbClr val="0070C0"/>
                          </a:solidFill>
                        </a:rPr>
                        <a:t>例）官民連携体制構築</a:t>
                      </a:r>
                      <a:endParaRPr kumimoji="1" lang="en-US" altLang="ja-JP" sz="1050" b="0" u="sng" dirty="0">
                        <a:solidFill>
                          <a:srgbClr val="0070C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0070C0"/>
                          </a:solidFill>
                        </a:rPr>
                        <a:t>・・・。</a:t>
                      </a:r>
                      <a:endParaRPr lang="en-US" altLang="ja-JP" sz="1050"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50" b="0" u="sng" dirty="0">
                          <a:solidFill>
                            <a:srgbClr val="0070C0"/>
                          </a:solidFill>
                        </a:rPr>
                        <a:t>例）観光まちづくり計画の策定</a:t>
                      </a:r>
                      <a:endParaRPr kumimoji="1" lang="en-US" altLang="ja-JP" sz="1050" b="0" u="sng" dirty="0">
                        <a:solidFill>
                          <a:srgbClr val="0070C0"/>
                        </a:solidFill>
                      </a:endParaRPr>
                    </a:p>
                    <a:p>
                      <a:pPr algn="l"/>
                      <a:r>
                        <a:rPr kumimoji="1" lang="ja-JP" altLang="en-US" sz="1050" dirty="0">
                          <a:solidFill>
                            <a:srgbClr val="0070C0"/>
                          </a:solidFill>
                        </a:rPr>
                        <a:t>・・・。</a:t>
                      </a:r>
                      <a:endParaRPr kumimoji="1" lang="en-US" altLang="ja-JP" sz="1050" dirty="0">
                        <a:solidFill>
                          <a:srgbClr val="0070C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l"/>
                      <a:r>
                        <a:rPr kumimoji="1" lang="ja-JP" altLang="en-US" sz="1050" b="0" u="sng" dirty="0">
                          <a:solidFill>
                            <a:srgbClr val="0070C0"/>
                          </a:solidFill>
                        </a:rPr>
                        <a:t>例）合意</a:t>
                      </a:r>
                      <a:r>
                        <a:rPr kumimoji="1" lang="ja-JP" altLang="en-US" sz="1050" b="0" u="sng">
                          <a:solidFill>
                            <a:srgbClr val="0070C0"/>
                          </a:solidFill>
                        </a:rPr>
                        <a:t>形成・理解促進</a:t>
                      </a:r>
                      <a:endParaRPr kumimoji="1" lang="en-US" altLang="ja-JP" sz="1050" b="0" u="sng" dirty="0">
                        <a:solidFill>
                          <a:srgbClr val="0070C0"/>
                        </a:solidFill>
                      </a:endParaRPr>
                    </a:p>
                    <a:p>
                      <a:pPr algn="l"/>
                      <a:r>
                        <a:rPr kumimoji="1" lang="ja-JP" altLang="en-US" sz="1050" dirty="0">
                          <a:solidFill>
                            <a:srgbClr val="0070C0"/>
                          </a:solidFill>
                        </a:rPr>
                        <a:t>・・・。</a:t>
                      </a:r>
                      <a:endParaRPr kumimoji="1" lang="en-US" altLang="ja-JP" sz="1050" dirty="0">
                        <a:solidFill>
                          <a:srgbClr val="0070C0"/>
                        </a:solidFill>
                      </a:endParaRP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00671813"/>
                  </a:ext>
                </a:extLst>
              </a:tr>
            </a:tbl>
          </a:graphicData>
        </a:graphic>
      </p:graphicFrame>
      <p:graphicFrame>
        <p:nvGraphicFramePr>
          <p:cNvPr id="61" name="表 3">
            <a:extLst>
              <a:ext uri="{FF2B5EF4-FFF2-40B4-BE49-F238E27FC236}">
                <a16:creationId xmlns:a16="http://schemas.microsoft.com/office/drawing/2014/main" id="{5ECA8716-F637-1433-9492-777AECFDBA25}"/>
              </a:ext>
            </a:extLst>
          </p:cNvPr>
          <p:cNvGraphicFramePr>
            <a:graphicFrameLocks noGrp="1"/>
          </p:cNvGraphicFramePr>
          <p:nvPr>
            <p:extLst>
              <p:ext uri="{D42A27DB-BD31-4B8C-83A1-F6EECF244321}">
                <p14:modId xmlns:p14="http://schemas.microsoft.com/office/powerpoint/2010/main" val="3247518821"/>
              </p:ext>
            </p:extLst>
          </p:nvPr>
        </p:nvGraphicFramePr>
        <p:xfrm>
          <a:off x="7680055" y="3179530"/>
          <a:ext cx="2154833" cy="1155453"/>
        </p:xfrm>
        <a:graphic>
          <a:graphicData uri="http://schemas.openxmlformats.org/drawingml/2006/table">
            <a:tbl>
              <a:tblPr firstRow="1" bandRow="1">
                <a:tableStyleId>{BDBED569-4797-4DF1-A0F4-6AAB3CD982D8}</a:tableStyleId>
              </a:tblPr>
              <a:tblGrid>
                <a:gridCol w="2154833">
                  <a:extLst>
                    <a:ext uri="{9D8B030D-6E8A-4147-A177-3AD203B41FA5}">
                      <a16:colId xmlns:a16="http://schemas.microsoft.com/office/drawing/2014/main" val="20000"/>
                    </a:ext>
                  </a:extLst>
                </a:gridCol>
              </a:tblGrid>
              <a:tr h="1155453">
                <a:tc>
                  <a:txBody>
                    <a:bodyPr/>
                    <a:lstStyle/>
                    <a:p>
                      <a:pPr algn="l"/>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endParaRPr sz="1050" i="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05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写真</a:t>
                      </a:r>
                      <a:endParaRPr kumimoji="1" lang="en-US" altLang="ja-JP" sz="1050" b="1"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lnL w="12700">
                      <a:solidFill>
                        <a:schemeClr val="bg2"/>
                      </a:solidFill>
                      <a:prstDash val="solid"/>
                    </a:lnL>
                    <a:lnR w="12700">
                      <a:solidFill>
                        <a:schemeClr val="bg2"/>
                      </a:solidFill>
                      <a:prstDash val="solid"/>
                    </a:lnR>
                    <a:lnT w="12700">
                      <a:solidFill>
                        <a:schemeClr val="bg2"/>
                      </a:solidFill>
                      <a:prstDash val="solid"/>
                    </a:lnT>
                    <a:lnB w="12700">
                      <a:solidFill>
                        <a:schemeClr val="bg2"/>
                      </a:solidFill>
                      <a:prstDash val="solid"/>
                    </a:lnB>
                    <a:solidFill>
                      <a:schemeClr val="bg1">
                        <a:lumMod val="95000"/>
                      </a:schemeClr>
                    </a:solidFill>
                  </a:tcPr>
                </a:tc>
                <a:extLst>
                  <a:ext uri="{0D108BD9-81ED-4DB2-BD59-A6C34878D82A}">
                    <a16:rowId xmlns:a16="http://schemas.microsoft.com/office/drawing/2014/main" val="10000"/>
                  </a:ext>
                </a:extLst>
              </a:tr>
            </a:tbl>
          </a:graphicData>
        </a:graphic>
      </p:graphicFrame>
      <p:sp>
        <p:nvSpPr>
          <p:cNvPr id="62" name="吹き出し: 角を丸めた四角形 61">
            <a:extLst>
              <a:ext uri="{FF2B5EF4-FFF2-40B4-BE49-F238E27FC236}">
                <a16:creationId xmlns:a16="http://schemas.microsoft.com/office/drawing/2014/main" id="{87D83C2B-D8AE-B292-047A-FF2DF355A951}"/>
              </a:ext>
            </a:extLst>
          </p:cNvPr>
          <p:cNvSpPr/>
          <p:nvPr/>
        </p:nvSpPr>
        <p:spPr>
          <a:xfrm>
            <a:off x="7195659" y="1407122"/>
            <a:ext cx="2655357" cy="541771"/>
          </a:xfrm>
          <a:prstGeom prst="wedgeRoundRectCallout">
            <a:avLst>
              <a:gd name="adj1" fmla="val -9951"/>
              <a:gd name="adj2" fmla="val 87996"/>
              <a:gd name="adj3" fmla="val 16667"/>
            </a:avLst>
          </a:prstGeom>
          <a:solidFill>
            <a:schemeClr val="lt1">
              <a:alpha val="50000"/>
            </a:schemeClr>
          </a:solidFill>
          <a:ln/>
        </p:spPr>
        <p:style>
          <a:lnRef idx="2">
            <a:schemeClr val="accent1"/>
          </a:lnRef>
          <a:fillRef idx="1">
            <a:schemeClr val="lt1"/>
          </a:fillRef>
          <a:effectRef idx="0">
            <a:schemeClr val="accent1"/>
          </a:effectRef>
          <a:fontRef idx="minor">
            <a:schemeClr val="dk1"/>
          </a:fontRef>
        </p:style>
        <p:txBody>
          <a:bodyPr vertOverflow="overflow" horzOverflow="overflow" wrap="square" lIns="91422" tIns="45710" rIns="91422" bIns="45710" rtlCol="0" anchor="ctr" anchorCtr="0"/>
          <a:lstStyle/>
          <a:p>
            <a:pPr algn="l"/>
            <a:r>
              <a:rPr lang="ja-JP" altLang="en-US" sz="105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地域の核となる歴史的資源や観光資源の写真を添付してください。</a:t>
            </a:r>
          </a:p>
        </p:txBody>
      </p:sp>
      <p:sp>
        <p:nvSpPr>
          <p:cNvPr id="2" name="吹き出し: 角を丸めた四角形 1">
            <a:extLst>
              <a:ext uri="{FF2B5EF4-FFF2-40B4-BE49-F238E27FC236}">
                <a16:creationId xmlns:a16="http://schemas.microsoft.com/office/drawing/2014/main" id="{110904D8-6357-AE92-69A2-CDFCC74F2B67}"/>
              </a:ext>
            </a:extLst>
          </p:cNvPr>
          <p:cNvSpPr/>
          <p:nvPr/>
        </p:nvSpPr>
        <p:spPr>
          <a:xfrm>
            <a:off x="5278697" y="4822552"/>
            <a:ext cx="3418830" cy="541771"/>
          </a:xfrm>
          <a:prstGeom prst="wedgeRoundRectCallout">
            <a:avLst>
              <a:gd name="adj1" fmla="val -10249"/>
              <a:gd name="adj2" fmla="val 49047"/>
              <a:gd name="adj3" fmla="val 16667"/>
            </a:avLst>
          </a:prstGeom>
          <a:solidFill>
            <a:schemeClr val="lt1">
              <a:alpha val="50000"/>
            </a:schemeClr>
          </a:solidFill>
          <a:ln/>
        </p:spPr>
        <p:style>
          <a:lnRef idx="2">
            <a:schemeClr val="accent1"/>
          </a:lnRef>
          <a:fillRef idx="1">
            <a:schemeClr val="lt1"/>
          </a:fillRef>
          <a:effectRef idx="0">
            <a:schemeClr val="accent1"/>
          </a:effectRef>
          <a:fontRef idx="minor">
            <a:schemeClr val="dk1"/>
          </a:fontRef>
        </p:style>
        <p:txBody>
          <a:bodyPr vertOverflow="overflow" horzOverflow="overflow" wrap="square" lIns="91422" tIns="45710" rIns="91422" bIns="45710" rtlCol="0" anchor="ctr" anchorCtr="0"/>
          <a:lstStyle/>
          <a:p>
            <a:pPr algn="l"/>
            <a:r>
              <a:rPr lang="ja-JP" altLang="en-US" sz="105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地域の観光動向（宿泊施設・交通アクセス等を含む。）等、歴史的資源を核とした事業実施に向けた現状や課題を記載してください。</a:t>
            </a:r>
          </a:p>
        </p:txBody>
      </p:sp>
      <p:cxnSp>
        <p:nvCxnSpPr>
          <p:cNvPr id="3" name="カギ線コネクタ 16">
            <a:extLst>
              <a:ext uri="{FF2B5EF4-FFF2-40B4-BE49-F238E27FC236}">
                <a16:creationId xmlns:a16="http://schemas.microsoft.com/office/drawing/2014/main" id="{27EBDE26-85F0-313C-F5A5-E6CF02C72243}"/>
              </a:ext>
            </a:extLst>
          </p:cNvPr>
          <p:cNvCxnSpPr>
            <a:cxnSpLocks/>
            <a:stCxn id="39" idx="2"/>
            <a:endCxn id="20" idx="0"/>
          </p:cNvCxnSpPr>
          <p:nvPr/>
        </p:nvCxnSpPr>
        <p:spPr>
          <a:xfrm rot="16200000" flipH="1">
            <a:off x="2554540" y="4871093"/>
            <a:ext cx="244362" cy="1273041"/>
          </a:xfrm>
          <a:prstGeom prst="bentConnector3">
            <a:avLst>
              <a:gd name="adj1" fmla="val 50000"/>
            </a:avLst>
          </a:prstGeom>
          <a:ln w="1270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5" name="カギ線コネクタ 17">
            <a:extLst>
              <a:ext uri="{FF2B5EF4-FFF2-40B4-BE49-F238E27FC236}">
                <a16:creationId xmlns:a16="http://schemas.microsoft.com/office/drawing/2014/main" id="{3E03A7FC-1C83-B1E4-48C1-9345210923CA}"/>
              </a:ext>
            </a:extLst>
          </p:cNvPr>
          <p:cNvCxnSpPr>
            <a:cxnSpLocks/>
            <a:stCxn id="39" idx="2"/>
            <a:endCxn id="37" idx="0"/>
          </p:cNvCxnSpPr>
          <p:nvPr/>
        </p:nvCxnSpPr>
        <p:spPr>
          <a:xfrm rot="5400000">
            <a:off x="1272136" y="4865904"/>
            <a:ext cx="248536" cy="1287595"/>
          </a:xfrm>
          <a:prstGeom prst="bentConnector3">
            <a:avLst>
              <a:gd name="adj1" fmla="val 50000"/>
            </a:avLst>
          </a:prstGeom>
          <a:ln w="12700">
            <a:solidFill>
              <a:schemeClr val="bg1">
                <a:lumMod val="65000"/>
              </a:schemeClr>
            </a:solidFill>
          </a:ln>
        </p:spPr>
        <p:style>
          <a:lnRef idx="1">
            <a:schemeClr val="dk1"/>
          </a:lnRef>
          <a:fillRef idx="0">
            <a:schemeClr val="dk1"/>
          </a:fillRef>
          <a:effectRef idx="0">
            <a:schemeClr val="dk1"/>
          </a:effectRef>
          <a:fontRef idx="minor">
            <a:schemeClr val="tx1"/>
          </a:fontRef>
        </p:style>
      </p:cxnSp>
      <p:cxnSp>
        <p:nvCxnSpPr>
          <p:cNvPr id="6" name="直線コネクタ 5">
            <a:extLst>
              <a:ext uri="{FF2B5EF4-FFF2-40B4-BE49-F238E27FC236}">
                <a16:creationId xmlns:a16="http://schemas.microsoft.com/office/drawing/2014/main" id="{405EC084-3CB4-A862-4AD7-2F5FB4846311}"/>
              </a:ext>
            </a:extLst>
          </p:cNvPr>
          <p:cNvCxnSpPr>
            <a:cxnSpLocks/>
            <a:stCxn id="39" idx="2"/>
            <a:endCxn id="30" idx="0"/>
          </p:cNvCxnSpPr>
          <p:nvPr/>
        </p:nvCxnSpPr>
        <p:spPr>
          <a:xfrm>
            <a:off x="2040201" y="5385433"/>
            <a:ext cx="6941" cy="244361"/>
          </a:xfrm>
          <a:prstGeom prst="line">
            <a:avLst/>
          </a:prstGeom>
          <a:ln w="12700">
            <a:solidFill>
              <a:schemeClr val="bg1">
                <a:lumMod val="65000"/>
              </a:schemeClr>
            </a:solidFill>
          </a:ln>
        </p:spPr>
        <p:style>
          <a:lnRef idx="1">
            <a:schemeClr val="dk1"/>
          </a:lnRef>
          <a:fillRef idx="0">
            <a:schemeClr val="dk1"/>
          </a:fillRef>
          <a:effectRef idx="0">
            <a:schemeClr val="dk1"/>
          </a:effectRef>
          <a:fontRef idx="minor">
            <a:schemeClr val="tx1"/>
          </a:fontRef>
        </p:style>
      </p:cxnSp>
      <p:grpSp>
        <p:nvGrpSpPr>
          <p:cNvPr id="12" name="グループ化 11">
            <a:extLst>
              <a:ext uri="{FF2B5EF4-FFF2-40B4-BE49-F238E27FC236}">
                <a16:creationId xmlns:a16="http://schemas.microsoft.com/office/drawing/2014/main" id="{822EB29D-32E6-3765-98AA-EA7F07688A7C}"/>
              </a:ext>
            </a:extLst>
          </p:cNvPr>
          <p:cNvGrpSpPr/>
          <p:nvPr/>
        </p:nvGrpSpPr>
        <p:grpSpPr>
          <a:xfrm>
            <a:off x="2710096" y="5629795"/>
            <a:ext cx="1206292" cy="678614"/>
            <a:chOff x="7293184" y="4597628"/>
            <a:chExt cx="2095501" cy="1009287"/>
          </a:xfrm>
        </p:grpSpPr>
        <p:sp>
          <p:nvSpPr>
            <p:cNvPr id="19" name="正方形/長方形 18">
              <a:extLst>
                <a:ext uri="{FF2B5EF4-FFF2-40B4-BE49-F238E27FC236}">
                  <a16:creationId xmlns:a16="http://schemas.microsoft.com/office/drawing/2014/main" id="{8580FC5C-F669-EA5B-9281-ADF908951F8D}"/>
                </a:ext>
              </a:extLst>
            </p:cNvPr>
            <p:cNvSpPr/>
            <p:nvPr/>
          </p:nvSpPr>
          <p:spPr>
            <a:xfrm>
              <a:off x="7293184" y="4932902"/>
              <a:ext cx="2095501" cy="674013"/>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ＭＳ Ｐゴシック" panose="020B0600070205080204" pitchFamily="50" charset="-128"/>
                  <a:ea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rPr>
                <a:t>主な役割</a:t>
              </a:r>
              <a:r>
                <a:rPr lang="en-US" altLang="ja-JP" sz="800" dirty="0">
                  <a:solidFill>
                    <a:schemeClr val="tx1"/>
                  </a:solidFill>
                  <a:latin typeface="ＭＳ Ｐゴシック" panose="020B0600070205080204" pitchFamily="50" charset="-128"/>
                  <a:ea typeface="ＭＳ Ｐゴシック" panose="020B0600070205080204" pitchFamily="50" charset="-128"/>
                </a:rPr>
                <a:t>】</a:t>
              </a:r>
            </a:p>
            <a:p>
              <a:r>
                <a:rPr lang="ja-JP" altLang="en-US" sz="800" dirty="0">
                  <a:solidFill>
                    <a:srgbClr val="0070C0"/>
                  </a:solidFill>
                  <a:latin typeface="ＭＳ Ｐゴシック" panose="020B0600070205080204" pitchFamily="50" charset="-128"/>
                  <a:ea typeface="ＭＳ Ｐゴシック" panose="020B0600070205080204" pitchFamily="50" charset="-128"/>
                </a:rPr>
                <a:t>・シンポジウム企画運営</a:t>
              </a:r>
              <a:endParaRPr lang="en-US" altLang="ja-JP" sz="800" dirty="0">
                <a:solidFill>
                  <a:srgbClr val="0070C0"/>
                </a:solidFill>
                <a:latin typeface="ＭＳ Ｐゴシック" panose="020B0600070205080204" pitchFamily="50" charset="-128"/>
                <a:ea typeface="ＭＳ Ｐゴシック" panose="020B0600070205080204" pitchFamily="50" charset="-128"/>
              </a:endParaRPr>
            </a:p>
          </p:txBody>
        </p:sp>
        <p:sp>
          <p:nvSpPr>
            <p:cNvPr id="20" name="正方形/長方形 19">
              <a:extLst>
                <a:ext uri="{FF2B5EF4-FFF2-40B4-BE49-F238E27FC236}">
                  <a16:creationId xmlns:a16="http://schemas.microsoft.com/office/drawing/2014/main" id="{A51A6AAC-BEE5-DA54-8059-D5DED44D2825}"/>
                </a:ext>
              </a:extLst>
            </p:cNvPr>
            <p:cNvSpPr/>
            <p:nvPr/>
          </p:nvSpPr>
          <p:spPr>
            <a:xfrm>
              <a:off x="7293184" y="4597628"/>
              <a:ext cx="2095501" cy="33527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rgbClr val="0070C0"/>
                  </a:solidFill>
                  <a:latin typeface="ＭＳ Ｐゴシック" panose="020B0600070205080204" pitchFamily="50" charset="-128"/>
                  <a:ea typeface="ＭＳ Ｐゴシック" panose="020B0600070205080204" pitchFamily="50" charset="-128"/>
                </a:rPr>
                <a:t>●●株式会社</a:t>
              </a:r>
              <a:endParaRPr lang="en-US" altLang="ja-JP" sz="800" dirty="0">
                <a:solidFill>
                  <a:srgbClr val="0070C0"/>
                </a:solidFill>
                <a:latin typeface="ＭＳ Ｐゴシック" panose="020B0600070205080204" pitchFamily="50" charset="-128"/>
                <a:ea typeface="ＭＳ Ｐゴシック" panose="020B0600070205080204" pitchFamily="50" charset="-128"/>
              </a:endParaRPr>
            </a:p>
          </p:txBody>
        </p:sp>
      </p:grpSp>
      <p:grpSp>
        <p:nvGrpSpPr>
          <p:cNvPr id="22" name="グループ化 21">
            <a:extLst>
              <a:ext uri="{FF2B5EF4-FFF2-40B4-BE49-F238E27FC236}">
                <a16:creationId xmlns:a16="http://schemas.microsoft.com/office/drawing/2014/main" id="{45126072-99CE-5488-91D2-A15A1C98DD05}"/>
              </a:ext>
            </a:extLst>
          </p:cNvPr>
          <p:cNvGrpSpPr/>
          <p:nvPr/>
        </p:nvGrpSpPr>
        <p:grpSpPr>
          <a:xfrm>
            <a:off x="1443996" y="5629794"/>
            <a:ext cx="1206948" cy="684021"/>
            <a:chOff x="4917040" y="4593561"/>
            <a:chExt cx="2096641" cy="1017330"/>
          </a:xfrm>
        </p:grpSpPr>
        <p:sp>
          <p:nvSpPr>
            <p:cNvPr id="26" name="正方形/長方形 25">
              <a:extLst>
                <a:ext uri="{FF2B5EF4-FFF2-40B4-BE49-F238E27FC236}">
                  <a16:creationId xmlns:a16="http://schemas.microsoft.com/office/drawing/2014/main" id="{027AF6F0-1E0A-FFE6-F454-452B0676F2CE}"/>
                </a:ext>
              </a:extLst>
            </p:cNvPr>
            <p:cNvSpPr/>
            <p:nvPr/>
          </p:nvSpPr>
          <p:spPr>
            <a:xfrm>
              <a:off x="4918180" y="4932900"/>
              <a:ext cx="2095501" cy="677991"/>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mn-ea"/>
                </a:rPr>
                <a:t>【</a:t>
              </a:r>
              <a:r>
                <a:rPr lang="ja-JP" altLang="en-US" sz="800" dirty="0">
                  <a:solidFill>
                    <a:schemeClr val="tx1"/>
                  </a:solidFill>
                  <a:latin typeface="+mn-ea"/>
                </a:rPr>
                <a:t>主な役割</a:t>
              </a:r>
              <a:r>
                <a:rPr lang="en-US" altLang="ja-JP" sz="800" dirty="0">
                  <a:solidFill>
                    <a:schemeClr val="tx1"/>
                  </a:solidFill>
                  <a:latin typeface="+mn-ea"/>
                </a:rPr>
                <a:t>】</a:t>
              </a:r>
            </a:p>
            <a:p>
              <a:r>
                <a:rPr lang="ja-JP" altLang="en-US" sz="800" dirty="0">
                  <a:solidFill>
                    <a:srgbClr val="0070C0"/>
                  </a:solidFill>
                  <a:latin typeface="+mn-ea"/>
                </a:rPr>
                <a:t>・文化財活用ノウハウ提供</a:t>
              </a:r>
              <a:r>
                <a:rPr lang="en-US" altLang="ja-JP" sz="800" dirty="0">
                  <a:solidFill>
                    <a:srgbClr val="FF0000"/>
                  </a:solidFill>
                  <a:latin typeface="+mn-ea"/>
                </a:rPr>
                <a:t>	</a:t>
              </a:r>
            </a:p>
          </p:txBody>
        </p:sp>
        <p:sp>
          <p:nvSpPr>
            <p:cNvPr id="30" name="正方形/長方形 29">
              <a:extLst>
                <a:ext uri="{FF2B5EF4-FFF2-40B4-BE49-F238E27FC236}">
                  <a16:creationId xmlns:a16="http://schemas.microsoft.com/office/drawing/2014/main" id="{5E46DB12-FE98-7F42-1DC4-9D5C46D4E3AF}"/>
                </a:ext>
              </a:extLst>
            </p:cNvPr>
            <p:cNvSpPr/>
            <p:nvPr/>
          </p:nvSpPr>
          <p:spPr>
            <a:xfrm>
              <a:off x="4917040" y="4593561"/>
              <a:ext cx="2095501" cy="33527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0070C0"/>
                  </a:solidFill>
                  <a:latin typeface="+mn-ea"/>
                </a:rPr>
                <a:t>◇□協議会</a:t>
              </a:r>
              <a:endParaRPr lang="en-US" altLang="ja-JP" sz="800" dirty="0">
                <a:solidFill>
                  <a:srgbClr val="0070C0"/>
                </a:solidFill>
                <a:latin typeface="+mn-ea"/>
              </a:endParaRPr>
            </a:p>
          </p:txBody>
        </p:sp>
      </p:grpSp>
      <p:grpSp>
        <p:nvGrpSpPr>
          <p:cNvPr id="34" name="グループ化 33">
            <a:extLst>
              <a:ext uri="{FF2B5EF4-FFF2-40B4-BE49-F238E27FC236}">
                <a16:creationId xmlns:a16="http://schemas.microsoft.com/office/drawing/2014/main" id="{2BB386C9-5CEF-0F9D-11C4-AFE5D6A0FD3D}"/>
              </a:ext>
            </a:extLst>
          </p:cNvPr>
          <p:cNvGrpSpPr/>
          <p:nvPr/>
        </p:nvGrpSpPr>
        <p:grpSpPr>
          <a:xfrm>
            <a:off x="121710" y="5633969"/>
            <a:ext cx="1262478" cy="677173"/>
            <a:chOff x="2458411" y="4604530"/>
            <a:chExt cx="2096641" cy="1007144"/>
          </a:xfrm>
        </p:grpSpPr>
        <p:sp>
          <p:nvSpPr>
            <p:cNvPr id="36" name="正方形/長方形 35">
              <a:extLst>
                <a:ext uri="{FF2B5EF4-FFF2-40B4-BE49-F238E27FC236}">
                  <a16:creationId xmlns:a16="http://schemas.microsoft.com/office/drawing/2014/main" id="{4E6D9574-2834-0E8B-19B8-87CC71C0CD1A}"/>
                </a:ext>
              </a:extLst>
            </p:cNvPr>
            <p:cNvSpPr/>
            <p:nvPr/>
          </p:nvSpPr>
          <p:spPr>
            <a:xfrm>
              <a:off x="2459550" y="4937662"/>
              <a:ext cx="2095502" cy="674012"/>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mn-ea"/>
                </a:rPr>
                <a:t>【</a:t>
              </a:r>
              <a:r>
                <a:rPr lang="ja-JP" altLang="en-US" sz="800" dirty="0">
                  <a:solidFill>
                    <a:schemeClr val="tx1"/>
                  </a:solidFill>
                  <a:latin typeface="+mn-ea"/>
                </a:rPr>
                <a:t>主な役割</a:t>
              </a:r>
              <a:r>
                <a:rPr lang="en-US" altLang="ja-JP" sz="800" dirty="0">
                  <a:solidFill>
                    <a:schemeClr val="tx1"/>
                  </a:solidFill>
                  <a:latin typeface="+mn-ea"/>
                </a:rPr>
                <a:t>】</a:t>
              </a:r>
            </a:p>
            <a:p>
              <a:r>
                <a:rPr lang="ja-JP" altLang="en-US" sz="800" dirty="0">
                  <a:solidFill>
                    <a:srgbClr val="0070C0"/>
                  </a:solidFill>
                  <a:latin typeface="+mn-ea"/>
                </a:rPr>
                <a:t>・物件提供</a:t>
              </a:r>
              <a:endParaRPr lang="en-US" altLang="ja-JP" sz="800" dirty="0">
                <a:solidFill>
                  <a:srgbClr val="0070C0"/>
                </a:solidFill>
                <a:latin typeface="+mn-ea"/>
              </a:endParaRPr>
            </a:p>
            <a:p>
              <a:r>
                <a:rPr lang="ja-JP" altLang="en-US" sz="800" dirty="0">
                  <a:solidFill>
                    <a:srgbClr val="0070C0"/>
                  </a:solidFill>
                  <a:latin typeface="+mn-ea"/>
                </a:rPr>
                <a:t>・建築</a:t>
              </a:r>
              <a:r>
                <a:rPr lang="en-US" altLang="ja-JP" sz="800" dirty="0">
                  <a:solidFill>
                    <a:srgbClr val="0070C0"/>
                  </a:solidFill>
                  <a:latin typeface="+mn-ea"/>
                </a:rPr>
                <a:t>/</a:t>
              </a:r>
              <a:r>
                <a:rPr lang="ja-JP" altLang="en-US" sz="800" dirty="0">
                  <a:solidFill>
                    <a:srgbClr val="0070C0"/>
                  </a:solidFill>
                  <a:latin typeface="+mn-ea"/>
                </a:rPr>
                <a:t>消防法関連協議</a:t>
              </a:r>
              <a:endParaRPr lang="en-US" altLang="ja-JP" sz="800" dirty="0">
                <a:solidFill>
                  <a:srgbClr val="0070C0"/>
                </a:solidFill>
                <a:latin typeface="+mn-ea"/>
              </a:endParaRPr>
            </a:p>
          </p:txBody>
        </p:sp>
        <p:sp>
          <p:nvSpPr>
            <p:cNvPr id="37" name="正方形/長方形 36">
              <a:extLst>
                <a:ext uri="{FF2B5EF4-FFF2-40B4-BE49-F238E27FC236}">
                  <a16:creationId xmlns:a16="http://schemas.microsoft.com/office/drawing/2014/main" id="{E6875CC5-5743-4C55-6261-DC4E667A3805}"/>
                </a:ext>
              </a:extLst>
            </p:cNvPr>
            <p:cNvSpPr/>
            <p:nvPr/>
          </p:nvSpPr>
          <p:spPr>
            <a:xfrm>
              <a:off x="2458411" y="4604530"/>
              <a:ext cx="2095500" cy="335273"/>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rgbClr val="0070C0"/>
                  </a:solidFill>
                  <a:latin typeface="+mn-ea"/>
                </a:rPr>
                <a:t>○○市</a:t>
              </a:r>
              <a:endParaRPr lang="en-US" altLang="ja-JP" sz="800" dirty="0">
                <a:solidFill>
                  <a:srgbClr val="0070C0"/>
                </a:solidFill>
                <a:latin typeface="+mn-ea"/>
              </a:endParaRPr>
            </a:p>
          </p:txBody>
        </p:sp>
      </p:grpSp>
      <p:grpSp>
        <p:nvGrpSpPr>
          <p:cNvPr id="38" name="グループ化 37">
            <a:extLst>
              <a:ext uri="{FF2B5EF4-FFF2-40B4-BE49-F238E27FC236}">
                <a16:creationId xmlns:a16="http://schemas.microsoft.com/office/drawing/2014/main" id="{FADB4F02-4A32-23FA-2F68-2D986FD238FA}"/>
              </a:ext>
            </a:extLst>
          </p:cNvPr>
          <p:cNvGrpSpPr/>
          <p:nvPr/>
        </p:nvGrpSpPr>
        <p:grpSpPr>
          <a:xfrm>
            <a:off x="1383500" y="4686855"/>
            <a:ext cx="1313401" cy="698578"/>
            <a:chOff x="4843339" y="2393553"/>
            <a:chExt cx="2245178" cy="997346"/>
          </a:xfrm>
        </p:grpSpPr>
        <p:sp>
          <p:nvSpPr>
            <p:cNvPr id="39" name="正方形/長方形 38">
              <a:extLst>
                <a:ext uri="{FF2B5EF4-FFF2-40B4-BE49-F238E27FC236}">
                  <a16:creationId xmlns:a16="http://schemas.microsoft.com/office/drawing/2014/main" id="{B4AE6C90-52F3-CBD6-05D2-FA82A4CC082B}"/>
                </a:ext>
              </a:extLst>
            </p:cNvPr>
            <p:cNvSpPr/>
            <p:nvPr/>
          </p:nvSpPr>
          <p:spPr>
            <a:xfrm>
              <a:off x="4843339" y="2734117"/>
              <a:ext cx="2245178" cy="656782"/>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800" dirty="0">
                  <a:solidFill>
                    <a:schemeClr val="tx1"/>
                  </a:solidFill>
                  <a:latin typeface="ＭＳ Ｐゴシック" panose="020B0600070205080204" pitchFamily="50" charset="-128"/>
                  <a:ea typeface="ＭＳ Ｐゴシック" panose="020B060007020508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rPr>
                <a:t>主な役割</a:t>
              </a:r>
              <a:r>
                <a:rPr lang="en-US" altLang="ja-JP" sz="800" dirty="0">
                  <a:solidFill>
                    <a:schemeClr val="tx1"/>
                  </a:solidFill>
                  <a:latin typeface="ＭＳ Ｐゴシック" panose="020B0600070205080204" pitchFamily="50" charset="-128"/>
                  <a:ea typeface="ＭＳ Ｐゴシック" panose="020B0600070205080204" pitchFamily="50" charset="-128"/>
                </a:rPr>
                <a:t>】</a:t>
              </a:r>
            </a:p>
            <a:p>
              <a:r>
                <a:rPr lang="ja-JP" altLang="en-US" sz="800" dirty="0">
                  <a:solidFill>
                    <a:srgbClr val="0070C0"/>
                  </a:solidFill>
                  <a:latin typeface="ＭＳ Ｐゴシック" panose="020B0600070205080204" pitchFamily="50" charset="-128"/>
                  <a:ea typeface="ＭＳ Ｐゴシック" panose="020B0600070205080204" pitchFamily="50" charset="-128"/>
                </a:rPr>
                <a:t>・計画策定</a:t>
              </a:r>
              <a:r>
                <a:rPr lang="en-US" altLang="ja-JP" sz="800" dirty="0">
                  <a:solidFill>
                    <a:srgbClr val="0070C0"/>
                  </a:solidFill>
                  <a:latin typeface="ＭＳ Ｐゴシック" panose="020B0600070205080204" pitchFamily="50" charset="-128"/>
                  <a:ea typeface="ＭＳ Ｐゴシック" panose="020B0600070205080204" pitchFamily="50" charset="-128"/>
                </a:rPr>
                <a:t>/</a:t>
              </a:r>
              <a:r>
                <a:rPr lang="ja-JP" altLang="en-US" sz="800" dirty="0">
                  <a:solidFill>
                    <a:srgbClr val="0070C0"/>
                  </a:solidFill>
                  <a:latin typeface="ＭＳ Ｐゴシック" panose="020B0600070205080204" pitchFamily="50" charset="-128"/>
                  <a:ea typeface="ＭＳ Ｐゴシック" panose="020B0600070205080204" pitchFamily="50" charset="-128"/>
                </a:rPr>
                <a:t>事業推進</a:t>
              </a:r>
              <a:endParaRPr lang="en-US" altLang="ja-JP" sz="800" dirty="0">
                <a:solidFill>
                  <a:srgbClr val="0070C0"/>
                </a:solidFill>
                <a:latin typeface="ＭＳ Ｐゴシック" panose="020B0600070205080204" pitchFamily="50" charset="-128"/>
                <a:ea typeface="ＭＳ Ｐゴシック" panose="020B0600070205080204" pitchFamily="50" charset="-128"/>
              </a:endParaRPr>
            </a:p>
            <a:p>
              <a:r>
                <a:rPr lang="ja-JP" altLang="en-US" sz="800" dirty="0">
                  <a:solidFill>
                    <a:srgbClr val="0070C0"/>
                  </a:solidFill>
                  <a:latin typeface="ＭＳ Ｐゴシック" panose="020B0600070205080204" pitchFamily="50" charset="-128"/>
                  <a:ea typeface="ＭＳ Ｐゴシック" panose="020B0600070205080204" pitchFamily="50" charset="-128"/>
                </a:rPr>
                <a:t>・地域合意形成</a:t>
              </a:r>
              <a:r>
                <a:rPr lang="en-US" altLang="ja-JP" sz="800" dirty="0">
                  <a:solidFill>
                    <a:srgbClr val="0070C0"/>
                  </a:solidFill>
                  <a:latin typeface="ＭＳ Ｐゴシック" panose="020B0600070205080204" pitchFamily="50" charset="-128"/>
                  <a:ea typeface="ＭＳ Ｐゴシック" panose="020B0600070205080204" pitchFamily="50" charset="-128"/>
                </a:rPr>
                <a:t>/</a:t>
              </a:r>
              <a:r>
                <a:rPr lang="ja-JP" altLang="en-US" sz="800" dirty="0">
                  <a:solidFill>
                    <a:srgbClr val="0070C0"/>
                  </a:solidFill>
                  <a:latin typeface="ＭＳ Ｐゴシック" panose="020B0600070205080204" pitchFamily="50" charset="-128"/>
                  <a:ea typeface="ＭＳ Ｐゴシック" panose="020B0600070205080204" pitchFamily="50" charset="-128"/>
                </a:rPr>
                <a:t>啓蒙実施</a:t>
              </a:r>
              <a:endParaRPr lang="en-US" altLang="ja-JP" sz="800" dirty="0">
                <a:solidFill>
                  <a:srgbClr val="0070C0"/>
                </a:solidFill>
                <a:latin typeface="ＭＳ Ｐゴシック" panose="020B0600070205080204" pitchFamily="50" charset="-128"/>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6D79F57C-E9CF-BB30-65E2-EB52AE0F1EA2}"/>
                </a:ext>
              </a:extLst>
            </p:cNvPr>
            <p:cNvSpPr/>
            <p:nvPr/>
          </p:nvSpPr>
          <p:spPr>
            <a:xfrm>
              <a:off x="4843339" y="2393553"/>
              <a:ext cx="2245178" cy="335272"/>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rgbClr val="0070C0"/>
                  </a:solidFill>
                  <a:latin typeface="ＭＳ Ｐゴシック" panose="020B0600070205080204" pitchFamily="50" charset="-128"/>
                  <a:ea typeface="ＭＳ Ｐゴシック" panose="020B0600070205080204" pitchFamily="50" charset="-128"/>
                </a:rPr>
                <a:t>〇〇</a:t>
              </a:r>
              <a:r>
                <a:rPr lang="en-US" altLang="ja-JP" sz="800" dirty="0">
                  <a:solidFill>
                    <a:srgbClr val="0070C0"/>
                  </a:solidFill>
                  <a:latin typeface="ＭＳ Ｐゴシック" panose="020B0600070205080204" pitchFamily="50" charset="-128"/>
                  <a:ea typeface="ＭＳ Ｐゴシック" panose="020B0600070205080204" pitchFamily="50" charset="-128"/>
                </a:rPr>
                <a:t>DMO</a:t>
              </a:r>
              <a:endParaRPr kumimoji="1" lang="ja-JP" altLang="en-US" sz="800" dirty="0">
                <a:solidFill>
                  <a:srgbClr val="0070C0"/>
                </a:solidFill>
                <a:latin typeface="ＭＳ Ｐゴシック" panose="020B0600070205080204" pitchFamily="50" charset="-128"/>
                <a:ea typeface="ＭＳ Ｐゴシック" panose="020B0600070205080204" pitchFamily="50" charset="-128"/>
              </a:endParaRPr>
            </a:p>
          </p:txBody>
        </p:sp>
      </p:grpSp>
      <p:sp>
        <p:nvSpPr>
          <p:cNvPr id="41" name="楕円 23">
            <a:extLst>
              <a:ext uri="{FF2B5EF4-FFF2-40B4-BE49-F238E27FC236}">
                <a16:creationId xmlns:a16="http://schemas.microsoft.com/office/drawing/2014/main" id="{6B6F1810-CD4A-CE63-2E06-04E4D49F286C}"/>
              </a:ext>
            </a:extLst>
          </p:cNvPr>
          <p:cNvSpPr/>
          <p:nvPr/>
        </p:nvSpPr>
        <p:spPr>
          <a:xfrm>
            <a:off x="1208473" y="4551257"/>
            <a:ext cx="400098" cy="320707"/>
          </a:xfrm>
          <a:prstGeom prst="ellips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a:solidFill>
                  <a:schemeClr val="tx1"/>
                </a:solidFill>
                <a:latin typeface="+mn-ea"/>
              </a:rPr>
              <a:t>申請</a:t>
            </a:r>
            <a:endParaRPr lang="en-US" altLang="ja-JP" sz="500" dirty="0">
              <a:solidFill>
                <a:schemeClr val="tx1"/>
              </a:solidFill>
              <a:latin typeface="+mn-ea"/>
            </a:endParaRPr>
          </a:p>
          <a:p>
            <a:pPr algn="ctr"/>
            <a:r>
              <a:rPr kumimoji="1" lang="ja-JP" altLang="en-US" sz="500" dirty="0">
                <a:solidFill>
                  <a:schemeClr val="tx1"/>
                </a:solidFill>
                <a:latin typeface="+mn-ea"/>
              </a:rPr>
              <a:t>者</a:t>
            </a:r>
          </a:p>
        </p:txBody>
      </p:sp>
      <p:sp>
        <p:nvSpPr>
          <p:cNvPr id="7" name="吹き出し: 角を丸めた四角形 6">
            <a:extLst>
              <a:ext uri="{FF2B5EF4-FFF2-40B4-BE49-F238E27FC236}">
                <a16:creationId xmlns:a16="http://schemas.microsoft.com/office/drawing/2014/main" id="{08700D56-AC85-401C-7D0A-6DB80B4444CB}"/>
              </a:ext>
            </a:extLst>
          </p:cNvPr>
          <p:cNvSpPr/>
          <p:nvPr/>
        </p:nvSpPr>
        <p:spPr>
          <a:xfrm>
            <a:off x="127940" y="3752017"/>
            <a:ext cx="2961262" cy="541771"/>
          </a:xfrm>
          <a:prstGeom prst="wedgeRoundRectCallout">
            <a:avLst>
              <a:gd name="adj1" fmla="val -9951"/>
              <a:gd name="adj2" fmla="val 70685"/>
              <a:gd name="adj3" fmla="val 16667"/>
            </a:avLst>
          </a:prstGeom>
          <a:solidFill>
            <a:schemeClr val="lt1">
              <a:alpha val="50000"/>
            </a:schemeClr>
          </a:solidFill>
          <a:ln/>
        </p:spPr>
        <p:style>
          <a:lnRef idx="2">
            <a:schemeClr val="accent1"/>
          </a:lnRef>
          <a:fillRef idx="1">
            <a:schemeClr val="lt1"/>
          </a:fillRef>
          <a:effectRef idx="0">
            <a:schemeClr val="accent1"/>
          </a:effectRef>
          <a:fontRef idx="minor">
            <a:schemeClr val="dk1"/>
          </a:fontRef>
        </p:style>
        <p:txBody>
          <a:bodyPr vertOverflow="overflow" horzOverflow="overflow" wrap="square" lIns="91422" tIns="45710" rIns="91422" bIns="45710" rtlCol="0" anchor="ctr" anchorCtr="0"/>
          <a:lstStyle/>
          <a:p>
            <a:pPr algn="l"/>
            <a:r>
              <a:rPr lang="ja-JP" altLang="en-US" sz="1050" dirty="0">
                <a:solidFill>
                  <a:srgbClr val="0070C0"/>
                </a:solidFill>
                <a:latin typeface="ＭＳ Ｐゴシック" panose="020B0600070205080204" pitchFamily="50" charset="-128"/>
                <a:ea typeface="ＭＳ Ｐゴシック" panose="020B0600070205080204" pitchFamily="50" charset="-128"/>
                <a:cs typeface="Meiryo UI" panose="020B0604030504040204" pitchFamily="50" charset="-128"/>
              </a:rPr>
              <a:t>事業実施スキームを図や写真にて記載ください。また申請主体を明らかにしてください。</a:t>
            </a:r>
          </a:p>
        </p:txBody>
      </p:sp>
    </p:spTree>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ln>
      </a:spPr>
      <a:bodyPr vertOverflow="overflow" horzOverflow="overflow" wrap="square" lIns="91422" tIns="45710" rIns="91422" bIns="45710" rtlCol="0" anchor="t" anchorCtr="0"/>
      <a:lstStyle>
        <a:defPPr marL="1338580">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panose="020B0604020202020204"/>
            <a:ea typeface="ＭＳ Ｐゴシック" panose="020B0600070205080204" charset="-128"/>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526</Words>
  <PresentationFormat>A4 210 x 297 mm</PresentationFormat>
  <Paragraphs>66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HGP創英角ｺﾞｼｯｸUB</vt:lpstr>
      <vt:lpstr>Meiryo UI</vt:lpstr>
      <vt:lpstr>ＭＳ Ｐゴシック</vt:lpstr>
      <vt:lpstr>メイリオ</vt:lpstr>
      <vt:lpstr>游ゴシック</vt:lpstr>
      <vt:lpstr>Arial</vt:lpstr>
      <vt:lpstr>テーマ1</vt:lpstr>
      <vt:lpstr>【Ｒ７事業化】事業名：○○○○【○○県○○市】</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1041-11.8.2.8500</vt:lpwstr>
  </property>
  <property fmtid="{D5CDD505-2E9C-101B-9397-08002B2CF9AE}" pid="3" name="ContentTypeId">
    <vt:lpwstr>0x0101006EBC367CE486E047A3ECE9C982D92B92</vt:lpwstr>
  </property>
</Properties>
</file>