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7"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先駆的事例創出モデル" id="{92303DCD-5D4D-48D3-AB54-D0DDB8DA7622}">
          <p14:sldIdLst>
            <p14:sldId id="257"/>
          </p14:sldIdLst>
        </p14:section>
      </p14:sectionLst>
    </p:ext>
    <p:ext uri="{EFAFB233-063F-42B5-8137-9DF3F51BA10A}">
      <p15:sldGuideLst xmlns:p15="http://schemas.microsoft.com/office/powerpoint/2012/main">
        <p15:guide id="1" orient="horz" pos="3407" userDrawn="1">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DEA90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56"/>
    <p:restoredTop sz="96229" autoAdjust="0"/>
  </p:normalViewPr>
  <p:slideViewPr>
    <p:cSldViewPr snapToGrid="0">
      <p:cViewPr varScale="1">
        <p:scale>
          <a:sx n="65" d="100"/>
          <a:sy n="65" d="100"/>
        </p:scale>
        <p:origin x="1296" y="180"/>
      </p:cViewPr>
      <p:guideLst>
        <p:guide orient="horz" pos="3407"/>
        <p:guide pos="312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94"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5"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6"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97"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98"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99"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19"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lang="ja-JP" altLang="en-US" dirty="0"/>
          </a:p>
          <a:p>
            <a:pPr marL="0" lvl="0" indent="0" algn="l" rtl="0">
              <a:spcBef>
                <a:spcPts val="360"/>
              </a:spcBef>
              <a:spcAft>
                <a:spcPts val="0"/>
              </a:spcAft>
              <a:buNone/>
            </a:pPr>
            <a:endParaRPr dirty="0"/>
          </a:p>
        </p:txBody>
      </p:sp>
      <p:sp>
        <p:nvSpPr>
          <p:cNvPr id="1120"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6252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88"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1"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92"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37"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8"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39"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0"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1"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3"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5"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46"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7"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48"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0"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1"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2"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3"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4"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5"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6"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57"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59"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0"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1"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2"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64"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5"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66"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68"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9"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0"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1"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2"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3"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75"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6"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dirty="0"/>
          </a:p>
        </p:txBody>
      </p:sp>
      <p:sp>
        <p:nvSpPr>
          <p:cNvPr id="1077"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8"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79"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0"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2"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3"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84"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5"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086"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dirty="0"/>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FEEEBAFA-2B48-A1BA-F9B1-4C2B2486AF31}"/>
              </a:ext>
            </a:extLst>
          </p:cNvPr>
          <p:cNvSpPr txBox="1"/>
          <p:nvPr/>
        </p:nvSpPr>
        <p:spPr>
          <a:xfrm>
            <a:off x="38099" y="581024"/>
            <a:ext cx="9829802" cy="697627"/>
          </a:xfrm>
          <a:prstGeom prst="rect">
            <a:avLst/>
          </a:prstGeom>
          <a:noFill/>
          <a:ln>
            <a:solidFill>
              <a:schemeClr val="tx1"/>
            </a:solidFill>
          </a:ln>
        </p:spPr>
        <p:txBody>
          <a:bodyPr wrap="square" rtlCol="0">
            <a:spAutoFit/>
          </a:bodyPr>
          <a:lstStyle/>
          <a:p>
            <a:pPr marL="0" lvl="0" indent="0" algn="l" rtl="0">
              <a:spcBef>
                <a:spcPts val="360"/>
              </a:spcBef>
              <a:spcAft>
                <a:spcPts val="0"/>
              </a:spcAft>
              <a:buNone/>
            </a:pPr>
            <a:endParaRPr kumimoji="1" lang="en-US" altLang="ja-JP" sz="900" dirty="0">
              <a:latin typeface="Meiryo UI" panose="020B0604030504040204" pitchFamily="50" charset="-128"/>
              <a:ea typeface="Meiryo UI" panose="020B0604030504040204" pitchFamily="50" charset="-128"/>
            </a:endParaRPr>
          </a:p>
          <a:p>
            <a:pPr marL="0" lvl="0" indent="0" algn="l" rtl="0">
              <a:spcBef>
                <a:spcPts val="360"/>
              </a:spcBef>
              <a:spcAft>
                <a:spcPts val="0"/>
              </a:spcAft>
              <a:buNone/>
            </a:pPr>
            <a:r>
              <a:rPr lang="ja-JP" altLang="en-US" sz="900" dirty="0">
                <a:solidFill>
                  <a:schemeClr val="bg1">
                    <a:lumMod val="50000"/>
                  </a:schemeClr>
                </a:solidFill>
                <a:latin typeface="Meiryo UI" panose="020B0604030504040204" pitchFamily="50" charset="-128"/>
                <a:ea typeface="Meiryo UI" panose="020B0604030504040204" pitchFamily="50" charset="-128"/>
              </a:rPr>
              <a:t>事業の実施背景（課題認識）や目的（課題解決）、本事業を実施することで伝えたいストーリーや誘客戦略などの事業概要を記載すること。</a:t>
            </a:r>
            <a:endParaRPr kumimoji="1" lang="en-US" altLang="ja-JP" sz="900" dirty="0">
              <a:latin typeface="Meiryo UI" panose="020B0604030504040204" pitchFamily="50" charset="-128"/>
              <a:ea typeface="Meiryo UI" panose="020B0604030504040204" pitchFamily="50" charset="-128"/>
            </a:endParaRPr>
          </a:p>
          <a:p>
            <a:endParaRPr kumimoji="1" lang="en-US" altLang="ja-JP" sz="900" dirty="0">
              <a:latin typeface="Meiryo UI" panose="020B0604030504040204" pitchFamily="50" charset="-128"/>
              <a:ea typeface="Meiryo UI" panose="020B0604030504040204" pitchFamily="50" charset="-128"/>
            </a:endParaRPr>
          </a:p>
          <a:p>
            <a:endParaRPr kumimoji="1" lang="ja-JP" altLang="en-US" sz="900" dirty="0">
              <a:latin typeface="Meiryo UI" panose="020B0604030504040204" pitchFamily="50" charset="-128"/>
              <a:ea typeface="Meiryo UI" panose="020B0604030504040204" pitchFamily="50" charset="-128"/>
            </a:endParaRPr>
          </a:p>
        </p:txBody>
      </p:sp>
      <p:sp>
        <p:nvSpPr>
          <p:cNvPr id="1101" name="Google Shape;92;p1"/>
          <p:cNvSpPr txBox="1">
            <a:spLocks noGrp="1"/>
          </p:cNvSpPr>
          <p:nvPr>
            <p:ph type="title"/>
          </p:nvPr>
        </p:nvSpPr>
        <p:spPr>
          <a:xfrm>
            <a:off x="1785850" y="-29489"/>
            <a:ext cx="6085387" cy="47625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900"/>
              <a:buFont typeface="Meiryo"/>
              <a:buNone/>
            </a:pPr>
            <a:r>
              <a:rPr lang="ja-JP" altLang="en-US" sz="1900" dirty="0">
                <a:latin typeface="Meiryo UI" panose="020B0604030504040204" pitchFamily="50" charset="-128"/>
                <a:ea typeface="Meiryo UI" panose="020B0604030504040204" pitchFamily="50" charset="-128"/>
                <a:cs typeface="Meiryo"/>
                <a:sym typeface="Meiryo"/>
              </a:rPr>
              <a:t>事業名</a:t>
            </a:r>
            <a:r>
              <a:rPr lang="ja-JP" sz="1900" dirty="0">
                <a:latin typeface="Meiryo UI" panose="020B0604030504040204" pitchFamily="50" charset="-128"/>
                <a:ea typeface="Meiryo UI" panose="020B0604030504040204" pitchFamily="50" charset="-128"/>
                <a:cs typeface="Meiryo"/>
                <a:sym typeface="Meiryo"/>
              </a:rPr>
              <a:t>：○○○○【○○県○○市】 　</a:t>
            </a:r>
            <a:endParaRPr dirty="0">
              <a:latin typeface="Meiryo UI" panose="020B0604030504040204" pitchFamily="50" charset="-128"/>
              <a:ea typeface="Meiryo UI" panose="020B0604030504040204" pitchFamily="50" charset="-128"/>
            </a:endParaRPr>
          </a:p>
        </p:txBody>
      </p:sp>
      <p:sp>
        <p:nvSpPr>
          <p:cNvPr id="2" name="Google Shape;103;p1">
            <a:extLst>
              <a:ext uri="{FF2B5EF4-FFF2-40B4-BE49-F238E27FC236}">
                <a16:creationId xmlns:a16="http://schemas.microsoft.com/office/drawing/2014/main" id="{A40B1E53-C3CC-D990-B90E-D46B64C37459}"/>
              </a:ext>
            </a:extLst>
          </p:cNvPr>
          <p:cNvSpPr txBox="1"/>
          <p:nvPr/>
        </p:nvSpPr>
        <p:spPr>
          <a:xfrm>
            <a:off x="8787204" y="13388"/>
            <a:ext cx="1114744" cy="230792"/>
          </a:xfrm>
          <a:prstGeom prst="rect">
            <a:avLst/>
          </a:prstGeom>
          <a:noFill/>
          <a:ln>
            <a:solidFill>
              <a:schemeClr val="tx1"/>
            </a:solidFill>
          </a:ln>
        </p:spPr>
        <p:txBody>
          <a:bodyPr spcFirstLastPara="1" wrap="square" lIns="91425" tIns="45700" rIns="91425" bIns="45700"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altLang="ja-JP" sz="900" b="0" i="0" u="none" strike="noStrike" kern="0" cap="none" spc="0" normalizeH="0" baseline="0" noProof="0" dirty="0">
                <a:ln>
                  <a:noFill/>
                </a:ln>
                <a:solidFill>
                  <a:srgbClr val="000000"/>
                </a:solidFill>
                <a:effectLst/>
                <a:uLnTx/>
                <a:uFillTx/>
                <a:latin typeface="Meiryo UI"/>
                <a:ea typeface="Meiryo UI"/>
                <a:cs typeface="Meiryo"/>
                <a:sym typeface="Meiryo"/>
              </a:rPr>
              <a:t>【</a:t>
            </a:r>
            <a:r>
              <a:rPr kumimoji="0" lang="ja-JP" altLang="en-US" sz="900" b="0" i="0" u="none" strike="noStrike" kern="0" cap="none" spc="0" normalizeH="0" baseline="0" noProof="0">
                <a:ln>
                  <a:noFill/>
                </a:ln>
                <a:solidFill>
                  <a:srgbClr val="000000"/>
                </a:solidFill>
                <a:effectLst/>
                <a:uLnTx/>
                <a:uFillTx/>
                <a:latin typeface="Meiryo UI"/>
                <a:ea typeface="Meiryo UI"/>
                <a:cs typeface="Meiryo"/>
                <a:sym typeface="Meiryo"/>
              </a:rPr>
              <a:t>事業概要説明書</a:t>
            </a:r>
            <a:r>
              <a:rPr kumimoji="0" lang="en-US" altLang="ja-JP" sz="900" b="0" i="0" u="none" strike="noStrike" kern="0" cap="none" spc="0" normalizeH="0" baseline="0" noProof="0" dirty="0">
                <a:ln>
                  <a:noFill/>
                </a:ln>
                <a:solidFill>
                  <a:srgbClr val="000000"/>
                </a:solidFill>
                <a:effectLst/>
                <a:uLnTx/>
                <a:uFillTx/>
                <a:latin typeface="Meiryo UI"/>
                <a:ea typeface="Meiryo UI"/>
                <a:cs typeface="Meiryo"/>
                <a:sym typeface="Meiryo"/>
              </a:rPr>
              <a:t>】</a:t>
            </a:r>
            <a:endParaRPr kumimoji="0" sz="900" b="0" i="0" u="none" strike="noStrike" kern="0" cap="none" spc="0" normalizeH="0" baseline="0" noProof="0" dirty="0">
              <a:ln>
                <a:noFill/>
              </a:ln>
              <a:solidFill>
                <a:srgbClr val="000000"/>
              </a:solidFill>
              <a:effectLst/>
              <a:uLnTx/>
              <a:uFillTx/>
              <a:latin typeface="Meiryo UI"/>
              <a:ea typeface="Meiryo UI"/>
              <a:cs typeface="Arial"/>
              <a:sym typeface="Arial"/>
            </a:endParaRPr>
          </a:p>
        </p:txBody>
      </p:sp>
      <p:graphicFrame>
        <p:nvGraphicFramePr>
          <p:cNvPr id="17" name="表 16">
            <a:extLst>
              <a:ext uri="{FF2B5EF4-FFF2-40B4-BE49-F238E27FC236}">
                <a16:creationId xmlns:a16="http://schemas.microsoft.com/office/drawing/2014/main" id="{B1C756B9-672C-C2BE-544E-76B76F4FB98D}"/>
              </a:ext>
            </a:extLst>
          </p:cNvPr>
          <p:cNvGraphicFramePr>
            <a:graphicFrameLocks noGrp="1"/>
          </p:cNvGraphicFramePr>
          <p:nvPr>
            <p:extLst>
              <p:ext uri="{D42A27DB-BD31-4B8C-83A1-F6EECF244321}">
                <p14:modId xmlns:p14="http://schemas.microsoft.com/office/powerpoint/2010/main" val="907941211"/>
              </p:ext>
            </p:extLst>
          </p:nvPr>
        </p:nvGraphicFramePr>
        <p:xfrm>
          <a:off x="42591" y="1329444"/>
          <a:ext cx="8450778" cy="5497522"/>
        </p:xfrm>
        <a:graphic>
          <a:graphicData uri="http://schemas.openxmlformats.org/drawingml/2006/table">
            <a:tbl>
              <a:tblPr>
                <a:tableStyleId>{5940675A-B579-460E-94D1-54222C63F5DA}</a:tableStyleId>
              </a:tblPr>
              <a:tblGrid>
                <a:gridCol w="1434517">
                  <a:extLst>
                    <a:ext uri="{9D8B030D-6E8A-4147-A177-3AD203B41FA5}">
                      <a16:colId xmlns:a16="http://schemas.microsoft.com/office/drawing/2014/main" val="723497204"/>
                    </a:ext>
                  </a:extLst>
                </a:gridCol>
                <a:gridCol w="7016261">
                  <a:extLst>
                    <a:ext uri="{9D8B030D-6E8A-4147-A177-3AD203B41FA5}">
                      <a16:colId xmlns:a16="http://schemas.microsoft.com/office/drawing/2014/main" val="3506979741"/>
                    </a:ext>
                  </a:extLst>
                </a:gridCol>
              </a:tblGrid>
              <a:tr h="360000">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実施体制</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rtl="0">
                        <a:spcBef>
                          <a:spcPts val="0"/>
                        </a:spcBef>
                        <a:spcAft>
                          <a:spcPts val="0"/>
                        </a:spcAft>
                        <a:buNone/>
                      </a:pPr>
                      <a:r>
                        <a:rPr lang="ja-JP" altLang="en-US" sz="900" b="0" dirty="0">
                          <a:solidFill>
                            <a:schemeClr val="bg1">
                              <a:lumMod val="50000"/>
                            </a:schemeClr>
                          </a:solidFill>
                          <a:latin typeface="Meiryo UI" panose="020B0604030504040204" pitchFamily="50" charset="-128"/>
                          <a:ea typeface="Meiryo UI" panose="020B0604030504040204" pitchFamily="50" charset="-128"/>
                          <a:cs typeface="Meiryo"/>
                          <a:sym typeface="Meiryo"/>
                        </a:rPr>
                        <a:t>　</a:t>
                      </a:r>
                      <a:endParaRPr lang="en-US" altLang="ja-JP" sz="900" b="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rtl="0">
                        <a:spcBef>
                          <a:spcPts val="0"/>
                        </a:spcBef>
                        <a:spcAft>
                          <a:spcPts val="0"/>
                        </a:spcAft>
                        <a:buNone/>
                      </a:pPr>
                      <a:r>
                        <a:rPr kumimoji="1" lang="ja-JP" altLang="en-US" sz="900" dirty="0">
                          <a:ln>
                            <a:noFill/>
                          </a:ln>
                          <a:solidFill>
                            <a:schemeClr val="bg1">
                              <a:lumMod val="50000"/>
                            </a:schemeClr>
                          </a:solidFill>
                          <a:latin typeface="Meiryo UI" panose="020B0604030504040204" pitchFamily="50" charset="-128"/>
                          <a:ea typeface="Meiryo UI" panose="020B0604030504040204" pitchFamily="50" charset="-128"/>
                        </a:rPr>
                        <a:t>実施主体：〇〇（設立年月日：△△年△月△日）、連携先：〇〇、〇〇等　を記載すること</a:t>
                      </a:r>
                      <a:endParaRPr lang="ja-JP" altLang="en-US" sz="900" u="none" strike="noStrike" dirty="0">
                        <a:solidFill>
                          <a:schemeClr val="bg1">
                            <a:lumMod val="50000"/>
                          </a:schemeClr>
                        </a:solidFill>
                        <a:effectLst/>
                        <a:latin typeface="Meiryo UI" panose="020B0604030504040204" pitchFamily="50" charset="-128"/>
                        <a:ea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u="none" strike="noStrike" dirty="0">
                          <a:solidFill>
                            <a:schemeClr val="bg1">
                              <a:lumMod val="50000"/>
                            </a:schemeClr>
                          </a:solidFill>
                          <a:effectLst/>
                          <a:latin typeface="Meiryo UI" panose="020B0604030504040204" pitchFamily="50" charset="-128"/>
                          <a:ea typeface="Meiryo UI" panose="020B0604030504040204" pitchFamily="50" charset="-128"/>
                        </a:rPr>
                        <a:t>　</a:t>
                      </a:r>
                      <a:endParaRPr lang="ja-JP" altLang="en-US" sz="900" b="0" i="0" u="none" strike="noStrike" dirty="0">
                        <a:solidFill>
                          <a:schemeClr val="bg1">
                            <a:lumMod val="50000"/>
                          </a:schemeClr>
                        </a:solidFill>
                        <a:effectLst/>
                        <a:latin typeface="Meiryo UI" panose="020B0604030504040204" pitchFamily="50" charset="-128"/>
                        <a:ea typeface="Meiryo UI" panose="020B0604030504040204" pitchFamily="50" charset="-128"/>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839578511"/>
                  </a:ext>
                </a:extLst>
              </a:tr>
              <a:tr h="360000">
                <a:tc>
                  <a:txBody>
                    <a:bodyPr/>
                    <a:lstStyle/>
                    <a:p>
                      <a:pPr marL="0" marR="0" lvl="0" indent="0" algn="ctr" rtl="0" fontAlgn="ctr">
                        <a:lnSpc>
                          <a:spcPct val="100000"/>
                        </a:lnSpc>
                        <a:spcBef>
                          <a:spcPts val="0"/>
                        </a:spcBef>
                        <a:spcAft>
                          <a:spcPts val="0"/>
                        </a:spcAft>
                        <a:buClr>
                          <a:srgbClr val="000000"/>
                        </a:buClr>
                        <a:buFont typeface="Arial"/>
                        <a:buNone/>
                      </a:pP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事業目標（</a:t>
                      </a:r>
                      <a:r>
                        <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KPI</a:t>
                      </a: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a:t>
                      </a:r>
                      <a:endPar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具体的かつ、定量的な目標設定の内容を記載すること</a:t>
                      </a:r>
                      <a:endPar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207174055"/>
                  </a:ext>
                </a:extLst>
              </a:tr>
              <a:tr h="2082614">
                <a:tc>
                  <a:txBody>
                    <a:bodyPr/>
                    <a:lstStyle/>
                    <a:p>
                      <a:pPr marL="0" marR="0" lvl="0" indent="0" algn="ctr" rtl="0" fontAlgn="ctr">
                        <a:lnSpc>
                          <a:spcPct val="100000"/>
                        </a:lnSpc>
                        <a:spcBef>
                          <a:spcPts val="0"/>
                        </a:spcBef>
                        <a:spcAft>
                          <a:spcPts val="0"/>
                        </a:spcAft>
                        <a:buClr>
                          <a:srgbClr val="000000"/>
                        </a:buClr>
                        <a:buFont typeface="Arial"/>
                        <a:buNone/>
                      </a:pP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主な取組内容</a:t>
                      </a:r>
                      <a:endPar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p>
                      <a:pPr marL="0" marR="0" lvl="0" indent="0" algn="ctr" rtl="0" fontAlgn="ctr">
                        <a:lnSpc>
                          <a:spcPct val="100000"/>
                        </a:lnSpc>
                        <a:spcBef>
                          <a:spcPts val="0"/>
                        </a:spcBef>
                        <a:spcAft>
                          <a:spcPts val="0"/>
                        </a:spcAft>
                        <a:buClr>
                          <a:srgbClr val="000000"/>
                        </a:buClr>
                        <a:buFont typeface="Arial"/>
                        <a:buNone/>
                      </a:pPr>
                      <a:r>
                        <a:rPr lang="ja-JP" altLang="en-US"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rPr>
                        <a:t>（造成するプログラム等）</a:t>
                      </a:r>
                      <a:endParaRPr lang="en-US" altLang="ja-JP" sz="1000" b="1" i="0" u="none" strike="noStrike" cap="none" dirty="0">
                        <a:solidFill>
                          <a:schemeClr val="bg1"/>
                        </a:solidFill>
                        <a:effectLst/>
                        <a:latin typeface="Meiryo UI" panose="020B0604030504040204" pitchFamily="50" charset="-128"/>
                        <a:ea typeface="Meiryo UI" panose="020B0604030504040204" pitchFamily="50" charset="-128"/>
                        <a:cs typeface="+mn-cs"/>
                        <a:sym typeface="Arial"/>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反復継続した来訪を促すための旅マエ・旅ナカ・旅アトの取組の内容や、滞在環境・移動環境の整備・検証など、地域を「第</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2</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のふるさと」とするためにプログラムに関連して取り組む内容について記載すること</a:t>
                      </a: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algn="ctr" fontAlgn="ct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p>
                      <a:pPr algn="ctr" fontAlgn="ct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p>
                      <a:pPr algn="ctr" fontAlgn="ct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　</a:t>
                      </a: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3585140796"/>
                  </a:ext>
                </a:extLst>
              </a:tr>
              <a:tr h="720000">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販売計画・販売戦略</a:t>
                      </a:r>
                      <a:endParaRPr lang="ja-JP" altLang="en-US" sz="1000" b="0" i="0" u="none" strike="noStrike" dirty="0">
                        <a:solidFill>
                          <a:schemeClr val="bg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事業内でおこなう集客や販売等に関する計画・戦略と、仮説検証の内容を記載すること</a:t>
                      </a: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34361453"/>
                  </a:ext>
                </a:extLst>
              </a:tr>
              <a:tr h="720000">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地域への経済効果に関する取組</a:t>
                      </a:r>
                      <a:endParaRPr lang="ja-JP" altLang="en-US" sz="1000" b="1" i="0" u="none" strike="noStrike" dirty="0">
                        <a:solidFill>
                          <a:schemeClr val="bg1"/>
                        </a:solidFill>
                        <a:effectLst/>
                        <a:latin typeface="Meiryo UI" panose="020B0604030504040204" pitchFamily="50" charset="-128"/>
                        <a:ea typeface="Meiryo UI" panose="020B0604030504040204" pitchFamily="50" charset="-128"/>
                      </a:endParaRP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endParaRPr lang="en-US" altLang="ja-JP" sz="900" b="0" i="0" u="none" strike="noStrike" cap="none" dirty="0">
                        <a:solidFill>
                          <a:schemeClr val="tx1"/>
                        </a:solidFill>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ctr" latinLnBrk="0" hangingPunct="1">
                        <a:lnSpc>
                          <a:spcPct val="100000"/>
                        </a:lnSpc>
                        <a:spcBef>
                          <a:spcPts val="0"/>
                        </a:spcBef>
                        <a:spcAft>
                          <a:spcPts val="0"/>
                        </a:spcAft>
                        <a:buClr>
                          <a:srgbClr val="000000"/>
                        </a:buClr>
                        <a:buSzTx/>
                        <a:buFont typeface="Arial"/>
                        <a:buNone/>
                        <a:tabLst/>
                        <a:defRPr/>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rPr>
                        <a:t>造成したプログラムについて、地域消費や地域内での経済循環に関する取組の内容を記載すること</a:t>
                      </a: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334587463"/>
                  </a:ext>
                </a:extLst>
              </a:tr>
              <a:tr h="720000">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本事業の持続可能性</a:t>
                      </a:r>
                      <a:endParaRPr lang="en-US" altLang="ja-JP" sz="1000" b="1" u="none" strike="noStrike" dirty="0">
                        <a:solidFill>
                          <a:schemeClr val="bg1"/>
                        </a:solidFill>
                        <a:effectLst/>
                        <a:latin typeface="Meiryo UI" panose="020B0604030504040204" pitchFamily="50" charset="-128"/>
                        <a:ea typeface="Meiryo UI" panose="020B0604030504040204" pitchFamily="50" charset="-128"/>
                      </a:endParaRPr>
                    </a:p>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を高める取組</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marL="0" marR="0" lvl="0" indent="0" algn="l" rtl="0">
                        <a:spcBef>
                          <a:spcPts val="0"/>
                        </a:spcBef>
                        <a:spcAft>
                          <a:spcPts val="0"/>
                        </a:spcAft>
                        <a:buNone/>
                      </a:pPr>
                      <a:endParaRPr kumimoji="1"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kumimoji="1" lang="en-US" altLang="ja-JP" sz="900" b="0" i="0" u="none" strike="noStrike" cap="none" dirty="0">
                        <a:solidFill>
                          <a:schemeClr val="tx1"/>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本事業を持続的に中長期にわたって地域で取り組む上で必要になる取組について記載すること</a:t>
                      </a: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299544083"/>
                  </a:ext>
                </a:extLst>
              </a:tr>
              <a:tr h="360000">
                <a:tc>
                  <a:txBody>
                    <a:bodyPr/>
                    <a:lstStyle/>
                    <a:p>
                      <a:pPr algn="ctr" fontAlgn="ctr"/>
                      <a:r>
                        <a:rPr lang="ja-JP" altLang="en-US" sz="1000" b="1" u="none" strike="noStrike" dirty="0">
                          <a:solidFill>
                            <a:schemeClr val="bg1"/>
                          </a:solidFill>
                          <a:effectLst/>
                          <a:latin typeface="Meiryo UI" panose="020B0604030504040204" pitchFamily="50" charset="-128"/>
                          <a:ea typeface="Meiryo UI" panose="020B0604030504040204" pitchFamily="50" charset="-128"/>
                        </a:rPr>
                        <a:t>事業スケジュール</a:t>
                      </a:r>
                    </a:p>
                  </a:txBody>
                  <a:tcPr marL="5741" marR="5741" marT="5741" marB="0" anchor="ctr">
                    <a:lnL w="12700"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solidFill>
                      <a:srgbClr val="002060"/>
                    </a:solidFill>
                  </a:tcPr>
                </a:tc>
                <a:tc>
                  <a:txBody>
                    <a:bodyPr/>
                    <a:lstStyle/>
                    <a:p>
                      <a:pPr marL="0" marR="0" lvl="0" indent="0" algn="l" rtl="0">
                        <a:spcBef>
                          <a:spcPts val="0"/>
                        </a:spcBef>
                        <a:spcAft>
                          <a:spcPts val="0"/>
                        </a:spcAft>
                        <a:buNone/>
                      </a:pPr>
                      <a:endPar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（例）令和</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7</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年６月受入体制の構築・誘客戦略の策定、８～</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11</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月　モニターツアーの実施、</a:t>
                      </a:r>
                      <a:r>
                        <a:rPr lang="en-US" altLang="ja-JP"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12</a:t>
                      </a:r>
                      <a:r>
                        <a:rPr lang="ja-JP" altLang="en-US" sz="900" b="0" i="0" u="none" strike="noStrike" cap="none" dirty="0">
                          <a:solidFill>
                            <a:schemeClr val="bg1">
                              <a:lumMod val="50000"/>
                            </a:schemeClr>
                          </a:solidFill>
                          <a:latin typeface="Meiryo UI" panose="020B0604030504040204" pitchFamily="50" charset="-128"/>
                          <a:ea typeface="Meiryo UI" panose="020B0604030504040204" pitchFamily="50" charset="-128"/>
                          <a:sym typeface="Arial"/>
                        </a:rPr>
                        <a:t>月ー１月　アンケートヒアリング結果の分析</a:t>
                      </a:r>
                    </a:p>
                  </a:txBody>
                  <a:tcPr marL="5741" marR="5741" marT="5741"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302210034"/>
                  </a:ext>
                </a:extLst>
              </a:tr>
            </a:tbl>
          </a:graphicData>
        </a:graphic>
      </p:graphicFrame>
      <p:sp>
        <p:nvSpPr>
          <p:cNvPr id="20" name="Google Shape;104;p1">
            <a:extLst>
              <a:ext uri="{FF2B5EF4-FFF2-40B4-BE49-F238E27FC236}">
                <a16:creationId xmlns:a16="http://schemas.microsoft.com/office/drawing/2014/main" id="{F4254099-5881-E028-0F1B-2318F5E5CE06}"/>
              </a:ext>
            </a:extLst>
          </p:cNvPr>
          <p:cNvSpPr/>
          <p:nvPr/>
        </p:nvSpPr>
        <p:spPr>
          <a:xfrm>
            <a:off x="38099" y="585170"/>
            <a:ext cx="806451" cy="146306"/>
          </a:xfrm>
          <a:prstGeom prst="rect">
            <a:avLst/>
          </a:prstGeom>
          <a:solidFill>
            <a:srgbClr val="002060"/>
          </a:solidFill>
          <a:ln w="6350" cap="flat" cmpd="sng">
            <a:solidFill>
              <a:schemeClr val="tx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900" b="1" dirty="0">
                <a:solidFill>
                  <a:schemeClr val="bg1"/>
                </a:solidFill>
                <a:latin typeface="Meiryo UI" panose="020B0604030504040204" pitchFamily="50" charset="-128"/>
                <a:ea typeface="Meiryo UI" panose="020B0604030504040204" pitchFamily="50" charset="-128"/>
                <a:cs typeface="Meiryo"/>
                <a:sym typeface="Meiryo"/>
              </a:rPr>
              <a:t>事業</a:t>
            </a:r>
            <a:r>
              <a:rPr lang="ja-JP" altLang="en-US" sz="1000" b="1" dirty="0">
                <a:solidFill>
                  <a:schemeClr val="bg1"/>
                </a:solidFill>
                <a:latin typeface="Meiryo UI" panose="020B0604030504040204" pitchFamily="50" charset="-128"/>
                <a:ea typeface="Meiryo UI" panose="020B0604030504040204" pitchFamily="50" charset="-128"/>
                <a:cs typeface="Meiryo"/>
                <a:sym typeface="Meiryo"/>
              </a:rPr>
              <a:t>概要</a:t>
            </a:r>
            <a:endParaRPr sz="1000" b="1" dirty="0">
              <a:solidFill>
                <a:schemeClr val="bg1"/>
              </a:solidFill>
              <a:latin typeface="Meiryo UI" panose="020B0604030504040204" pitchFamily="50" charset="-128"/>
              <a:ea typeface="Meiryo UI" panose="020B0604030504040204" pitchFamily="50" charset="-128"/>
              <a:cs typeface="Meiryo"/>
              <a:sym typeface="Meiryo"/>
            </a:endParaRPr>
          </a:p>
        </p:txBody>
      </p:sp>
      <p:sp>
        <p:nvSpPr>
          <p:cNvPr id="22" name="正方形/長方形 21">
            <a:extLst>
              <a:ext uri="{FF2B5EF4-FFF2-40B4-BE49-F238E27FC236}">
                <a16:creationId xmlns:a16="http://schemas.microsoft.com/office/drawing/2014/main" id="{31587018-3E50-00C3-1633-91791932A551}"/>
              </a:ext>
            </a:extLst>
          </p:cNvPr>
          <p:cNvSpPr/>
          <p:nvPr/>
        </p:nvSpPr>
        <p:spPr>
          <a:xfrm>
            <a:off x="8552216" y="1329444"/>
            <a:ext cx="1311193" cy="5497521"/>
          </a:xfrm>
          <a:prstGeom prst="rect">
            <a:avLst/>
          </a:prstGeom>
          <a:ln w="12700">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3" name="直線コネクタ 2">
            <a:extLst>
              <a:ext uri="{FF2B5EF4-FFF2-40B4-BE49-F238E27FC236}">
                <a16:creationId xmlns:a16="http://schemas.microsoft.com/office/drawing/2014/main" id="{80D8E9CC-39F6-F1EB-149D-FE0154BE49BB}"/>
              </a:ext>
            </a:extLst>
          </p:cNvPr>
          <p:cNvCxnSpPr>
            <a:cxnSpLocks/>
          </p:cNvCxnSpPr>
          <p:nvPr/>
        </p:nvCxnSpPr>
        <p:spPr>
          <a:xfrm>
            <a:off x="1853129" y="445382"/>
            <a:ext cx="6573030" cy="0"/>
          </a:xfrm>
          <a:prstGeom prst="line">
            <a:avLst/>
          </a:prstGeom>
          <a:solidFill>
            <a:srgbClr val="0066CC"/>
          </a:solidFill>
          <a:ln w="28575">
            <a:solidFill>
              <a:srgbClr val="002060"/>
            </a:solidFill>
          </a:ln>
          <a:effectLst/>
        </p:spPr>
      </p:cxnSp>
      <p:sp>
        <p:nvSpPr>
          <p:cNvPr id="4" name="楕円 3">
            <a:extLst>
              <a:ext uri="{FF2B5EF4-FFF2-40B4-BE49-F238E27FC236}">
                <a16:creationId xmlns:a16="http://schemas.microsoft.com/office/drawing/2014/main" id="{07E813EC-1009-722F-F5EB-F08EB01BA1BC}"/>
              </a:ext>
            </a:extLst>
          </p:cNvPr>
          <p:cNvSpPr/>
          <p:nvPr/>
        </p:nvSpPr>
        <p:spPr>
          <a:xfrm>
            <a:off x="1785850" y="406417"/>
            <a:ext cx="77929" cy="77929"/>
          </a:xfrm>
          <a:prstGeom prst="ellipse">
            <a:avLst/>
          </a:prstGeom>
          <a:solidFill>
            <a:srgbClr val="002060"/>
          </a:solidFill>
          <a:ln>
            <a:solidFill>
              <a:srgbClr val="002060"/>
            </a:solid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lumMod val="75000"/>
                  <a:lumOff val="25000"/>
                </a:schemeClr>
              </a:solidFill>
              <a:effectLst/>
              <a:latin typeface="Arial"/>
              <a:ea typeface="ＭＳ Ｐゴシック"/>
            </a:endParaRPr>
          </a:p>
        </p:txBody>
      </p:sp>
      <p:sp>
        <p:nvSpPr>
          <p:cNvPr id="6" name="楕円 5">
            <a:extLst>
              <a:ext uri="{FF2B5EF4-FFF2-40B4-BE49-F238E27FC236}">
                <a16:creationId xmlns:a16="http://schemas.microsoft.com/office/drawing/2014/main" id="{7BE4CBE8-F206-A1DA-C7B5-BF3BF180A37D}"/>
              </a:ext>
            </a:extLst>
          </p:cNvPr>
          <p:cNvSpPr/>
          <p:nvPr/>
        </p:nvSpPr>
        <p:spPr>
          <a:xfrm>
            <a:off x="8348230" y="392624"/>
            <a:ext cx="77929" cy="77929"/>
          </a:xfrm>
          <a:prstGeom prst="ellipse">
            <a:avLst/>
          </a:prstGeom>
          <a:solidFill>
            <a:srgbClr val="002060"/>
          </a:solidFill>
          <a:ln>
            <a:solidFill>
              <a:srgbClr val="002060"/>
            </a:solid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lumMod val="75000"/>
                  <a:lumOff val="25000"/>
                </a:schemeClr>
              </a:solidFill>
              <a:effectLst/>
              <a:latin typeface="Arial"/>
              <a:ea typeface="ＭＳ Ｐゴシック"/>
            </a:endParaRPr>
          </a:p>
        </p:txBody>
      </p:sp>
      <p:sp>
        <p:nvSpPr>
          <p:cNvPr id="7" name="正方形/長方形 6">
            <a:extLst>
              <a:ext uri="{FF2B5EF4-FFF2-40B4-BE49-F238E27FC236}">
                <a16:creationId xmlns:a16="http://schemas.microsoft.com/office/drawing/2014/main" id="{9CBB58A6-2477-B7E9-7D53-C27ADE9D6CD3}"/>
              </a:ext>
            </a:extLst>
          </p:cNvPr>
          <p:cNvSpPr/>
          <p:nvPr/>
        </p:nvSpPr>
        <p:spPr>
          <a:xfrm>
            <a:off x="38100" y="0"/>
            <a:ext cx="1198275" cy="524060"/>
          </a:xfrm>
          <a:prstGeom prst="rect">
            <a:avLst/>
          </a:prstGeom>
          <a:solidFill>
            <a:srgbClr val="002060"/>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920C959-1CBE-2BDA-9EF3-0CD476074BC7}"/>
              </a:ext>
            </a:extLst>
          </p:cNvPr>
          <p:cNvSpPr txBox="1"/>
          <p:nvPr/>
        </p:nvSpPr>
        <p:spPr>
          <a:xfrm>
            <a:off x="71672" y="-13637"/>
            <a:ext cx="1164703" cy="523220"/>
          </a:xfrm>
          <a:prstGeom prst="rect">
            <a:avLst/>
          </a:prstGeom>
          <a:noFill/>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先駆的事例</a:t>
            </a:r>
            <a:endParaRPr kumimoji="1" lang="en-US" altLang="ja-JP" b="1" dirty="0">
              <a:solidFill>
                <a:schemeClr val="bg1"/>
              </a:solidFill>
              <a:latin typeface="Meiryo UI" panose="020B0604030504040204" pitchFamily="50" charset="-128"/>
              <a:ea typeface="Meiryo UI" panose="020B0604030504040204" pitchFamily="50" charset="-128"/>
            </a:endParaRPr>
          </a:p>
          <a:p>
            <a:r>
              <a:rPr kumimoji="1" lang="ja-JP" altLang="en-US" b="1" dirty="0">
                <a:solidFill>
                  <a:schemeClr val="bg1"/>
                </a:solidFill>
                <a:latin typeface="Meiryo UI" panose="020B0604030504040204" pitchFamily="50" charset="-128"/>
                <a:ea typeface="Meiryo UI" panose="020B0604030504040204" pitchFamily="50" charset="-128"/>
              </a:rPr>
              <a:t>創出モデル</a:t>
            </a:r>
          </a:p>
        </p:txBody>
      </p:sp>
      <p:sp>
        <p:nvSpPr>
          <p:cNvPr id="9" name="正方形/長方形 8">
            <a:extLst>
              <a:ext uri="{FF2B5EF4-FFF2-40B4-BE49-F238E27FC236}">
                <a16:creationId xmlns:a16="http://schemas.microsoft.com/office/drawing/2014/main" id="{A323AD73-C5BE-6F60-F179-B876AA54AC42}"/>
              </a:ext>
            </a:extLst>
          </p:cNvPr>
          <p:cNvSpPr/>
          <p:nvPr/>
        </p:nvSpPr>
        <p:spPr>
          <a:xfrm>
            <a:off x="1243833" y="-8815"/>
            <a:ext cx="158248" cy="551739"/>
          </a:xfrm>
          <a:prstGeom prst="rect">
            <a:avLst/>
          </a:prstGeom>
          <a:solidFill>
            <a:srgbClr val="DEA900"/>
          </a:solidFill>
          <a:ln>
            <a:noFill/>
          </a:ln>
          <a:effectLst/>
        </p:spPr>
        <p:txBody>
          <a:bodyPr vertOverflow="overflow" horzOverflow="overflow" wrap="none" numCol="1" rtlCol="0" anchor="ctr" anchorCtr="0" compatLnSpc="1"/>
          <a:lstStyle/>
          <a:p>
            <a:pPr marL="0" marR="0" indent="0" algn="ctr" defTabSz="914400" rtl="0" eaLnBrk="1" fontAlgn="base" latinLnBrk="0" hangingPunct="1">
              <a:lnSpc>
                <a:spcPct val="100000"/>
              </a:lnSpc>
              <a:spcBef>
                <a:spcPct val="0"/>
              </a:spcBef>
              <a:spcAft>
                <a:spcPct val="0"/>
              </a:spcAft>
            </a:pPr>
            <a:endParaRPr kumimoji="1" lang="ja-JP" altLang="en-US" sz="18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p:txBody>
      </p:sp>
      <p:sp>
        <p:nvSpPr>
          <p:cNvPr id="5" name="Google Shape;93;p1">
            <a:extLst>
              <a:ext uri="{FF2B5EF4-FFF2-40B4-BE49-F238E27FC236}">
                <a16:creationId xmlns:a16="http://schemas.microsoft.com/office/drawing/2014/main" id="{266E06C1-922D-97B9-A59A-6C7BC5A8ACAC}"/>
              </a:ext>
            </a:extLst>
          </p:cNvPr>
          <p:cNvSpPr txBox="1"/>
          <p:nvPr/>
        </p:nvSpPr>
        <p:spPr>
          <a:xfrm>
            <a:off x="8590084" y="2527444"/>
            <a:ext cx="1262575" cy="2092840"/>
          </a:xfrm>
          <a:prstGeom prst="rect">
            <a:avLst/>
          </a:prstGeom>
          <a:noFill/>
          <a:ln w="12700" cap="flat" cmpd="sng">
            <a:noFill/>
            <a:prstDash val="solid"/>
            <a:round/>
            <a:headEnd type="none" w="sm" len="sm"/>
            <a:tailEnd type="none" w="sm" len="sm"/>
          </a:ln>
        </p:spPr>
        <p:txBody>
          <a:bodyPr spcFirstLastPara="1" wrap="square" lIns="91425" tIns="45700" rIns="91425" bIns="45700" anchor="ctr" anchorCtr="0">
            <a:spAutoFit/>
          </a:bodyPr>
          <a:lstStyle/>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事業</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の内容が分かる</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イメージ図、</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画像</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等を</a:t>
            </a:r>
            <a:r>
              <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3</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a:t>
            </a:r>
            <a:r>
              <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4</a:t>
            </a:r>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点添付</a:t>
            </a:r>
            <a:r>
              <a:rPr lang="ja-JP"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してください。</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・公表可能なデータで一目で見て何が映っているのか　分かりやすい画像を添付してください。　</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r>
              <a:rPr lang="ja-JP" altLang="en-US" sz="1000" dirty="0">
                <a:solidFill>
                  <a:schemeClr val="bg1">
                    <a:lumMod val="50000"/>
                  </a:schemeClr>
                </a:solidFill>
                <a:latin typeface="Meiryo UI" panose="020B0604030504040204" pitchFamily="50" charset="-128"/>
                <a:ea typeface="Meiryo UI" panose="020B0604030504040204" pitchFamily="50" charset="-128"/>
                <a:cs typeface="Meiryo"/>
                <a:sym typeface="Meiryo"/>
              </a:rPr>
              <a:t>（キャプションをつけてください）</a:t>
            </a:r>
            <a:endParaRPr lang="en-US" altLang="ja-JP" sz="1000" dirty="0">
              <a:solidFill>
                <a:schemeClr val="bg1">
                  <a:lumMod val="50000"/>
                </a:schemeClr>
              </a:solidFill>
              <a:latin typeface="Meiryo UI" panose="020B0604030504040204" pitchFamily="50" charset="-128"/>
              <a:ea typeface="Meiryo UI" panose="020B0604030504040204" pitchFamily="50" charset="-128"/>
              <a:cs typeface="Meiryo"/>
              <a:sym typeface="Meiryo"/>
            </a:endParaRPr>
          </a:p>
          <a:p>
            <a:pPr lvl="0"/>
            <a:endParaRPr lang="en-US" altLang="ja-JP" sz="1000" dirty="0">
              <a:solidFill>
                <a:schemeClr val="dk1"/>
              </a:solidFill>
              <a:latin typeface="Meiryo UI" panose="020B0604030504040204" pitchFamily="50" charset="-128"/>
              <a:ea typeface="Meiryo UI" panose="020B0604030504040204" pitchFamily="50" charset="-128"/>
              <a:cs typeface="Meiryo"/>
              <a:sym typeface="Meiryo"/>
            </a:endParaRPr>
          </a:p>
        </p:txBody>
      </p:sp>
      <p:sp>
        <p:nvSpPr>
          <p:cNvPr id="12" name="テキスト ボックス 7">
            <a:extLst>
              <a:ext uri="{FF2B5EF4-FFF2-40B4-BE49-F238E27FC236}">
                <a16:creationId xmlns:a16="http://schemas.microsoft.com/office/drawing/2014/main" id="{FD27F479-0D0A-5267-69DB-2389A7EDD0A0}"/>
              </a:ext>
            </a:extLst>
          </p:cNvPr>
          <p:cNvSpPr txBox="1"/>
          <p:nvPr/>
        </p:nvSpPr>
        <p:spPr>
          <a:xfrm>
            <a:off x="-3175" y="-360487"/>
            <a:ext cx="8301738" cy="369332"/>
          </a:xfrm>
          <a:prstGeom prst="rect">
            <a:avLst/>
          </a:prstGeom>
          <a:noFill/>
        </p:spPr>
        <p:txBody>
          <a:bodyPr wrap="square" rtlCol="0" anchor="ctr">
            <a:spAutoFit/>
          </a:bodyPr>
          <a:lstStyle/>
          <a:p>
            <a:r>
              <a:rPr lang="ja-JP" altLang="en-US" sz="900" b="1" dirty="0">
                <a:latin typeface="BIZ UDPゴシック" panose="020B0400000000000000" pitchFamily="50" charset="-128"/>
                <a:ea typeface="BIZ UDPゴシック" panose="020B0400000000000000" pitchFamily="50" charset="-128"/>
              </a:rPr>
              <a:t>注１：公表される前提で作成してください。注２：実証事業の概要が本事業概要説明書</a:t>
            </a:r>
            <a:r>
              <a:rPr lang="ja-JP" altLang="en-US" sz="900" b="1" u="sng" dirty="0">
                <a:solidFill>
                  <a:srgbClr val="FF0000"/>
                </a:solidFill>
                <a:latin typeface="BIZ UDPゴシック" panose="020B0400000000000000" pitchFamily="50" charset="-128"/>
                <a:ea typeface="BIZ UDPゴシック" panose="020B0400000000000000" pitchFamily="50" charset="-128"/>
              </a:rPr>
              <a:t>１枚</a:t>
            </a:r>
            <a:r>
              <a:rPr lang="ja-JP" altLang="en-US" sz="900" b="1" dirty="0">
                <a:latin typeface="BIZ UDPゴシック" panose="020B0400000000000000" pitchFamily="50" charset="-128"/>
                <a:ea typeface="BIZ UDPゴシック" panose="020B0400000000000000" pitchFamily="50" charset="-128"/>
              </a:rPr>
              <a:t>で分かるように簡潔に記載し、適宜、写真等を使用して下さい。</a:t>
            </a:r>
            <a:endParaRPr lang="en-US" altLang="ja-JP" sz="900" b="1" dirty="0">
              <a:latin typeface="BIZ UDPゴシック" panose="020B0400000000000000" pitchFamily="50" charset="-128"/>
              <a:ea typeface="BIZ UDPゴシック" panose="020B0400000000000000" pitchFamily="50" charset="-128"/>
            </a:endParaRPr>
          </a:p>
          <a:p>
            <a:r>
              <a:rPr lang="ja-JP" altLang="en-US" sz="900" b="1" dirty="0">
                <a:latin typeface="BIZ UDPゴシック" panose="020B0400000000000000" pitchFamily="50" charset="-128"/>
                <a:ea typeface="BIZ UDPゴシック" panose="020B0400000000000000" pitchFamily="50" charset="-128"/>
              </a:rPr>
              <a:t>注３：</a:t>
            </a:r>
            <a:r>
              <a:rPr lang="ja-JP" altLang="en-US" sz="900" b="1" dirty="0">
                <a:solidFill>
                  <a:schemeClr val="tx1"/>
                </a:solidFill>
                <a:latin typeface="BIZ UDPゴシック" panose="020B0400000000000000" pitchFamily="50" charset="-128"/>
                <a:ea typeface="BIZ UDPゴシック" panose="020B0400000000000000" pitchFamily="50" charset="-128"/>
              </a:rPr>
              <a:t>グレーの記入要領等</a:t>
            </a:r>
            <a:r>
              <a:rPr lang="ja-JP" altLang="en-US" sz="900" b="1" dirty="0">
                <a:latin typeface="BIZ UDPゴシック" panose="020B0400000000000000" pitchFamily="50" charset="-128"/>
                <a:ea typeface="BIZ UDPゴシック" panose="020B0400000000000000" pitchFamily="50" charset="-128"/>
              </a:rPr>
              <a:t>を削除の上、記載してください。フォントサイズは</a:t>
            </a:r>
            <a:r>
              <a:rPr lang="en-US" altLang="ja-JP" sz="900" b="1" dirty="0">
                <a:latin typeface="BIZ UDPゴシック" panose="020B0400000000000000" pitchFamily="50" charset="-128"/>
                <a:ea typeface="BIZ UDPゴシック" panose="020B0400000000000000" pitchFamily="50" charset="-128"/>
              </a:rPr>
              <a:t>【8</a:t>
            </a:r>
            <a:r>
              <a:rPr lang="ja-JP" altLang="en-US" sz="900" b="1" dirty="0">
                <a:latin typeface="BIZ UDPゴシック" panose="020B0400000000000000" pitchFamily="50" charset="-128"/>
                <a:ea typeface="BIZ UDPゴシック" panose="020B0400000000000000" pitchFamily="50" charset="-128"/>
              </a:rPr>
              <a:t>ポイント以上</a:t>
            </a:r>
            <a:r>
              <a:rPr lang="en-US" altLang="ja-JP" sz="900" b="1" dirty="0">
                <a:latin typeface="BIZ UDPゴシック" panose="020B0400000000000000" pitchFamily="50" charset="-128"/>
                <a:ea typeface="BIZ UDPゴシック" panose="020B0400000000000000" pitchFamily="50" charset="-128"/>
              </a:rPr>
              <a:t>】</a:t>
            </a:r>
            <a:r>
              <a:rPr lang="ja-JP" altLang="en-US" sz="900" b="1" dirty="0">
                <a:latin typeface="BIZ UDPゴシック" panose="020B0400000000000000" pitchFamily="50" charset="-128"/>
                <a:ea typeface="BIZ UDPゴシック" panose="020B0400000000000000" pitchFamily="50" charset="-128"/>
              </a:rPr>
              <a:t>とし、</a:t>
            </a:r>
            <a:r>
              <a:rPr lang="ja-JP" altLang="en-US" sz="900" b="1" dirty="0">
                <a:solidFill>
                  <a:srgbClr val="FF0000"/>
                </a:solidFill>
                <a:latin typeface="BIZ UDPゴシック" panose="020B0400000000000000" pitchFamily="50" charset="-128"/>
                <a:ea typeface="BIZ UDPゴシック" panose="020B0400000000000000" pitchFamily="50" charset="-128"/>
              </a:rPr>
              <a:t>重要な箇所は</a:t>
            </a:r>
            <a:r>
              <a:rPr lang="ja-JP" altLang="en-US" sz="900" b="1" u="sng" dirty="0">
                <a:solidFill>
                  <a:srgbClr val="FF0000"/>
                </a:solidFill>
                <a:latin typeface="BIZ UDPゴシック" panose="020B0400000000000000" pitchFamily="50" charset="-128"/>
                <a:ea typeface="BIZ UDPゴシック" panose="020B0400000000000000" pitchFamily="50" charset="-128"/>
              </a:rPr>
              <a:t>下線付きの赤字</a:t>
            </a:r>
            <a:r>
              <a:rPr lang="ja-JP" altLang="en-US" sz="900" b="1" dirty="0">
                <a:solidFill>
                  <a:srgbClr val="FF0000"/>
                </a:solidFill>
                <a:latin typeface="BIZ UDPゴシック" panose="020B0400000000000000" pitchFamily="50" charset="-128"/>
                <a:ea typeface="BIZ UDPゴシック" panose="020B0400000000000000" pitchFamily="50" charset="-128"/>
              </a:rPr>
              <a:t>で記載</a:t>
            </a:r>
            <a:r>
              <a:rPr lang="ja-JP" altLang="en-US" sz="900" b="1" dirty="0">
                <a:latin typeface="BIZ UDPゴシック" panose="020B0400000000000000" pitchFamily="50" charset="-128"/>
                <a:ea typeface="BIZ UDPゴシック" panose="020B0400000000000000" pitchFamily="50" charset="-128"/>
              </a:rPr>
              <a:t>してください。</a:t>
            </a:r>
          </a:p>
        </p:txBody>
      </p:sp>
    </p:spTree>
    <p:extLst>
      <p:ext uri="{BB962C8B-B14F-4D97-AF65-F5344CB8AC3E}">
        <p14:creationId xmlns:p14="http://schemas.microsoft.com/office/powerpoint/2010/main" val="1543905440"/>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419</Words>
  <PresentationFormat>A4 210 x 297 mm</PresentationFormat>
  <Paragraphs>51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Meiryo UI</vt:lpstr>
      <vt:lpstr>Meiryo</vt:lpstr>
      <vt:lpstr>Arial</vt:lpstr>
      <vt:lpstr>Office テーマ</vt:lpstr>
      <vt:lpstr>事業名：○○○○【○○県○○市】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