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403" r:id="rId2"/>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AF8D3"/>
    <a:srgbClr val="FEC4C4"/>
    <a:srgbClr val="FFCCFF"/>
    <a:srgbClr val="FF3399"/>
    <a:srgbClr val="C9FD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701"/>
  </p:normalViewPr>
  <p:slideViewPr>
    <p:cSldViewPr snapToGrid="0">
      <p:cViewPr varScale="1">
        <p:scale>
          <a:sx n="103" d="100"/>
          <a:sy n="103" d="100"/>
        </p:scale>
        <p:origin x="810" y="138"/>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notesMasters/notesMaster1.xml" Type="http://schemas.openxmlformats.org/officeDocument/2006/relationships/notesMaster"/><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9D04570D-5645-554B-BB04-3A2521683858}" type="datetimeFigureOut">
              <a:rPr kumimoji="1" lang="ja-JP" altLang="en-US" smtClean="0"/>
              <a:t>2025/3/12</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AB484632-22FD-F744-B977-F0BCD7E67648}" type="slidenum">
              <a:rPr kumimoji="1" lang="ja-JP" altLang="en-US" smtClean="0"/>
              <a:t>‹#›</a:t>
            </a:fld>
            <a:endParaRPr kumimoji="1" lang="ja-JP" altLang="en-US"/>
          </a:p>
        </p:txBody>
      </p:sp>
    </p:spTree>
    <p:extLst>
      <p:ext uri="{BB962C8B-B14F-4D97-AF65-F5344CB8AC3E}">
        <p14:creationId xmlns:p14="http://schemas.microsoft.com/office/powerpoint/2010/main" val="365037545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3F63A1A-3FEB-D944-894E-248B68441CF4}" type="datetimeFigureOut">
              <a:rPr kumimoji="1" lang="ja-JP" altLang="en-US" smtClean="0"/>
              <a:t>2025/3/12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3152BC-A0C2-E845-88FC-9FAD1BFA68BA}" type="slidenum">
              <a:rPr kumimoji="1" lang="ja-JP" altLang="en-US" smtClean="0"/>
              <a:t>‹#›</a:t>
            </a:fld>
            <a:endParaRPr kumimoji="1" lang="ja-JP" altLang="en-US"/>
          </a:p>
        </p:txBody>
      </p:sp>
    </p:spTree>
    <p:extLst>
      <p:ext uri="{BB962C8B-B14F-4D97-AF65-F5344CB8AC3E}">
        <p14:creationId xmlns:p14="http://schemas.microsoft.com/office/powerpoint/2010/main" val="1291212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3F63A1A-3FEB-D944-894E-248B68441CF4}" type="datetimeFigureOut">
              <a:rPr kumimoji="1" lang="ja-JP" altLang="en-US" smtClean="0"/>
              <a:t>2025/3/12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3152BC-A0C2-E845-88FC-9FAD1BFA68BA}" type="slidenum">
              <a:rPr kumimoji="1" lang="ja-JP" altLang="en-US" smtClean="0"/>
              <a:t>‹#›</a:t>
            </a:fld>
            <a:endParaRPr kumimoji="1" lang="ja-JP" altLang="en-US"/>
          </a:p>
        </p:txBody>
      </p:sp>
    </p:spTree>
    <p:extLst>
      <p:ext uri="{BB962C8B-B14F-4D97-AF65-F5344CB8AC3E}">
        <p14:creationId xmlns:p14="http://schemas.microsoft.com/office/powerpoint/2010/main" val="1525991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3F63A1A-3FEB-D944-894E-248B68441CF4}" type="datetimeFigureOut">
              <a:rPr kumimoji="1" lang="ja-JP" altLang="en-US" smtClean="0"/>
              <a:t>2025/3/12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3152BC-A0C2-E845-88FC-9FAD1BFA68BA}" type="slidenum">
              <a:rPr kumimoji="1" lang="ja-JP" altLang="en-US" smtClean="0"/>
              <a:t>‹#›</a:t>
            </a:fld>
            <a:endParaRPr kumimoji="1" lang="ja-JP" altLang="en-US"/>
          </a:p>
        </p:txBody>
      </p:sp>
    </p:spTree>
    <p:extLst>
      <p:ext uri="{BB962C8B-B14F-4D97-AF65-F5344CB8AC3E}">
        <p14:creationId xmlns:p14="http://schemas.microsoft.com/office/powerpoint/2010/main" val="917075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3F63A1A-3FEB-D944-894E-248B68441CF4}" type="datetimeFigureOut">
              <a:rPr kumimoji="1" lang="ja-JP" altLang="en-US" smtClean="0"/>
              <a:t>2025/3/12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3152BC-A0C2-E845-88FC-9FAD1BFA68BA}" type="slidenum">
              <a:rPr kumimoji="1" lang="ja-JP" altLang="en-US" smtClean="0"/>
              <a:t>‹#›</a:t>
            </a:fld>
            <a:endParaRPr kumimoji="1" lang="ja-JP" altLang="en-US"/>
          </a:p>
        </p:txBody>
      </p:sp>
    </p:spTree>
    <p:extLst>
      <p:ext uri="{BB962C8B-B14F-4D97-AF65-F5344CB8AC3E}">
        <p14:creationId xmlns:p14="http://schemas.microsoft.com/office/powerpoint/2010/main" val="1268619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3F63A1A-3FEB-D944-894E-248B68441CF4}" type="datetimeFigureOut">
              <a:rPr kumimoji="1" lang="ja-JP" altLang="en-US" smtClean="0"/>
              <a:t>2025/3/12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3152BC-A0C2-E845-88FC-9FAD1BFA68BA}" type="slidenum">
              <a:rPr kumimoji="1" lang="ja-JP" altLang="en-US" smtClean="0"/>
              <a:t>‹#›</a:t>
            </a:fld>
            <a:endParaRPr kumimoji="1" lang="ja-JP" altLang="en-US"/>
          </a:p>
        </p:txBody>
      </p:sp>
    </p:spTree>
    <p:extLst>
      <p:ext uri="{BB962C8B-B14F-4D97-AF65-F5344CB8AC3E}">
        <p14:creationId xmlns:p14="http://schemas.microsoft.com/office/powerpoint/2010/main" val="2993772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3F63A1A-3FEB-D944-894E-248B68441CF4}" type="datetimeFigureOut">
              <a:rPr kumimoji="1" lang="ja-JP" altLang="en-US" smtClean="0"/>
              <a:t>2025/3/12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3152BC-A0C2-E845-88FC-9FAD1BFA68BA}" type="slidenum">
              <a:rPr kumimoji="1" lang="ja-JP" altLang="en-US" smtClean="0"/>
              <a:t>‹#›</a:t>
            </a:fld>
            <a:endParaRPr kumimoji="1" lang="ja-JP" altLang="en-US"/>
          </a:p>
        </p:txBody>
      </p:sp>
    </p:spTree>
    <p:extLst>
      <p:ext uri="{BB962C8B-B14F-4D97-AF65-F5344CB8AC3E}">
        <p14:creationId xmlns:p14="http://schemas.microsoft.com/office/powerpoint/2010/main" val="1827238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6"/>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3F63A1A-3FEB-D944-894E-248B68441CF4}" type="datetimeFigureOut">
              <a:rPr kumimoji="1" lang="ja-JP" altLang="en-US" smtClean="0"/>
              <a:t>2025/3/12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93152BC-A0C2-E845-88FC-9FAD1BFA68BA}" type="slidenum">
              <a:rPr kumimoji="1" lang="ja-JP" altLang="en-US" smtClean="0"/>
              <a:t>‹#›</a:t>
            </a:fld>
            <a:endParaRPr kumimoji="1" lang="ja-JP" altLang="en-US"/>
          </a:p>
        </p:txBody>
      </p:sp>
    </p:spTree>
    <p:extLst>
      <p:ext uri="{BB962C8B-B14F-4D97-AF65-F5344CB8AC3E}">
        <p14:creationId xmlns:p14="http://schemas.microsoft.com/office/powerpoint/2010/main" val="1652065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3F63A1A-3FEB-D944-894E-248B68441CF4}" type="datetimeFigureOut">
              <a:rPr kumimoji="1" lang="ja-JP" altLang="en-US" smtClean="0"/>
              <a:t>2025/3/12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93152BC-A0C2-E845-88FC-9FAD1BFA68BA}" type="slidenum">
              <a:rPr kumimoji="1" lang="ja-JP" altLang="en-US" smtClean="0"/>
              <a:t>‹#›</a:t>
            </a:fld>
            <a:endParaRPr kumimoji="1" lang="ja-JP" altLang="en-US"/>
          </a:p>
        </p:txBody>
      </p:sp>
    </p:spTree>
    <p:extLst>
      <p:ext uri="{BB962C8B-B14F-4D97-AF65-F5344CB8AC3E}">
        <p14:creationId xmlns:p14="http://schemas.microsoft.com/office/powerpoint/2010/main" val="2972013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F63A1A-3FEB-D944-894E-248B68441CF4}" type="datetimeFigureOut">
              <a:rPr kumimoji="1" lang="ja-JP" altLang="en-US" smtClean="0"/>
              <a:t>2025/3/12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93152BC-A0C2-E845-88FC-9FAD1BFA68BA}" type="slidenum">
              <a:rPr kumimoji="1" lang="ja-JP" altLang="en-US" smtClean="0"/>
              <a:t>‹#›</a:t>
            </a:fld>
            <a:endParaRPr kumimoji="1" lang="ja-JP" altLang="en-US"/>
          </a:p>
        </p:txBody>
      </p:sp>
    </p:spTree>
    <p:extLst>
      <p:ext uri="{BB962C8B-B14F-4D97-AF65-F5344CB8AC3E}">
        <p14:creationId xmlns:p14="http://schemas.microsoft.com/office/powerpoint/2010/main" val="2261836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6"/>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3F63A1A-3FEB-D944-894E-248B68441CF4}" type="datetimeFigureOut">
              <a:rPr kumimoji="1" lang="ja-JP" altLang="en-US" smtClean="0"/>
              <a:t>2025/3/12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3152BC-A0C2-E845-88FC-9FAD1BFA68BA}" type="slidenum">
              <a:rPr kumimoji="1" lang="ja-JP" altLang="en-US" smtClean="0"/>
              <a:t>‹#›</a:t>
            </a:fld>
            <a:endParaRPr kumimoji="1" lang="ja-JP" altLang="en-US"/>
          </a:p>
        </p:txBody>
      </p:sp>
    </p:spTree>
    <p:extLst>
      <p:ext uri="{BB962C8B-B14F-4D97-AF65-F5344CB8AC3E}">
        <p14:creationId xmlns:p14="http://schemas.microsoft.com/office/powerpoint/2010/main" val="4291754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6"/>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3F63A1A-3FEB-D944-894E-248B68441CF4}" type="datetimeFigureOut">
              <a:rPr kumimoji="1" lang="ja-JP" altLang="en-US" smtClean="0"/>
              <a:t>2025/3/12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3152BC-A0C2-E845-88FC-9FAD1BFA68BA}" type="slidenum">
              <a:rPr kumimoji="1" lang="ja-JP" altLang="en-US" smtClean="0"/>
              <a:t>‹#›</a:t>
            </a:fld>
            <a:endParaRPr kumimoji="1" lang="ja-JP" altLang="en-US"/>
          </a:p>
        </p:txBody>
      </p:sp>
    </p:spTree>
    <p:extLst>
      <p:ext uri="{BB962C8B-B14F-4D97-AF65-F5344CB8AC3E}">
        <p14:creationId xmlns:p14="http://schemas.microsoft.com/office/powerpoint/2010/main" val="2576424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3F63A1A-3FEB-D944-894E-248B68441CF4}" type="datetimeFigureOut">
              <a:rPr kumimoji="1" lang="ja-JP" altLang="en-US" smtClean="0"/>
              <a:t>2025/3/12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93152BC-A0C2-E845-88FC-9FAD1BFA68BA}" type="slidenum">
              <a:rPr kumimoji="1" lang="ja-JP" altLang="en-US" smtClean="0"/>
              <a:t>‹#›</a:t>
            </a:fld>
            <a:endParaRPr kumimoji="1" lang="ja-JP" altLang="en-US"/>
          </a:p>
        </p:txBody>
      </p:sp>
    </p:spTree>
    <p:extLst>
      <p:ext uri="{BB962C8B-B14F-4D97-AF65-F5344CB8AC3E}">
        <p14:creationId xmlns:p14="http://schemas.microsoft.com/office/powerpoint/2010/main" val="37760632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944254-4D69-C805-D3B4-1585508901F1}"/>
            </a:ext>
          </a:extLst>
        </p:cNvPr>
        <p:cNvGrpSpPr/>
        <p:nvPr/>
      </p:nvGrpSpPr>
      <p:grpSpPr>
        <a:xfrm>
          <a:off x="0" y="0"/>
          <a:ext cx="0" cy="0"/>
          <a:chOff x="0" y="0"/>
          <a:chExt cx="0" cy="0"/>
        </a:xfrm>
      </p:grpSpPr>
      <p:sp>
        <p:nvSpPr>
          <p:cNvPr id="5" name="字幕 2">
            <a:extLst>
              <a:ext uri="{FF2B5EF4-FFF2-40B4-BE49-F238E27FC236}">
                <a16:creationId xmlns:a16="http://schemas.microsoft.com/office/drawing/2014/main" id="{AD9B25BC-1497-7161-4984-27769A079735}"/>
              </a:ext>
            </a:extLst>
          </p:cNvPr>
          <p:cNvSpPr txBox="1"/>
          <p:nvPr/>
        </p:nvSpPr>
        <p:spPr>
          <a:xfrm>
            <a:off x="115733" y="313816"/>
            <a:ext cx="3128912" cy="304115"/>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lgn="just">
              <a:buNone/>
            </a:pPr>
            <a:r>
              <a:rPr lang="ja-JP" altLang="en-US" sz="1300" b="1" kern="0" dirty="0">
                <a:latin typeface="BIZ UDPゴシック" panose="020B0400000000000000" pitchFamily="50" charset="-128"/>
                <a:ea typeface="BIZ UDPゴシック" panose="020B0400000000000000" pitchFamily="50" charset="-128"/>
              </a:rPr>
              <a:t>＜補助事業の概要等＞</a:t>
            </a:r>
            <a:endParaRPr lang="en-US" altLang="ja-JP" sz="1300" b="1" kern="0" dirty="0">
              <a:latin typeface="BIZ UDPゴシック" panose="020B0400000000000000" pitchFamily="50" charset="-128"/>
              <a:ea typeface="BIZ UDPゴシック" panose="020B0400000000000000" pitchFamily="50" charset="-128"/>
            </a:endParaRPr>
          </a:p>
        </p:txBody>
      </p:sp>
      <p:sp>
        <p:nvSpPr>
          <p:cNvPr id="7" name="字幕 2">
            <a:extLst>
              <a:ext uri="{FF2B5EF4-FFF2-40B4-BE49-F238E27FC236}">
                <a16:creationId xmlns:a16="http://schemas.microsoft.com/office/drawing/2014/main" id="{35D5E258-F818-0631-9761-738D2BF06E1F}"/>
              </a:ext>
            </a:extLst>
          </p:cNvPr>
          <p:cNvSpPr txBox="1"/>
          <p:nvPr/>
        </p:nvSpPr>
        <p:spPr>
          <a:xfrm>
            <a:off x="5042145" y="331192"/>
            <a:ext cx="2290537" cy="286833"/>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lgn="just">
              <a:buNone/>
            </a:pPr>
            <a:r>
              <a:rPr lang="ja-JP" altLang="en-US" sz="1300" b="1" kern="0" dirty="0">
                <a:latin typeface="BIZ UDPゴシック" panose="020B0400000000000000" pitchFamily="50" charset="-128"/>
                <a:ea typeface="BIZ UDPゴシック" panose="020B0400000000000000" pitchFamily="50" charset="-128"/>
              </a:rPr>
              <a:t>＜具体的な事業内容＞</a:t>
            </a:r>
            <a:endParaRPr lang="en-US" altLang="ja-JP" sz="1300" b="1" kern="0" dirty="0">
              <a:latin typeface="BIZ UDPゴシック" panose="020B0400000000000000" pitchFamily="50" charset="-128"/>
              <a:ea typeface="BIZ UDPゴシック" panose="020B0400000000000000" pitchFamily="50" charset="-128"/>
            </a:endParaRPr>
          </a:p>
        </p:txBody>
      </p:sp>
      <p:sp>
        <p:nvSpPr>
          <p:cNvPr id="8" name="正方形/長方形 2">
            <a:extLst>
              <a:ext uri="{FF2B5EF4-FFF2-40B4-BE49-F238E27FC236}">
                <a16:creationId xmlns:a16="http://schemas.microsoft.com/office/drawing/2014/main" id="{E765FF57-6920-BA19-92B4-70785A5D540C}"/>
              </a:ext>
            </a:extLst>
          </p:cNvPr>
          <p:cNvSpPr>
            <a:spLocks noChangeArrowheads="1"/>
          </p:cNvSpPr>
          <p:nvPr/>
        </p:nvSpPr>
        <p:spPr>
          <a:xfrm>
            <a:off x="7516427" y="323147"/>
            <a:ext cx="2392688" cy="321396"/>
          </a:xfrm>
          <a:prstGeom prst="rect">
            <a:avLst/>
          </a:prstGeom>
          <a:no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buNone/>
            </a:pPr>
            <a:r>
              <a:rPr lang="ja-JP" altLang="en-US" sz="1050" b="1" kern="0" dirty="0">
                <a:latin typeface="BIZ UDPゴシック" panose="020B0400000000000000" pitchFamily="50" charset="-128"/>
                <a:ea typeface="BIZ UDPゴシック" panose="020B0400000000000000" pitchFamily="50" charset="-128"/>
              </a:rPr>
              <a:t>　 実施地域：○○県●●市（代表地域）</a:t>
            </a:r>
          </a:p>
        </p:txBody>
      </p:sp>
      <p:graphicFrame>
        <p:nvGraphicFramePr>
          <p:cNvPr id="9" name="表 8">
            <a:extLst>
              <a:ext uri="{FF2B5EF4-FFF2-40B4-BE49-F238E27FC236}">
                <a16:creationId xmlns:a16="http://schemas.microsoft.com/office/drawing/2014/main" id="{C55C9BAD-5889-7EDC-3316-704A9F9202DB}"/>
              </a:ext>
            </a:extLst>
          </p:cNvPr>
          <p:cNvGraphicFramePr>
            <a:graphicFrameLocks noGrp="1"/>
          </p:cNvGraphicFramePr>
          <p:nvPr>
            <p:extLst>
              <p:ext uri="{D42A27DB-BD31-4B8C-83A1-F6EECF244321}">
                <p14:modId xmlns:p14="http://schemas.microsoft.com/office/powerpoint/2010/main" val="1024589744"/>
              </p:ext>
            </p:extLst>
          </p:nvPr>
        </p:nvGraphicFramePr>
        <p:xfrm>
          <a:off x="52007" y="578498"/>
          <a:ext cx="4949201" cy="6251510"/>
        </p:xfrm>
        <a:graphic>
          <a:graphicData uri="http://schemas.openxmlformats.org/drawingml/2006/table">
            <a:tbl>
              <a:tblPr/>
              <a:tblGrid>
                <a:gridCol w="271521">
                  <a:extLst>
                    <a:ext uri="{9D8B030D-6E8A-4147-A177-3AD203B41FA5}">
                      <a16:colId xmlns:a16="http://schemas.microsoft.com/office/drawing/2014/main" val="2187960235"/>
                    </a:ext>
                  </a:extLst>
                </a:gridCol>
                <a:gridCol w="4677680">
                  <a:extLst>
                    <a:ext uri="{9D8B030D-6E8A-4147-A177-3AD203B41FA5}">
                      <a16:colId xmlns:a16="http://schemas.microsoft.com/office/drawing/2014/main" val="833639600"/>
                    </a:ext>
                  </a:extLst>
                </a:gridCol>
              </a:tblGrid>
              <a:tr h="3506636">
                <a:tc>
                  <a:txBody>
                    <a:bodyPr/>
                    <a:lstStyle/>
                    <a:p>
                      <a:pPr algn="ctr" fontAlgn="ctr"/>
                      <a:r>
                        <a:rPr lang="ja-JP" altLang="en-US" sz="1050" b="1" i="0" u="none" strike="noStrike" dirty="0">
                          <a:solidFill>
                            <a:srgbClr val="000000"/>
                          </a:solidFill>
                          <a:effectLst/>
                          <a:latin typeface="BIZ UDPゴシック" panose="020B0400000000000000" pitchFamily="50" charset="-128"/>
                          <a:ea typeface="BIZ UDPゴシック" panose="020B0400000000000000" pitchFamily="50" charset="-128"/>
                        </a:rPr>
                        <a:t>地域の課題</a:t>
                      </a:r>
                      <a:endParaRPr lang="en-US" altLang="ja-JP" sz="105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marL="0" marR="0" lvl="0" indent="0" algn="l" defTabSz="844083" rtl="0" eaLnBrk="1" fontAlgn="ctr" latinLnBrk="0" hangingPunct="1">
                        <a:lnSpc>
                          <a:spcPct val="100000"/>
                        </a:lnSpc>
                        <a:spcBef>
                          <a:spcPts val="0"/>
                        </a:spcBef>
                        <a:spcAft>
                          <a:spcPts val="0"/>
                        </a:spcAft>
                        <a:buClrTx/>
                        <a:buSzTx/>
                        <a:buFontTx/>
                        <a:buNone/>
                        <a:tabLst/>
                        <a:defRPr/>
                      </a:pPr>
                      <a:r>
                        <a:rPr kumimoji="1" lang="ja-JP" altLang="en-US" sz="1050" b="1" dirty="0">
                          <a:solidFill>
                            <a:srgbClr val="0070C0"/>
                          </a:solidFill>
                          <a:latin typeface="BIZ UDPゴシック" panose="020B0400000000000000" pitchFamily="50" charset="-128"/>
                          <a:ea typeface="BIZ UDPゴシック" panose="020B0400000000000000" pitchFamily="50" charset="-128"/>
                        </a:rPr>
                        <a:t>「１．地域の課題」から記載してください。</a:t>
                      </a: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特に、</a:t>
                      </a:r>
                      <a:r>
                        <a:rPr lang="en-US" altLang="ja-JP" sz="1050" b="1" i="0" u="none" strike="noStrike" dirty="0">
                          <a:solidFill>
                            <a:srgbClr val="0070C0"/>
                          </a:solidFill>
                          <a:effectLst/>
                          <a:latin typeface="BIZ UDPゴシック" panose="020B0400000000000000" pitchFamily="50" charset="-128"/>
                          <a:ea typeface="BIZ UDPゴシック" panose="020B0400000000000000" pitchFamily="50" charset="-128"/>
                        </a:rPr>
                        <a:t>(2)</a:t>
                      </a: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ローカルガイド人材に関する現状と課題を踏まえ、</a:t>
                      </a:r>
                      <a:r>
                        <a:rPr lang="en-US" altLang="ja-JP" sz="1050" b="1" i="0" u="none" strike="noStrike" dirty="0">
                          <a:solidFill>
                            <a:srgbClr val="0070C0"/>
                          </a:solidFill>
                          <a:effectLst/>
                          <a:latin typeface="BIZ UDPゴシック" panose="020B0400000000000000" pitchFamily="50" charset="-128"/>
                          <a:ea typeface="BIZ UDPゴシック" panose="020B0400000000000000" pitchFamily="50" charset="-128"/>
                        </a:rPr>
                        <a:t>(3)</a:t>
                      </a: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① 現状と課題を踏まえた地域の目指すべき姿を必ず記載してください。</a:t>
                      </a:r>
                      <a:endParaRPr kumimoji="1" lang="ja-JP" altLang="en-US" sz="1050" b="1" dirty="0">
                        <a:solidFill>
                          <a:srgbClr val="0070C0"/>
                        </a:solidFill>
                        <a:latin typeface="BIZ UDPゴシック" panose="020B0400000000000000" pitchFamily="50" charset="-128"/>
                        <a:ea typeface="BIZ UDPゴシック" panose="020B0400000000000000" pitchFamily="50" charset="-128"/>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202785"/>
                  </a:ext>
                </a:extLst>
              </a:tr>
              <a:tr h="987473">
                <a:tc>
                  <a:txBody>
                    <a:bodyPr/>
                    <a:lstStyle/>
                    <a:p>
                      <a:pPr algn="ctr" fontAlgn="ctr"/>
                      <a:r>
                        <a:rPr lang="ja-JP" altLang="en-US" sz="1050" b="1" i="0" u="none" strike="noStrike">
                          <a:solidFill>
                            <a:srgbClr val="000000"/>
                          </a:solidFill>
                          <a:effectLst/>
                          <a:latin typeface="BIZ UDPゴシック" panose="020B0400000000000000" pitchFamily="50" charset="-128"/>
                          <a:ea typeface="BIZ UDPゴシック" panose="020B0400000000000000" pitchFamily="50" charset="-128"/>
                        </a:rPr>
                        <a:t>補助事業の</a:t>
                      </a:r>
                      <a:endParaRPr lang="en-US" altLang="ja-JP" sz="1050" b="1" i="0" u="none" strike="noStrike">
                        <a:solidFill>
                          <a:srgbClr val="000000"/>
                        </a:solidFill>
                        <a:effectLst/>
                        <a:latin typeface="BIZ UDPゴシック" panose="020B0400000000000000" pitchFamily="50" charset="-128"/>
                        <a:ea typeface="BIZ UDPゴシック" panose="020B0400000000000000" pitchFamily="50" charset="-128"/>
                      </a:endParaRPr>
                    </a:p>
                    <a:p>
                      <a:pPr algn="ctr" fontAlgn="ctr"/>
                      <a:r>
                        <a:rPr lang="ja-JP" altLang="en-US" sz="1050" b="1" i="0" u="none" strike="noStrike">
                          <a:solidFill>
                            <a:srgbClr val="000000"/>
                          </a:solidFill>
                          <a:effectLst/>
                          <a:latin typeface="BIZ UDPゴシック" panose="020B0400000000000000" pitchFamily="50" charset="-128"/>
                          <a:ea typeface="BIZ UDPゴシック" panose="020B0400000000000000" pitchFamily="50" charset="-128"/>
                        </a:rPr>
                        <a:t>目的</a:t>
                      </a:r>
                      <a:endParaRPr lang="en-US" altLang="ja-JP" sz="105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「２</a:t>
                      </a:r>
                      <a:r>
                        <a:rPr lang="en-US" altLang="ja-JP" sz="1050" b="1" i="0" u="none" strike="noStrike" dirty="0">
                          <a:solidFill>
                            <a:srgbClr val="0070C0"/>
                          </a:solidFill>
                          <a:effectLst/>
                          <a:latin typeface="BIZ UDPゴシック" panose="020B0400000000000000" pitchFamily="50" charset="-128"/>
                          <a:ea typeface="BIZ UDPゴシック" panose="020B0400000000000000" pitchFamily="50" charset="-128"/>
                        </a:rPr>
                        <a:t>.</a:t>
                      </a: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 補助事業の目的」から記載してください。</a:t>
                      </a:r>
                      <a:endParaRPr lang="en-US" altLang="ja-JP" sz="1050" b="1" i="0" u="none" strike="noStrike" dirty="0">
                        <a:solidFill>
                          <a:srgbClr val="0070C0"/>
                        </a:solidFill>
                        <a:effectLst/>
                        <a:latin typeface="BIZ UDPゴシック" panose="020B0400000000000000" pitchFamily="50" charset="-128"/>
                        <a:ea typeface="BIZ UDPゴシック" panose="020B0400000000000000" pitchFamily="50" charset="-128"/>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9825705"/>
                  </a:ext>
                </a:extLst>
              </a:tr>
              <a:tr h="1618384">
                <a:tc>
                  <a:txBody>
                    <a:bodyPr/>
                    <a:lstStyle/>
                    <a:p>
                      <a:pPr algn="ctr" fontAlgn="ctr"/>
                      <a:r>
                        <a:rPr lang="ja-JP" altLang="en-US" sz="1050" b="1" i="0" u="none" strike="noStrike" dirty="0">
                          <a:solidFill>
                            <a:srgbClr val="000000"/>
                          </a:solidFill>
                          <a:effectLst/>
                          <a:latin typeface="BIZ UDPゴシック" panose="020B0400000000000000" pitchFamily="50" charset="-128"/>
                          <a:ea typeface="BIZ UDPゴシック" panose="020B0400000000000000" pitchFamily="50" charset="-128"/>
                        </a:rPr>
                        <a:t>実施体制</a:t>
                      </a:r>
                      <a:endParaRPr lang="en-US" altLang="ja-JP" sz="105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「実施体制の組織・人員体制、役割分担」から補助事業期間内の実施体制について記載してください。　</a:t>
                      </a: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050" b="1" i="0" u="none" strike="noStrike" dirty="0">
                        <a:solidFill>
                          <a:srgbClr val="0070C0"/>
                        </a:solidFill>
                        <a:effectLst/>
                        <a:latin typeface="BIZ UDPゴシック" panose="020B0400000000000000" pitchFamily="50" charset="-128"/>
                        <a:ea typeface="BIZ UDPゴシック" panose="020B0400000000000000" pitchFamily="50" charset="-128"/>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4456381"/>
                  </a:ext>
                </a:extLst>
              </a:tr>
            </a:tbl>
          </a:graphicData>
        </a:graphic>
      </p:graphicFrame>
      <p:graphicFrame>
        <p:nvGraphicFramePr>
          <p:cNvPr id="10" name="表 9">
            <a:extLst>
              <a:ext uri="{FF2B5EF4-FFF2-40B4-BE49-F238E27FC236}">
                <a16:creationId xmlns:a16="http://schemas.microsoft.com/office/drawing/2014/main" id="{42D3DA42-2767-4CF8-DA8E-28FC8E24E51C}"/>
              </a:ext>
            </a:extLst>
          </p:cNvPr>
          <p:cNvGraphicFramePr>
            <a:graphicFrameLocks noGrp="1"/>
          </p:cNvGraphicFramePr>
          <p:nvPr>
            <p:extLst>
              <p:ext uri="{D42A27DB-BD31-4B8C-83A1-F6EECF244321}">
                <p14:modId xmlns:p14="http://schemas.microsoft.com/office/powerpoint/2010/main" val="2688410525"/>
              </p:ext>
            </p:extLst>
          </p:nvPr>
        </p:nvGraphicFramePr>
        <p:xfrm>
          <a:off x="5117238" y="615820"/>
          <a:ext cx="4756381" cy="4478722"/>
        </p:xfrm>
        <a:graphic>
          <a:graphicData uri="http://schemas.openxmlformats.org/drawingml/2006/table">
            <a:tbl>
              <a:tblPr/>
              <a:tblGrid>
                <a:gridCol w="254862">
                  <a:extLst>
                    <a:ext uri="{9D8B030D-6E8A-4147-A177-3AD203B41FA5}">
                      <a16:colId xmlns:a16="http://schemas.microsoft.com/office/drawing/2014/main" val="3678453089"/>
                    </a:ext>
                  </a:extLst>
                </a:gridCol>
                <a:gridCol w="4501519">
                  <a:extLst>
                    <a:ext uri="{9D8B030D-6E8A-4147-A177-3AD203B41FA5}">
                      <a16:colId xmlns:a16="http://schemas.microsoft.com/office/drawing/2014/main" val="1559266661"/>
                    </a:ext>
                  </a:extLst>
                </a:gridCol>
              </a:tblGrid>
              <a:tr h="1553231">
                <a:tc>
                  <a:txBody>
                    <a:bodyPr/>
                    <a:lstStyle/>
                    <a:p>
                      <a:pPr algn="ctr" fontAlgn="ctr"/>
                      <a:r>
                        <a:rPr lang="ja-JP" altLang="en-US" sz="1050" b="1" i="0" u="none" strike="noStrike" dirty="0">
                          <a:solidFill>
                            <a:srgbClr val="000000"/>
                          </a:solidFill>
                          <a:effectLst/>
                          <a:latin typeface="BIZ UDPゴシック" panose="020B0400000000000000" pitchFamily="50" charset="-128"/>
                          <a:ea typeface="BIZ UDPゴシック" panose="020B0400000000000000" pitchFamily="50" charset="-128"/>
                        </a:rPr>
                        <a:t>人材確保</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fontAlgn="ct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「３</a:t>
                      </a:r>
                      <a:r>
                        <a:rPr lang="en-US" altLang="ja-JP" sz="1050" b="1" i="0" u="none" strike="noStrike" dirty="0">
                          <a:solidFill>
                            <a:srgbClr val="0070C0"/>
                          </a:solidFill>
                          <a:effectLst/>
                          <a:latin typeface="BIZ UDPゴシック" panose="020B0400000000000000" pitchFamily="50" charset="-128"/>
                          <a:ea typeface="BIZ UDPゴシック" panose="020B0400000000000000" pitchFamily="50" charset="-128"/>
                        </a:rPr>
                        <a:t>-1.</a:t>
                      </a: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人材確保の取組」を抜粋して記載してください。記載にあたっては、「１</a:t>
                      </a:r>
                      <a:r>
                        <a:rPr lang="en-US" altLang="ja-JP" sz="1050" b="1" i="0" u="none" strike="noStrike" dirty="0">
                          <a:solidFill>
                            <a:srgbClr val="0070C0"/>
                          </a:solidFill>
                          <a:effectLst/>
                          <a:latin typeface="BIZ UDPゴシック" panose="020B0400000000000000" pitchFamily="50" charset="-128"/>
                          <a:ea typeface="BIZ UDPゴシック" panose="020B0400000000000000" pitchFamily="50" charset="-128"/>
                        </a:rPr>
                        <a:t>-2.</a:t>
                      </a: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地域の背景・課題</a:t>
                      </a:r>
                      <a:r>
                        <a:rPr lang="en-US" altLang="ja-JP" sz="1050" b="1" i="0" u="none" strike="noStrike" dirty="0">
                          <a:solidFill>
                            <a:srgbClr val="0070C0"/>
                          </a:solidFill>
                          <a:effectLst/>
                          <a:latin typeface="BIZ UDPゴシック" panose="020B0400000000000000" pitchFamily="50" charset="-128"/>
                          <a:ea typeface="BIZ UDPゴシック" panose="020B0400000000000000" pitchFamily="50" charset="-128"/>
                        </a:rPr>
                        <a:t>(3)</a:t>
                      </a: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②</a:t>
                      </a:r>
                      <a:r>
                        <a:rPr lang="en-US" altLang="ja-JP" sz="1050" b="1" i="0" u="none" strike="noStrike" dirty="0">
                          <a:solidFill>
                            <a:srgbClr val="0070C0"/>
                          </a:solidFill>
                          <a:effectLst/>
                          <a:latin typeface="BIZ UDPゴシック" panose="020B0400000000000000" pitchFamily="50" charset="-128"/>
                          <a:ea typeface="BIZ UDPゴシック" panose="020B0400000000000000" pitchFamily="50" charset="-128"/>
                        </a:rPr>
                        <a:t>-1 </a:t>
                      </a: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人材確保の方向性」を踏まえて記載してください。</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6758311"/>
                  </a:ext>
                </a:extLst>
              </a:tr>
              <a:tr h="1573401">
                <a:tc>
                  <a:txBody>
                    <a:bodyPr/>
                    <a:lstStyle/>
                    <a:p>
                      <a:pPr algn="ctr" fontAlgn="ctr"/>
                      <a:r>
                        <a:rPr lang="ja-JP" altLang="en-US" sz="1050" b="1" i="0" u="none" strike="noStrike" dirty="0">
                          <a:solidFill>
                            <a:srgbClr val="000000"/>
                          </a:solidFill>
                          <a:effectLst/>
                          <a:latin typeface="BIZ UDPゴシック" panose="020B0400000000000000" pitchFamily="50" charset="-128"/>
                          <a:ea typeface="BIZ UDPゴシック" panose="020B0400000000000000" pitchFamily="50" charset="-128"/>
                        </a:rPr>
                        <a:t>人材育成</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「３</a:t>
                      </a:r>
                      <a:r>
                        <a:rPr lang="en-US" altLang="ja-JP" sz="1050" b="1" i="0" u="none" strike="noStrike" dirty="0">
                          <a:solidFill>
                            <a:srgbClr val="0070C0"/>
                          </a:solidFill>
                          <a:effectLst/>
                          <a:latin typeface="BIZ UDPゴシック" panose="020B0400000000000000" pitchFamily="50" charset="-128"/>
                          <a:ea typeface="BIZ UDPゴシック" panose="020B0400000000000000" pitchFamily="50" charset="-128"/>
                        </a:rPr>
                        <a:t>-2</a:t>
                      </a: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．人材育成の取組」を抜粋して記載してください。　記載にあたっては、「１</a:t>
                      </a:r>
                      <a:r>
                        <a:rPr lang="en-US" altLang="ja-JP" sz="1050" b="1" i="0" u="none" strike="noStrike" dirty="0">
                          <a:solidFill>
                            <a:srgbClr val="0070C0"/>
                          </a:solidFill>
                          <a:effectLst/>
                          <a:latin typeface="BIZ UDPゴシック" panose="020B0400000000000000" pitchFamily="50" charset="-128"/>
                          <a:ea typeface="BIZ UDPゴシック" panose="020B0400000000000000" pitchFamily="50" charset="-128"/>
                        </a:rPr>
                        <a:t>-2.</a:t>
                      </a: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地域の背景・課題</a:t>
                      </a:r>
                      <a:r>
                        <a:rPr lang="en-US" altLang="ja-JP" sz="1050" b="1" i="0" u="none" strike="noStrike" dirty="0">
                          <a:solidFill>
                            <a:srgbClr val="0070C0"/>
                          </a:solidFill>
                          <a:effectLst/>
                          <a:latin typeface="BIZ UDPゴシック" panose="020B0400000000000000" pitchFamily="50" charset="-128"/>
                          <a:ea typeface="BIZ UDPゴシック" panose="020B0400000000000000" pitchFamily="50" charset="-128"/>
                        </a:rPr>
                        <a:t>(3)</a:t>
                      </a: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②</a:t>
                      </a:r>
                      <a:r>
                        <a:rPr lang="en-US" altLang="ja-JP" sz="1050" b="1" i="0" u="none" strike="noStrike" dirty="0">
                          <a:solidFill>
                            <a:srgbClr val="0070C0"/>
                          </a:solidFill>
                          <a:effectLst/>
                          <a:latin typeface="BIZ UDPゴシック" panose="020B0400000000000000" pitchFamily="50" charset="-128"/>
                          <a:ea typeface="BIZ UDPゴシック" panose="020B0400000000000000" pitchFamily="50" charset="-128"/>
                        </a:rPr>
                        <a:t>-2 </a:t>
                      </a: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人材育成の方向性」を踏まえて記載してください。</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54378019"/>
                  </a:ext>
                </a:extLst>
              </a:tr>
              <a:tr h="1352090">
                <a:tc>
                  <a:txBody>
                    <a:bodyPr/>
                    <a:lstStyle/>
                    <a:p>
                      <a:pPr algn="ctr" fontAlgn="ctr"/>
                      <a:r>
                        <a:rPr lang="ja-JP" altLang="en-US" sz="1050" b="1" i="0" u="none" strike="noStrike" dirty="0">
                          <a:solidFill>
                            <a:srgbClr val="000000"/>
                          </a:solidFill>
                          <a:effectLst/>
                          <a:latin typeface="BIZ UDPゴシック" panose="020B0400000000000000" pitchFamily="50" charset="-128"/>
                          <a:ea typeface="BIZ UDPゴシック" panose="020B0400000000000000" pitchFamily="50" charset="-128"/>
                        </a:rPr>
                        <a:t>市場活性化</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「３</a:t>
                      </a:r>
                      <a:r>
                        <a:rPr lang="en-US" altLang="ja-JP" sz="1050" b="1" i="0" u="none" strike="noStrike" dirty="0">
                          <a:solidFill>
                            <a:srgbClr val="0070C0"/>
                          </a:solidFill>
                          <a:effectLst/>
                          <a:latin typeface="BIZ UDPゴシック" panose="020B0400000000000000" pitchFamily="50" charset="-128"/>
                          <a:ea typeface="BIZ UDPゴシック" panose="020B0400000000000000" pitchFamily="50" charset="-128"/>
                        </a:rPr>
                        <a:t>-3.</a:t>
                      </a: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市場活性化の取組」を抜粋して記載してください。記載にあたっては、「１</a:t>
                      </a:r>
                      <a:r>
                        <a:rPr lang="en-US" altLang="ja-JP" sz="1050" b="1" i="0" u="none" strike="noStrike" dirty="0">
                          <a:solidFill>
                            <a:srgbClr val="0070C0"/>
                          </a:solidFill>
                          <a:effectLst/>
                          <a:latin typeface="BIZ UDPゴシック" panose="020B0400000000000000" pitchFamily="50" charset="-128"/>
                          <a:ea typeface="BIZ UDPゴシック" panose="020B0400000000000000" pitchFamily="50" charset="-128"/>
                        </a:rPr>
                        <a:t>-2.</a:t>
                      </a: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地域の背景・課題</a:t>
                      </a:r>
                      <a:r>
                        <a:rPr lang="en-US" altLang="ja-JP" sz="1050" b="1" i="0" u="none" strike="noStrike" dirty="0">
                          <a:solidFill>
                            <a:srgbClr val="0070C0"/>
                          </a:solidFill>
                          <a:effectLst/>
                          <a:latin typeface="BIZ UDPゴシック" panose="020B0400000000000000" pitchFamily="50" charset="-128"/>
                          <a:ea typeface="BIZ UDPゴシック" panose="020B0400000000000000" pitchFamily="50" charset="-128"/>
                        </a:rPr>
                        <a:t>(3)</a:t>
                      </a: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②</a:t>
                      </a:r>
                      <a:r>
                        <a:rPr lang="en-US" altLang="ja-JP" sz="1050" b="1" i="0" u="none" strike="noStrike" dirty="0">
                          <a:solidFill>
                            <a:srgbClr val="0070C0"/>
                          </a:solidFill>
                          <a:effectLst/>
                          <a:latin typeface="BIZ UDPゴシック" panose="020B0400000000000000" pitchFamily="50" charset="-128"/>
                          <a:ea typeface="BIZ UDPゴシック" panose="020B0400000000000000" pitchFamily="50" charset="-128"/>
                        </a:rPr>
                        <a:t>-3 </a:t>
                      </a: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市場活性化の方向性」を踏まえて記載してください。</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4007603"/>
                  </a:ext>
                </a:extLst>
              </a:tr>
            </a:tbl>
          </a:graphicData>
        </a:graphic>
      </p:graphicFrame>
      <p:sp>
        <p:nvSpPr>
          <p:cNvPr id="11" name="字幕 2">
            <a:extLst>
              <a:ext uri="{FF2B5EF4-FFF2-40B4-BE49-F238E27FC236}">
                <a16:creationId xmlns:a16="http://schemas.microsoft.com/office/drawing/2014/main" id="{DB2054FA-D3D0-90F0-115B-D5B29A63FD07}"/>
              </a:ext>
            </a:extLst>
          </p:cNvPr>
          <p:cNvSpPr txBox="1"/>
          <p:nvPr/>
        </p:nvSpPr>
        <p:spPr>
          <a:xfrm>
            <a:off x="5042145" y="5068024"/>
            <a:ext cx="3045456" cy="43948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lgn="just">
              <a:buNone/>
            </a:pPr>
            <a:r>
              <a:rPr lang="ja-JP" altLang="en-US" sz="1300" b="1" kern="0" dirty="0">
                <a:latin typeface="BIZ UDPゴシック" panose="020B0400000000000000" pitchFamily="50" charset="-128"/>
                <a:ea typeface="BIZ UDPゴシック" panose="020B0400000000000000" pitchFamily="50" charset="-128"/>
              </a:rPr>
              <a:t>＜補助事業の内容＞</a:t>
            </a:r>
            <a:endParaRPr lang="en-US" altLang="ja-JP" sz="1300" b="1" kern="0" dirty="0">
              <a:latin typeface="BIZ UDPゴシック" panose="020B0400000000000000" pitchFamily="50" charset="-128"/>
              <a:ea typeface="BIZ UDPゴシック" panose="020B0400000000000000" pitchFamily="50" charset="-128"/>
            </a:endParaRPr>
          </a:p>
        </p:txBody>
      </p:sp>
      <p:graphicFrame>
        <p:nvGraphicFramePr>
          <p:cNvPr id="12" name="表 11">
            <a:extLst>
              <a:ext uri="{FF2B5EF4-FFF2-40B4-BE49-F238E27FC236}">
                <a16:creationId xmlns:a16="http://schemas.microsoft.com/office/drawing/2014/main" id="{B7496216-05E8-C73D-0391-C7F6FC9B872D}"/>
              </a:ext>
            </a:extLst>
          </p:cNvPr>
          <p:cNvGraphicFramePr>
            <a:graphicFrameLocks noGrp="1"/>
          </p:cNvGraphicFramePr>
          <p:nvPr>
            <p:extLst>
              <p:ext uri="{D42A27DB-BD31-4B8C-83A1-F6EECF244321}">
                <p14:modId xmlns:p14="http://schemas.microsoft.com/office/powerpoint/2010/main" val="4211729983"/>
              </p:ext>
            </p:extLst>
          </p:nvPr>
        </p:nvGraphicFramePr>
        <p:xfrm>
          <a:off x="5117238" y="5382547"/>
          <a:ext cx="4739869" cy="1440160"/>
        </p:xfrm>
        <a:graphic>
          <a:graphicData uri="http://schemas.openxmlformats.org/drawingml/2006/table">
            <a:tbl>
              <a:tblPr/>
              <a:tblGrid>
                <a:gridCol w="4739869">
                  <a:extLst>
                    <a:ext uri="{9D8B030D-6E8A-4147-A177-3AD203B41FA5}">
                      <a16:colId xmlns:a16="http://schemas.microsoft.com/office/drawing/2014/main" val="2449559291"/>
                    </a:ext>
                  </a:extLst>
                </a:gridCol>
              </a:tblGrid>
              <a:tr h="144016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a:t>
                      </a:r>
                      <a:r>
                        <a:rPr lang="ja-JP" altLang="en-US" sz="1050" b="1" i="0" u="none" strike="noStrike">
                          <a:solidFill>
                            <a:srgbClr val="0070C0"/>
                          </a:solidFill>
                          <a:effectLst/>
                          <a:latin typeface="BIZ UDPゴシック" panose="020B0400000000000000" pitchFamily="50" charset="-128"/>
                          <a:ea typeface="BIZ UDPゴシック" panose="020B0400000000000000" pitchFamily="50" charset="-128"/>
                        </a:rPr>
                        <a:t>３．計画の全体像と補助</a:t>
                      </a:r>
                      <a:r>
                        <a:rPr lang="ja-JP" altLang="en-US" sz="1050" b="1" i="0" u="none" strike="noStrike" dirty="0">
                          <a:solidFill>
                            <a:srgbClr val="0070C0"/>
                          </a:solidFill>
                          <a:effectLst/>
                          <a:latin typeface="BIZ UDPゴシック" panose="020B0400000000000000" pitchFamily="50" charset="-128"/>
                          <a:ea typeface="BIZ UDPゴシック" panose="020B0400000000000000" pitchFamily="50" charset="-128"/>
                        </a:rPr>
                        <a:t>事業の具体的な内容等」から既存施設等の改修・整備の内容及び数量等、購入する設備・備品の内容及び数量等を記載し、既存施設等の改修・整備、設備・備品の購入によって「人材確保」「人材育成」又は「市場活性化」にどう寄与するのか記載してください。</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5699834"/>
                  </a:ext>
                </a:extLst>
              </a:tr>
            </a:tbl>
          </a:graphicData>
        </a:graphic>
      </p:graphicFrame>
      <p:sp>
        <p:nvSpPr>
          <p:cNvPr id="13" name="テキスト ボックス 7">
            <a:extLst>
              <a:ext uri="{FF2B5EF4-FFF2-40B4-BE49-F238E27FC236}">
                <a16:creationId xmlns:a16="http://schemas.microsoft.com/office/drawing/2014/main" id="{30DB7D7F-BC32-FA1C-F246-EAE518F00834}"/>
              </a:ext>
            </a:extLst>
          </p:cNvPr>
          <p:cNvSpPr txBox="1"/>
          <p:nvPr/>
        </p:nvSpPr>
        <p:spPr>
          <a:xfrm>
            <a:off x="-61252" y="-380508"/>
            <a:ext cx="7925092" cy="369332"/>
          </a:xfrm>
          <a:prstGeom prst="rect">
            <a:avLst/>
          </a:prstGeom>
          <a:noFill/>
        </p:spPr>
        <p:txBody>
          <a:bodyPr wrap="square" rtlCol="0" anchor="ctr">
            <a:spAutoFit/>
          </a:bodyPr>
          <a:lstStyle/>
          <a:p>
            <a:r>
              <a:rPr lang="ja-JP" altLang="en-US" sz="900" dirty="0">
                <a:latin typeface="BIZ UDPゴシック" panose="020B0400000000000000" pitchFamily="50" charset="-128"/>
                <a:ea typeface="BIZ UDPゴシック" panose="020B0400000000000000" pitchFamily="50" charset="-128"/>
              </a:rPr>
              <a:t>注１：公表される前提で作成してください。注２：補助事業の概要が本事業概要説明書</a:t>
            </a:r>
            <a:r>
              <a:rPr lang="ja-JP" altLang="en-US" sz="900" u="sng" dirty="0">
                <a:solidFill>
                  <a:srgbClr val="FF0000"/>
                </a:solidFill>
                <a:latin typeface="BIZ UDPゴシック" panose="020B0400000000000000" pitchFamily="50" charset="-128"/>
                <a:ea typeface="BIZ UDPゴシック" panose="020B0400000000000000" pitchFamily="50" charset="-128"/>
              </a:rPr>
              <a:t>１枚</a:t>
            </a:r>
            <a:r>
              <a:rPr lang="ja-JP" altLang="en-US" sz="900" dirty="0">
                <a:latin typeface="BIZ UDPゴシック" panose="020B0400000000000000" pitchFamily="50" charset="-128"/>
                <a:ea typeface="BIZ UDPゴシック" panose="020B0400000000000000" pitchFamily="50" charset="-128"/>
              </a:rPr>
              <a:t>で分かるように簡潔に記載してください。</a:t>
            </a:r>
            <a:endParaRPr lang="en-US" altLang="ja-JP" sz="900" dirty="0">
              <a:latin typeface="BIZ UDPゴシック" panose="020B0400000000000000" pitchFamily="50" charset="-128"/>
              <a:ea typeface="BIZ UDPゴシック" panose="020B0400000000000000" pitchFamily="50" charset="-128"/>
            </a:endParaRPr>
          </a:p>
          <a:p>
            <a:r>
              <a:rPr lang="ja-JP" altLang="en-US" sz="900" dirty="0">
                <a:latin typeface="BIZ UDPゴシック" panose="020B0400000000000000" pitchFamily="50" charset="-128"/>
                <a:ea typeface="BIZ UDPゴシック" panose="020B0400000000000000" pitchFamily="50" charset="-128"/>
              </a:rPr>
              <a:t>注３：</a:t>
            </a:r>
            <a:r>
              <a:rPr lang="ja-JP" altLang="en-US" sz="900" dirty="0">
                <a:solidFill>
                  <a:srgbClr val="0070C0"/>
                </a:solidFill>
                <a:latin typeface="BIZ UDPゴシック" panose="020B0400000000000000" pitchFamily="50" charset="-128"/>
                <a:ea typeface="BIZ UDPゴシック" panose="020B0400000000000000" pitchFamily="50" charset="-128"/>
              </a:rPr>
              <a:t>青字の記入要領等</a:t>
            </a:r>
            <a:r>
              <a:rPr lang="ja-JP" altLang="en-US" sz="900" dirty="0">
                <a:latin typeface="BIZ UDPゴシック" panose="020B0400000000000000" pitchFamily="50" charset="-128"/>
                <a:ea typeface="BIZ UDPゴシック" panose="020B0400000000000000" pitchFamily="50" charset="-128"/>
              </a:rPr>
              <a:t>を削除の上、黒字で記載してください。フォントサイズは</a:t>
            </a:r>
            <a:r>
              <a:rPr lang="en-US" altLang="ja-JP" sz="900" dirty="0">
                <a:latin typeface="BIZ UDPゴシック" panose="020B0400000000000000" pitchFamily="50" charset="-128"/>
                <a:ea typeface="BIZ UDPゴシック" panose="020B0400000000000000" pitchFamily="50" charset="-128"/>
              </a:rPr>
              <a:t>【10.5</a:t>
            </a:r>
            <a:r>
              <a:rPr lang="ja-JP" altLang="en-US" sz="900" dirty="0">
                <a:latin typeface="BIZ UDPゴシック" panose="020B0400000000000000" pitchFamily="50" charset="-128"/>
                <a:ea typeface="BIZ UDPゴシック" panose="020B0400000000000000" pitchFamily="50" charset="-128"/>
              </a:rPr>
              <a:t>ポイント以上</a:t>
            </a:r>
            <a:r>
              <a:rPr lang="en-US" altLang="ja-JP" sz="900" dirty="0">
                <a:latin typeface="BIZ UDPゴシック" panose="020B0400000000000000" pitchFamily="50" charset="-128"/>
                <a:ea typeface="BIZ UDPゴシック" panose="020B0400000000000000" pitchFamily="50" charset="-128"/>
              </a:rPr>
              <a:t>】</a:t>
            </a:r>
            <a:r>
              <a:rPr lang="ja-JP" altLang="en-US" sz="900" dirty="0">
                <a:latin typeface="BIZ UDPゴシック" panose="020B0400000000000000" pitchFamily="50" charset="-128"/>
                <a:ea typeface="BIZ UDPゴシック" panose="020B0400000000000000" pitchFamily="50" charset="-128"/>
              </a:rPr>
              <a:t>とし、</a:t>
            </a:r>
            <a:r>
              <a:rPr lang="ja-JP" altLang="en-US" sz="900" dirty="0">
                <a:solidFill>
                  <a:srgbClr val="FF0000"/>
                </a:solidFill>
                <a:latin typeface="BIZ UDPゴシック" panose="020B0400000000000000" pitchFamily="50" charset="-128"/>
                <a:ea typeface="BIZ UDPゴシック" panose="020B0400000000000000" pitchFamily="50" charset="-128"/>
              </a:rPr>
              <a:t>重要な箇所は</a:t>
            </a:r>
            <a:r>
              <a:rPr lang="ja-JP" altLang="en-US" sz="900" u="sng" dirty="0">
                <a:solidFill>
                  <a:srgbClr val="FF0000"/>
                </a:solidFill>
                <a:latin typeface="BIZ UDPゴシック" panose="020B0400000000000000" pitchFamily="50" charset="-128"/>
                <a:ea typeface="BIZ UDPゴシック" panose="020B0400000000000000" pitchFamily="50" charset="-128"/>
              </a:rPr>
              <a:t>下線付きの赤字</a:t>
            </a:r>
            <a:r>
              <a:rPr lang="ja-JP" altLang="en-US" sz="900" dirty="0">
                <a:solidFill>
                  <a:srgbClr val="FF0000"/>
                </a:solidFill>
                <a:latin typeface="BIZ UDPゴシック" panose="020B0400000000000000" pitchFamily="50" charset="-128"/>
                <a:ea typeface="BIZ UDPゴシック" panose="020B0400000000000000" pitchFamily="50" charset="-128"/>
              </a:rPr>
              <a:t>で記載</a:t>
            </a:r>
            <a:r>
              <a:rPr lang="ja-JP" altLang="en-US" sz="900" dirty="0">
                <a:latin typeface="BIZ UDPゴシック" panose="020B0400000000000000" pitchFamily="50" charset="-128"/>
                <a:ea typeface="BIZ UDPゴシック" panose="020B0400000000000000" pitchFamily="50" charset="-128"/>
              </a:rPr>
              <a:t>してください。</a:t>
            </a:r>
          </a:p>
        </p:txBody>
      </p:sp>
      <p:sp>
        <p:nvSpPr>
          <p:cNvPr id="14" name="テキスト ボックス 13">
            <a:extLst>
              <a:ext uri="{FF2B5EF4-FFF2-40B4-BE49-F238E27FC236}">
                <a16:creationId xmlns:a16="http://schemas.microsoft.com/office/drawing/2014/main" id="{4EA058B5-38EA-0453-9227-D82BDE14DEB9}"/>
              </a:ext>
            </a:extLst>
          </p:cNvPr>
          <p:cNvSpPr txBox="1"/>
          <p:nvPr/>
        </p:nvSpPr>
        <p:spPr>
          <a:xfrm>
            <a:off x="3591786" y="3341994"/>
            <a:ext cx="1361214" cy="707886"/>
          </a:xfrm>
          <a:prstGeom prst="rect">
            <a:avLst/>
          </a:prstGeom>
          <a:noFill/>
          <a:ln w="3175">
            <a:solidFill>
              <a:schemeClr val="tx1"/>
            </a:solidFill>
          </a:ln>
        </p:spPr>
        <p:txBody>
          <a:bodyPr vertOverflow="overflow" horzOverflow="overflow" wrap="square" rtlCol="0">
            <a:spAutoFit/>
          </a:bodyPr>
          <a:lstStyle/>
          <a:p>
            <a:pPr algn="l" fontAlgn="ctr"/>
            <a:r>
              <a:rPr lang="ja-JP" altLang="en-US" sz="800" b="1" i="0" u="none" strike="noStrike" dirty="0">
                <a:solidFill>
                  <a:srgbClr val="0070C0"/>
                </a:solidFill>
                <a:effectLst/>
                <a:latin typeface="BIZ UDPゴシック" panose="020B0400000000000000" pitchFamily="50" charset="-128"/>
                <a:ea typeface="BIZ UDPゴシック" panose="020B0400000000000000" pitchFamily="50" charset="-128"/>
              </a:rPr>
              <a:t>地域のイメージがわかる画像を添付してください。</a:t>
            </a:r>
          </a:p>
          <a:p>
            <a:pPr algn="l" fontAlgn="ctr"/>
            <a:r>
              <a:rPr lang="ja-JP" altLang="en-US" sz="800" b="1" i="0" u="none" strike="noStrike" dirty="0">
                <a:solidFill>
                  <a:srgbClr val="0070C0"/>
                </a:solidFill>
                <a:effectLst/>
                <a:latin typeface="BIZ UDPゴシック" panose="020B0400000000000000" pitchFamily="50" charset="-128"/>
                <a:ea typeface="BIZ UDPゴシック" panose="020B0400000000000000" pitchFamily="50" charset="-128"/>
              </a:rPr>
              <a:t>画像については公表を前提とした公表可能な画像を添付してください。</a:t>
            </a:r>
          </a:p>
        </p:txBody>
      </p:sp>
      <p:cxnSp>
        <p:nvCxnSpPr>
          <p:cNvPr id="16" name="直線コネクタ 15">
            <a:extLst>
              <a:ext uri="{FF2B5EF4-FFF2-40B4-BE49-F238E27FC236}">
                <a16:creationId xmlns:a16="http://schemas.microsoft.com/office/drawing/2014/main" id="{027A8F05-6F0D-02DA-20A2-741CB199C611}"/>
              </a:ext>
            </a:extLst>
          </p:cNvPr>
          <p:cNvCxnSpPr/>
          <p:nvPr/>
        </p:nvCxnSpPr>
        <p:spPr>
          <a:xfrm>
            <a:off x="0" y="313816"/>
            <a:ext cx="9906000" cy="0"/>
          </a:xfrm>
          <a:prstGeom prst="line">
            <a:avLst/>
          </a:prstGeom>
          <a:ln w="44450"/>
        </p:spPr>
        <p:style>
          <a:lnRef idx="2">
            <a:schemeClr val="accent1"/>
          </a:lnRef>
          <a:fillRef idx="0">
            <a:schemeClr val="accent1"/>
          </a:fillRef>
          <a:effectRef idx="1">
            <a:schemeClr val="accent1"/>
          </a:effectRef>
          <a:fontRef idx="minor">
            <a:schemeClr val="tx1"/>
          </a:fontRef>
        </p:style>
      </p:cxnSp>
      <p:sp>
        <p:nvSpPr>
          <p:cNvPr id="3" name="正方形/長方形 2">
            <a:extLst>
              <a:ext uri="{FF2B5EF4-FFF2-40B4-BE49-F238E27FC236}">
                <a16:creationId xmlns:a16="http://schemas.microsoft.com/office/drawing/2014/main" id="{5D247F0F-1C8B-18A3-3D3C-CFF256CBA6CE}"/>
              </a:ext>
            </a:extLst>
          </p:cNvPr>
          <p:cNvSpPr>
            <a:spLocks noChangeArrowheads="1"/>
          </p:cNvSpPr>
          <p:nvPr/>
        </p:nvSpPr>
        <p:spPr>
          <a:xfrm>
            <a:off x="-252536" y="-65774"/>
            <a:ext cx="8374743" cy="393051"/>
          </a:xfrm>
          <a:prstGeom prst="rect">
            <a:avLst/>
          </a:prstGeom>
          <a:no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just" defTabSz="914400" rtl="0" eaLnBrk="1" fontAlgn="base" latinLnBrk="0" hangingPunct="1">
              <a:lnSpc>
                <a:spcPct val="100000"/>
              </a:lnSpc>
              <a:spcBef>
                <a:spcPct val="20000"/>
              </a:spcBef>
              <a:spcAft>
                <a:spcPct val="0"/>
              </a:spcAft>
              <a:buClrTx/>
              <a:buSzTx/>
              <a:buFontTx/>
              <a:buNone/>
              <a:tabLst/>
              <a:defRPr/>
            </a:pPr>
            <a:r>
              <a:rPr kumimoji="1" lang="ja-JP" altLang="en-US" sz="2400" b="1" i="0" u="none" strike="noStrike" kern="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　 </a:t>
            </a:r>
            <a:r>
              <a:rPr lang="ja-JP" altLang="en-US" sz="2400" b="1" kern="0" dirty="0">
                <a:latin typeface="BIZ UDPゴシック" panose="020B0400000000000000" pitchFamily="50" charset="-128"/>
                <a:ea typeface="BIZ UDPゴシック" panose="020B0400000000000000" pitchFamily="50" charset="-128"/>
              </a:rPr>
              <a:t>計画</a:t>
            </a:r>
            <a:r>
              <a:rPr kumimoji="1" lang="ja-JP" altLang="en-US" sz="2400" b="1" i="0" u="none" strike="noStrike" kern="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名（事業計画策定者名）</a:t>
            </a:r>
          </a:p>
        </p:txBody>
      </p:sp>
    </p:spTree>
    <p:extLst>
      <p:ext uri="{BB962C8B-B14F-4D97-AF65-F5344CB8AC3E}">
        <p14:creationId xmlns:p14="http://schemas.microsoft.com/office/powerpoint/2010/main" val="345325615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Words>466</Words>
  <PresentationFormat>A4 210 x 297 mm</PresentationFormat>
  <Paragraphs>23</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UDPゴシック</vt:lpstr>
      <vt:lpstr>游ゴシック</vt:lpstr>
      <vt:lpstr>Aptos</vt:lpstr>
      <vt:lpstr>Aptos Display</vt:lpstr>
      <vt:lpstr>Arial</vt:lpstr>
      <vt:lpstr>Office テーマ</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