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402"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D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01"/>
  </p:normalViewPr>
  <p:slideViewPr>
    <p:cSldViewPr snapToGrid="0">
      <p:cViewPr varScale="1">
        <p:scale>
          <a:sx n="58" d="100"/>
          <a:sy n="58" d="100"/>
        </p:scale>
        <p:origin x="1312" y="7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D04570D-5645-554B-BB04-3A2521683858}"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B484632-22FD-F744-B977-F0BCD7E67648}" type="slidenum">
              <a:rPr kumimoji="1" lang="ja-JP" altLang="en-US" smtClean="0"/>
              <a:t>‹#›</a:t>
            </a:fld>
            <a:endParaRPr kumimoji="1" lang="ja-JP" altLang="en-US"/>
          </a:p>
        </p:txBody>
      </p:sp>
    </p:spTree>
    <p:extLst>
      <p:ext uri="{BB962C8B-B14F-4D97-AF65-F5344CB8AC3E}">
        <p14:creationId xmlns:p14="http://schemas.microsoft.com/office/powerpoint/2010/main" val="36503754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291212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525991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91707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268619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99377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827238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652065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972013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26183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429175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576424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F63A1A-3FEB-D944-894E-248B68441CF4}" type="datetimeFigureOut">
              <a:rPr kumimoji="1" lang="ja-JP" altLang="en-US" smtClean="0"/>
              <a:t>2025/3/5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3776063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44254-4D69-C805-D3B4-1585508901F1}"/>
            </a:ext>
          </a:extLst>
        </p:cNvPr>
        <p:cNvGrpSpPr/>
        <p:nvPr/>
      </p:nvGrpSpPr>
      <p:grpSpPr>
        <a:xfrm>
          <a:off x="0" y="0"/>
          <a:ext cx="0" cy="0"/>
          <a:chOff x="0" y="0"/>
          <a:chExt cx="0" cy="0"/>
        </a:xfrm>
      </p:grpSpPr>
      <p:sp>
        <p:nvSpPr>
          <p:cNvPr id="2" name="正方形/長方形 2">
            <a:extLst>
              <a:ext uri="{FF2B5EF4-FFF2-40B4-BE49-F238E27FC236}">
                <a16:creationId xmlns:a16="http://schemas.microsoft.com/office/drawing/2014/main" id="{144A0EBF-ABCE-9097-AFBB-5D98DC465C41}"/>
              </a:ext>
            </a:extLst>
          </p:cNvPr>
          <p:cNvSpPr>
            <a:spLocks noChangeArrowheads="1"/>
          </p:cNvSpPr>
          <p:nvPr/>
        </p:nvSpPr>
        <p:spPr>
          <a:xfrm>
            <a:off x="-252536" y="-65774"/>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実証事業名（申請団体名）</a:t>
            </a:r>
          </a:p>
        </p:txBody>
      </p:sp>
      <p:sp>
        <p:nvSpPr>
          <p:cNvPr id="5" name="字幕 2">
            <a:extLst>
              <a:ext uri="{FF2B5EF4-FFF2-40B4-BE49-F238E27FC236}">
                <a16:creationId xmlns:a16="http://schemas.microsoft.com/office/drawing/2014/main" id="{AD9B25BC-1497-7161-4984-27769A079735}"/>
              </a:ext>
            </a:extLst>
          </p:cNvPr>
          <p:cNvSpPr txBox="1"/>
          <p:nvPr/>
        </p:nvSpPr>
        <p:spPr>
          <a:xfrm>
            <a:off x="-52222" y="313816"/>
            <a:ext cx="3128912" cy="3041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＜実証事業の概要等＞</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7" name="字幕 2">
            <a:extLst>
              <a:ext uri="{FF2B5EF4-FFF2-40B4-BE49-F238E27FC236}">
                <a16:creationId xmlns:a16="http://schemas.microsoft.com/office/drawing/2014/main" id="{35D5E258-F818-0631-9761-738D2BF06E1F}"/>
              </a:ext>
            </a:extLst>
          </p:cNvPr>
          <p:cNvSpPr txBox="1"/>
          <p:nvPr/>
        </p:nvSpPr>
        <p:spPr>
          <a:xfrm>
            <a:off x="5014152" y="331192"/>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8" name="正方形/長方形 2">
            <a:extLst>
              <a:ext uri="{FF2B5EF4-FFF2-40B4-BE49-F238E27FC236}">
                <a16:creationId xmlns:a16="http://schemas.microsoft.com/office/drawing/2014/main" id="{E765FF57-6920-BA19-92B4-70785A5D540C}"/>
              </a:ext>
            </a:extLst>
          </p:cNvPr>
          <p:cNvSpPr>
            <a:spLocks noChangeArrowheads="1"/>
          </p:cNvSpPr>
          <p:nvPr/>
        </p:nvSpPr>
        <p:spPr>
          <a:xfrm>
            <a:off x="7516427" y="323147"/>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実施地域：○○県●●市（代表地域）</a:t>
            </a:r>
          </a:p>
        </p:txBody>
      </p:sp>
      <p:graphicFrame>
        <p:nvGraphicFramePr>
          <p:cNvPr id="9" name="表 8">
            <a:extLst>
              <a:ext uri="{FF2B5EF4-FFF2-40B4-BE49-F238E27FC236}">
                <a16:creationId xmlns:a16="http://schemas.microsoft.com/office/drawing/2014/main" id="{C55C9BAD-5889-7EDC-3316-704A9F9202DB}"/>
              </a:ext>
            </a:extLst>
          </p:cNvPr>
          <p:cNvGraphicFramePr>
            <a:graphicFrameLocks noGrp="1"/>
          </p:cNvGraphicFramePr>
          <p:nvPr>
            <p:extLst>
              <p:ext uri="{D42A27DB-BD31-4B8C-83A1-F6EECF244321}">
                <p14:modId xmlns:p14="http://schemas.microsoft.com/office/powerpoint/2010/main" val="4064408251"/>
              </p:ext>
            </p:extLst>
          </p:nvPr>
        </p:nvGraphicFramePr>
        <p:xfrm>
          <a:off x="52007" y="597158"/>
          <a:ext cx="4949201" cy="6247994"/>
        </p:xfrm>
        <a:graphic>
          <a:graphicData uri="http://schemas.openxmlformats.org/drawingml/2006/table">
            <a:tbl>
              <a:tblPr/>
              <a:tblGrid>
                <a:gridCol w="271521">
                  <a:extLst>
                    <a:ext uri="{9D8B030D-6E8A-4147-A177-3AD203B41FA5}">
                      <a16:colId xmlns:a16="http://schemas.microsoft.com/office/drawing/2014/main" val="2187960235"/>
                    </a:ext>
                  </a:extLst>
                </a:gridCol>
                <a:gridCol w="4677680">
                  <a:extLst>
                    <a:ext uri="{9D8B030D-6E8A-4147-A177-3AD203B41FA5}">
                      <a16:colId xmlns:a16="http://schemas.microsoft.com/office/drawing/2014/main" val="833639600"/>
                    </a:ext>
                  </a:extLst>
                </a:gridCol>
              </a:tblGrid>
              <a:tr h="3600000">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地域の課題</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algn="l" fontAlgn="ct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地域の背景・課題」から記載してください。特に、</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ローカルガイド人材に関する現状と課題を踏まえ、</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① 現状と課題を踏まえた地域の目指すべき姿を必ず記載してください。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2785"/>
                  </a:ext>
                </a:extLst>
              </a:tr>
              <a:tr h="1207561">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実証事業の</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目的</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実証事業の目的」から記載してください。</a:t>
                      </a:r>
                      <a:endPar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825705"/>
                  </a:ext>
                </a:extLst>
              </a:tr>
              <a:tr h="144043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実施体制</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「実施体制の組織・人員体制、役割分担」から実証期間内の実施体制について記載してください。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1626465"/>
                  </a:ext>
                </a:extLst>
              </a:tr>
            </a:tbl>
          </a:graphicData>
        </a:graphic>
      </p:graphicFrame>
      <p:graphicFrame>
        <p:nvGraphicFramePr>
          <p:cNvPr id="10" name="表 9">
            <a:extLst>
              <a:ext uri="{FF2B5EF4-FFF2-40B4-BE49-F238E27FC236}">
                <a16:creationId xmlns:a16="http://schemas.microsoft.com/office/drawing/2014/main" id="{42D3DA42-2767-4CF8-DA8E-28FC8E24E51C}"/>
              </a:ext>
            </a:extLst>
          </p:cNvPr>
          <p:cNvGraphicFramePr>
            <a:graphicFrameLocks noGrp="1"/>
          </p:cNvGraphicFramePr>
          <p:nvPr>
            <p:extLst>
              <p:ext uri="{D42A27DB-BD31-4B8C-83A1-F6EECF244321}">
                <p14:modId xmlns:p14="http://schemas.microsoft.com/office/powerpoint/2010/main" val="3423758116"/>
              </p:ext>
            </p:extLst>
          </p:nvPr>
        </p:nvGraphicFramePr>
        <p:xfrm>
          <a:off x="5117238" y="597158"/>
          <a:ext cx="4756381" cy="4536000"/>
        </p:xfrm>
        <a:graphic>
          <a:graphicData uri="http://schemas.openxmlformats.org/drawingml/2006/table">
            <a:tbl>
              <a:tblPr/>
              <a:tblGrid>
                <a:gridCol w="254862">
                  <a:extLst>
                    <a:ext uri="{9D8B030D-6E8A-4147-A177-3AD203B41FA5}">
                      <a16:colId xmlns:a16="http://schemas.microsoft.com/office/drawing/2014/main" val="3678453089"/>
                    </a:ext>
                  </a:extLst>
                </a:gridCol>
                <a:gridCol w="4501519">
                  <a:extLst>
                    <a:ext uri="{9D8B030D-6E8A-4147-A177-3AD203B41FA5}">
                      <a16:colId xmlns:a16="http://schemas.microsoft.com/office/drawing/2014/main" val="1559266661"/>
                    </a:ext>
                  </a:extLst>
                </a:gridCol>
              </a:tblGrid>
              <a:tr h="1573095">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人材確保</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algn="l" fontAlgn="ct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4-1.</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人材確保」を抜粋し、</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KGI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KPI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も含め記載してください。記載にあたっては、「</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 </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-1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人材確保の方向性」を踏まえて記載してください。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758311"/>
                  </a:ext>
                </a:extLst>
              </a:tr>
              <a:tr h="1593523">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人材育成</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4-2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．人材育成」を抜粋し、</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KGI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KPI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も含め記載してください。　記載にあたっては、「</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 </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人材育成の方向性」を踏まえて記載してください。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378019"/>
                  </a:ext>
                </a:extLst>
              </a:tr>
              <a:tr h="1369382">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市場活性化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DF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4-3.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市場活性化」を抜粋し、</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KGI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KPI</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も含め記載してください。記載にあたっては、「</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 </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市場活性化の方向性」を踏まえて記載してください。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007603"/>
                  </a:ext>
                </a:extLst>
              </a:tr>
            </a:tbl>
          </a:graphicData>
        </a:graphic>
      </p:graphicFrame>
      <p:sp>
        <p:nvSpPr>
          <p:cNvPr id="11" name="字幕 2">
            <a:extLst>
              <a:ext uri="{FF2B5EF4-FFF2-40B4-BE49-F238E27FC236}">
                <a16:creationId xmlns:a16="http://schemas.microsoft.com/office/drawing/2014/main" id="{DB2054FA-D3D0-90F0-115B-D5B29A63FD07}"/>
              </a:ext>
            </a:extLst>
          </p:cNvPr>
          <p:cNvSpPr txBox="1"/>
          <p:nvPr/>
        </p:nvSpPr>
        <p:spPr>
          <a:xfrm>
            <a:off x="5032814" y="5105348"/>
            <a:ext cx="3045456" cy="4394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＜実証事業終了後の方針・計画＞</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B7496216-05E8-C73D-0391-C7F6FC9B872D}"/>
              </a:ext>
            </a:extLst>
          </p:cNvPr>
          <p:cNvGraphicFramePr>
            <a:graphicFrameLocks noGrp="1"/>
          </p:cNvGraphicFramePr>
          <p:nvPr>
            <p:extLst>
              <p:ext uri="{D42A27DB-BD31-4B8C-83A1-F6EECF244321}">
                <p14:modId xmlns:p14="http://schemas.microsoft.com/office/powerpoint/2010/main" val="4190697318"/>
              </p:ext>
            </p:extLst>
          </p:nvPr>
        </p:nvGraphicFramePr>
        <p:xfrm>
          <a:off x="5117238" y="5363885"/>
          <a:ext cx="4756381" cy="1476000"/>
        </p:xfrm>
        <a:graphic>
          <a:graphicData uri="http://schemas.openxmlformats.org/drawingml/2006/table">
            <a:tbl>
              <a:tblPr/>
              <a:tblGrid>
                <a:gridCol w="4756381">
                  <a:extLst>
                    <a:ext uri="{9D8B030D-6E8A-4147-A177-3AD203B41FA5}">
                      <a16:colId xmlns:a16="http://schemas.microsoft.com/office/drawing/2014/main" val="2449559291"/>
                    </a:ext>
                  </a:extLst>
                </a:gridCol>
              </a:tblGrid>
              <a:tr h="1476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5-2.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実証事業終了後（令和８年度以降）の事業方針・計画」から記載してください。</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5699834"/>
                  </a:ext>
                </a:extLst>
              </a:tr>
            </a:tbl>
          </a:graphicData>
        </a:graphic>
      </p:graphicFrame>
      <p:sp>
        <p:nvSpPr>
          <p:cNvPr id="13" name="テキスト ボックス 7">
            <a:extLst>
              <a:ext uri="{FF2B5EF4-FFF2-40B4-BE49-F238E27FC236}">
                <a16:creationId xmlns:a16="http://schemas.microsoft.com/office/drawing/2014/main" id="{30DB7D7F-BC32-FA1C-F246-EAE518F00834}"/>
              </a:ext>
            </a:extLst>
          </p:cNvPr>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4" name="テキスト ボックス 13">
            <a:extLst>
              <a:ext uri="{FF2B5EF4-FFF2-40B4-BE49-F238E27FC236}">
                <a16:creationId xmlns:a16="http://schemas.microsoft.com/office/drawing/2014/main" id="{4EA058B5-38EA-0453-9227-D82BDE14DEB9}"/>
              </a:ext>
            </a:extLst>
          </p:cNvPr>
          <p:cNvSpPr txBox="1"/>
          <p:nvPr/>
        </p:nvSpPr>
        <p:spPr>
          <a:xfrm>
            <a:off x="3591786" y="3453964"/>
            <a:ext cx="1361214" cy="707886"/>
          </a:xfrm>
          <a:prstGeom prst="rect">
            <a:avLst/>
          </a:prstGeom>
          <a:noFill/>
          <a:ln w="3175">
            <a:solidFill>
              <a:schemeClr val="tx1"/>
            </a:solidFill>
          </a:ln>
        </p:spPr>
        <p:txBody>
          <a:bodyPr vertOverflow="overflow" horzOverflow="overflow" wrap="square" rtlCol="0">
            <a:spAutoFit/>
          </a:bodyPr>
          <a:lstStyle/>
          <a:p>
            <a:pPr algn="l" fontAlgn="ctr"/>
            <a:r>
              <a:rPr lang="ja-JP" altLang="en-US" sz="800" b="1" i="0" u="none" strike="noStrike" dirty="0">
                <a:solidFill>
                  <a:srgbClr val="0070C0"/>
                </a:solidFill>
                <a:effectLst/>
                <a:latin typeface="BIZ UDPゴシック" panose="020B0400000000000000" pitchFamily="50" charset="-128"/>
                <a:ea typeface="BIZ UDPゴシック" panose="020B0400000000000000" pitchFamily="50" charset="-128"/>
              </a:rPr>
              <a:t>地域のイメージがわかる画像を添付してください。</a:t>
            </a:r>
          </a:p>
          <a:p>
            <a:pPr algn="l" fontAlgn="ctr"/>
            <a:r>
              <a:rPr lang="ja-JP" altLang="en-US" sz="800" b="1" i="0" u="none" strike="noStrike" dirty="0">
                <a:solidFill>
                  <a:srgbClr val="0070C0"/>
                </a:solidFill>
                <a:effectLst/>
                <a:latin typeface="BIZ UDPゴシック" panose="020B0400000000000000" pitchFamily="50" charset="-128"/>
                <a:ea typeface="BIZ UDPゴシック" panose="020B0400000000000000" pitchFamily="50" charset="-128"/>
              </a:rPr>
              <a:t>画像については公表を前提とした公表可能な画像を添付してください。</a:t>
            </a:r>
          </a:p>
        </p:txBody>
      </p:sp>
      <p:cxnSp>
        <p:nvCxnSpPr>
          <p:cNvPr id="16" name="直線コネクタ 15">
            <a:extLst>
              <a:ext uri="{FF2B5EF4-FFF2-40B4-BE49-F238E27FC236}">
                <a16:creationId xmlns:a16="http://schemas.microsoft.com/office/drawing/2014/main" id="{027A8F05-6F0D-02DA-20A2-741CB199C611}"/>
              </a:ext>
            </a:extLst>
          </p:cNvPr>
          <p:cNvCxnSpPr/>
          <p:nvPr/>
        </p:nvCxnSpPr>
        <p:spPr>
          <a:xfrm>
            <a:off x="0" y="313816"/>
            <a:ext cx="9906000" cy="0"/>
          </a:xfrm>
          <a:prstGeom prst="line">
            <a:avLst/>
          </a:prstGeom>
          <a:ln w="4445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77604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416</Words>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Aptos</vt:lpstr>
      <vt:lpstr>Aptos Display</vt:lpstr>
      <vt:lpstr>Arial</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