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3" r:id="rId2"/>
  </p:sldMasterIdLst>
  <p:notesMasterIdLst>
    <p:notesMasterId r:id="rId4"/>
  </p:notesMasterIdLst>
  <p:sldIdLst>
    <p:sldId id="258"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0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cmAuthor id="2" name="観光庁加藤" initials="加藤" lastIdx="2" clrIdx="1"/>
  <p:cmAuthor id="3" name="ㅤ" initials="ㅤ"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376"/>
    <a:srgbClr val="0070C0"/>
    <a:srgbClr val="D47C7C"/>
    <a:srgbClr val="FDE11C"/>
    <a:srgbClr val="F6D5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65" d="100"/>
          <a:sy n="65" d="100"/>
        </p:scale>
        <p:origin x="1312" y="84"/>
      </p:cViewPr>
      <p:guideLst>
        <p:guide orient="horz" pos="2183"/>
        <p:guide pos="309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Masters/slideMaster2.xml" Type="http://schemas.openxmlformats.org/officeDocument/2006/relationships/slideMaster"/><Relationship Id="rId3" Target="slides/slide1.xml" Type="http://schemas.openxmlformats.org/officeDocument/2006/relationships/slide"/><Relationship Id="rId4" Target="notesMasters/notesMaster1.xml" Type="http://schemas.openxmlformats.org/officeDocument/2006/relationships/notesMaster"/><Relationship Id="rId5" Target="commentAuthors.xml" Type="http://schemas.openxmlformats.org/officeDocument/2006/relationships/commentAuthors"/><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2025/4/3</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19"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lang="ja-JP" altLang="en-US" dirty="0"/>
          </a:p>
          <a:p>
            <a:pPr marL="0" lvl="0" indent="0" algn="l" rtl="0">
              <a:spcBef>
                <a:spcPts val="360"/>
              </a:spcBef>
              <a:spcAft>
                <a:spcPts val="0"/>
              </a:spcAft>
              <a:buNone/>
            </a:pPr>
            <a:endParaRPr dirty="0"/>
          </a:p>
        </p:txBody>
      </p:sp>
      <p:sp>
        <p:nvSpPr>
          <p:cNvPr id="1120"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06252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タイトルとコンテンツ" type="obj">
  <p:cSld name="タイトルとコンテンツ">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1341240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セクション見出し" type="secHead">
  <p:cSld name="セクション見出し">
    <p:spTree>
      <p:nvGrpSpPr>
        <p:cNvPr id="1" name=""/>
        <p:cNvGrpSpPr/>
        <p:nvPr/>
      </p:nvGrpSpPr>
      <p:grpSpPr>
        <a:xfrm>
          <a:off x="0" y="0"/>
          <a:ext cx="0" cy="0"/>
          <a:chOff x="0" y="0"/>
          <a:chExt cx="0" cy="0"/>
        </a:xfrm>
      </p:grpSpPr>
      <p:sp>
        <p:nvSpPr>
          <p:cNvPr id="1037"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8"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39"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0"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1"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488894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 つのコンテンツ" type="twoObj">
  <p:cSld name="2 つのコンテンツ">
    <p:spTree>
      <p:nvGrpSpPr>
        <p:cNvPr id="1" name=""/>
        <p:cNvGrpSpPr/>
        <p:nvPr/>
      </p:nvGrpSpPr>
      <p:grpSpPr>
        <a:xfrm>
          <a:off x="0" y="0"/>
          <a:ext cx="0" cy="0"/>
          <a:chOff x="0" y="0"/>
          <a:chExt cx="0" cy="0"/>
        </a:xfrm>
      </p:grpSpPr>
      <p:sp>
        <p:nvSpPr>
          <p:cNvPr id="1043"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5"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46"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7"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8"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925789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比較" type="twoTxTwoObj">
  <p:cSld name="比較">
    <p:spTree>
      <p:nvGrpSpPr>
        <p:cNvPr id="1" name=""/>
        <p:cNvGrpSpPr/>
        <p:nvPr/>
      </p:nvGrpSpPr>
      <p:grpSpPr>
        <a:xfrm>
          <a:off x="0" y="0"/>
          <a:ext cx="0" cy="0"/>
          <a:chOff x="0" y="0"/>
          <a:chExt cx="0" cy="0"/>
        </a:xfrm>
      </p:grpSpPr>
      <p:sp>
        <p:nvSpPr>
          <p:cNvPr id="1050"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1"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2"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3"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4"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5"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6"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57"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5121695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タイトルのみ" type="titleOnly">
  <p:cSld name="タイトルのみ">
    <p:spTree>
      <p:nvGrpSpPr>
        <p:cNvPr id="1" name=""/>
        <p:cNvGrpSpPr/>
        <p:nvPr/>
      </p:nvGrpSpPr>
      <p:grpSpPr>
        <a:xfrm>
          <a:off x="0" y="0"/>
          <a:ext cx="0" cy="0"/>
          <a:chOff x="0" y="0"/>
          <a:chExt cx="0" cy="0"/>
        </a:xfrm>
      </p:grpSpPr>
      <p:sp>
        <p:nvSpPr>
          <p:cNvPr id="1059"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0"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1"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2"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346515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8"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49"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50" name="Rectangle 5"/>
          <p:cNvSpPr>
            <a:spLocks noGrp="1" noChangeArrowheads="1"/>
          </p:cNvSpPr>
          <p:nvPr>
            <p:ph type="sldNum" sz="quarter" idx="12"/>
          </p:nvPr>
        </p:nvSpPr>
        <p:spPr/>
        <p:txBody>
          <a:bodyPr/>
          <a:lstStyle>
            <a:lvl1pPr>
              <a:defRPr/>
            </a:lvl1pPr>
          </a:lstStyle>
          <a:p>
            <a:pPr>
              <a:defRPr/>
            </a:pPr>
            <a:fld id="{58764233-5231-4BB3-864E-7369979C1539}" type="slidenum">
              <a:rPr lang="en-US" altLang="ja-JP" smtClean="0">
                <a:solidFill>
                  <a:srgbClr val="000000"/>
                </a:solidFill>
              </a:rPr>
              <a:t>‹#›</a:t>
            </a:fld>
            <a:endParaRPr lang="en-US" altLang="ja-JP" dirty="0">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白紙" type="blank">
  <p:cSld name="白紙">
    <p:spTree>
      <p:nvGrpSpPr>
        <p:cNvPr id="1" name=""/>
        <p:cNvGrpSpPr/>
        <p:nvPr/>
      </p:nvGrpSpPr>
      <p:grpSpPr>
        <a:xfrm>
          <a:off x="0" y="0"/>
          <a:ext cx="0" cy="0"/>
          <a:chOff x="0" y="0"/>
          <a:chExt cx="0" cy="0"/>
        </a:xfrm>
      </p:grpSpPr>
      <p:sp>
        <p:nvSpPr>
          <p:cNvPr id="1064"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5"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66"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31535051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タイトル付きの&#10;コンテンツ">
    <p:spTree>
      <p:nvGrpSpPr>
        <p:cNvPr id="1" name=""/>
        <p:cNvGrpSpPr/>
        <p:nvPr/>
      </p:nvGrpSpPr>
      <p:grpSpPr>
        <a:xfrm>
          <a:off x="0" y="0"/>
          <a:ext cx="0" cy="0"/>
          <a:chOff x="0" y="0"/>
          <a:chExt cx="0" cy="0"/>
        </a:xfrm>
      </p:grpSpPr>
      <p:sp>
        <p:nvSpPr>
          <p:cNvPr id="1068"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9"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0"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1"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2"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3"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41354258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タイトル付きの図" type="picTx">
  <p:cSld name="タイトル付きの図">
    <p:spTree>
      <p:nvGrpSpPr>
        <p:cNvPr id="1" name=""/>
        <p:cNvGrpSpPr/>
        <p:nvPr/>
      </p:nvGrpSpPr>
      <p:grpSpPr>
        <a:xfrm>
          <a:off x="0" y="0"/>
          <a:ext cx="0" cy="0"/>
          <a:chOff x="0" y="0"/>
          <a:chExt cx="0" cy="0"/>
        </a:xfrm>
      </p:grpSpPr>
      <p:sp>
        <p:nvSpPr>
          <p:cNvPr id="1075"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6"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dirty="0"/>
          </a:p>
        </p:txBody>
      </p:sp>
      <p:sp>
        <p:nvSpPr>
          <p:cNvPr id="1077"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8"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79"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0"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4399979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タイトルと&#10;縦書きテキスト">
    <p:spTree>
      <p:nvGrpSpPr>
        <p:cNvPr id="1" name=""/>
        <p:cNvGrpSpPr/>
        <p:nvPr/>
      </p:nvGrpSpPr>
      <p:grpSpPr>
        <a:xfrm>
          <a:off x="0" y="0"/>
          <a:ext cx="0" cy="0"/>
          <a:chOff x="0" y="0"/>
          <a:chExt cx="0" cy="0"/>
        </a:xfrm>
      </p:grpSpPr>
      <p:sp>
        <p:nvSpPr>
          <p:cNvPr id="1082"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3"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84"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5"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86"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2296241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縦書きタイトルと&#10;縦書きテキスト">
    <p:spTree>
      <p:nvGrpSpPr>
        <p:cNvPr id="1" name=""/>
        <p:cNvGrpSpPr/>
        <p:nvPr/>
      </p:nvGrpSpPr>
      <p:grpSpPr>
        <a:xfrm>
          <a:off x="0" y="0"/>
          <a:ext cx="0" cy="0"/>
          <a:chOff x="0" y="0"/>
          <a:chExt cx="0" cy="0"/>
        </a:xfrm>
      </p:grpSpPr>
      <p:sp>
        <p:nvSpPr>
          <p:cNvPr id="1088"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1"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92"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245807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p:txBody>
          <a:bodyPr/>
          <a:lstStyle>
            <a:lvl1pPr>
              <a:defRPr/>
            </a:lvl1pPr>
          </a:lstStyle>
          <a:p>
            <a:pPr>
              <a:defRPr/>
            </a:pPr>
            <a:fld id="{DFEEB25D-4B7B-45DF-AF0B-DD05B66E5003}" type="slidenum">
              <a:rPr lang="en-US" altLang="ja-JP" smtClean="0"/>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p:txBody>
          <a:bodyPr/>
          <a:lstStyle>
            <a:lvl1pPr>
              <a:defRPr/>
            </a:lvl1pPr>
          </a:lstStyle>
          <a:p>
            <a:pPr>
              <a:defRPr/>
            </a:pPr>
            <a:fld id="{6C8B3383-B952-447B-9C5E-1900D707C22A}" type="slidenum">
              <a:rPr lang="en-US" altLang="ja-JP" smtClean="0">
                <a:solidFill>
                  <a:srgbClr val="000000"/>
                </a:solidFill>
              </a:rPr>
              <a:t>‹#›</a:t>
            </a:fld>
            <a:endParaRPr lang="en-US" altLang="ja-JP"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p:txBody>
          <a:bodyPr/>
          <a:lstStyle>
            <a:lvl1pPr>
              <a:defRPr/>
            </a:lvl1pPr>
          </a:lstStyle>
          <a:p>
            <a:pPr>
              <a:defRPr/>
            </a:pPr>
            <a:fld id="{6A8F643B-1E2A-4F03-8182-047C0680F225}" type="slidenum">
              <a:rPr lang="en-US" altLang="ja-JP" smtClean="0">
                <a:solidFill>
                  <a:prstClr val="black"/>
                </a:solidFill>
              </a:rPr>
              <a:t>‹#›</a:t>
            </a:fld>
            <a:endParaRPr lang="en-US" altLang="ja-JP"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hasCustomPrompt="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16"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5.xml" Type="http://schemas.openxmlformats.org/officeDocument/2006/relationships/slideLayout"/><Relationship Id="rId10" Target="../slideLayouts/slideLayout24.xml" Type="http://schemas.openxmlformats.org/officeDocument/2006/relationships/slideLayout"/><Relationship Id="rId11" Target="../theme/theme2.xml" Type="http://schemas.openxmlformats.org/officeDocument/2006/relationships/theme"/><Relationship Id="rId2" Target="../slideLayouts/slideLayout16.xml" Type="http://schemas.openxmlformats.org/officeDocument/2006/relationships/slideLayout"/><Relationship Id="rId3" Target="../slideLayouts/slideLayout17.xml" Type="http://schemas.openxmlformats.org/officeDocument/2006/relationships/slideLayout"/><Relationship Id="rId4" Target="../slideLayouts/slideLayout18.xml" Type="http://schemas.openxmlformats.org/officeDocument/2006/relationships/slideLayout"/><Relationship Id="rId5" Target="../slideLayouts/slideLayout19.xml" Type="http://schemas.openxmlformats.org/officeDocument/2006/relationships/slideLayout"/><Relationship Id="rId6" Target="../slideLayouts/slideLayout20.xml" Type="http://schemas.openxmlformats.org/officeDocument/2006/relationships/slideLayout"/><Relationship Id="rId7" Target="../slideLayouts/slideLayout21.xml" Type="http://schemas.openxmlformats.org/officeDocument/2006/relationships/slideLayout"/><Relationship Id="rId8" Target="../slideLayouts/slideLayout22.xml" Type="http://schemas.openxmlformats.org/officeDocument/2006/relationships/slideLayout"/><Relationship Id="rId9" Target="../slideLayouts/slideLayout2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ln>
          <a:effectLst/>
        </p:spPr>
        <p:txBody>
          <a:bodyPr vert="horz" wrap="square" lIns="91440" tIns="45720" rIns="91440" bIns="45720" numCol="1" anchor="t" anchorCtr="0" compatLnSpc="1"/>
          <a:lstStyle>
            <a:lvl1pPr algn="l">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fld id="{59B376E9-991B-4BCB-8AA0-D825FCD5BED6}" type="slidenum">
              <a:rPr lang="en-US" altLang="ja-JP" smtClean="0"/>
              <a:t>‹#›</a:t>
            </a:fld>
            <a:endParaRPr lang="en-US" altLang="ja-JP" dirty="0"/>
          </a:p>
        </p:txBody>
      </p:sp>
      <p:sp>
        <p:nvSpPr>
          <p:cNvPr id="1029" name="Rectangle 6"/>
          <p:cNvSpPr>
            <a:spLocks noChangeArrowheads="1"/>
          </p:cNvSpPr>
          <p:nvPr userDrawn="1"/>
        </p:nvSpPr>
        <p:spPr>
          <a:xfrm>
            <a:off x="0" y="1"/>
            <a:ext cx="9906000" cy="366713"/>
          </a:xfrm>
          <a:prstGeom prst="rect">
            <a:avLst/>
          </a:prstGeom>
          <a:no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userDrawn="1"/>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ln>
        </p:spPr>
        <p:txBody>
          <a:bodyPr vert="horz" wrap="square" lIns="91440" tIns="45720" rIns="91440" bIns="45720" numCol="1" anchor="ctr" anchorCtr="0" compatLnSpc="1"/>
          <a:lstStyle/>
          <a:p>
            <a:pPr lvl="0"/>
            <a:r>
              <a:rPr lang="ja-JP" altLang="en-US"/>
              <a:t>マスタ タイトルの書式設定</a:t>
            </a:r>
          </a:p>
        </p:txBody>
      </p:sp>
      <p:pic>
        <p:nvPicPr>
          <p:cNvPr id="1077" name="Picture 32" descr="ppjtitle"/>
          <p:cNvPicPr>
            <a:picLocks noChangeAspect="1" noChangeArrowheads="1"/>
          </p:cNvPicPr>
          <p:nvPr userDrawn="1"/>
        </p:nvPicPr>
        <p:blipFill>
          <a:blip r:embed="rId16"/>
          <a:stretch>
            <a:fillRect/>
          </a:stretch>
        </p:blipFill>
        <p:spPr>
          <a:xfrm>
            <a:off x="8697913" y="0"/>
            <a:ext cx="1208087" cy="334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2pPr>
      <a:lvl3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3pPr>
      <a:lvl4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4pPr>
      <a:lvl5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5pPr>
      <a:lvl6pPr marL="4572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6pPr>
      <a:lvl7pPr marL="9144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dirty="0"/>
          </a:p>
        </p:txBody>
      </p:sp>
    </p:spTree>
    <p:extLst>
      <p:ext uri="{BB962C8B-B14F-4D97-AF65-F5344CB8AC3E}">
        <p14:creationId xmlns:p14="http://schemas.microsoft.com/office/powerpoint/2010/main" val="363383366"/>
      </p:ext>
    </p:extLst>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FEEEBAFA-2B48-A1BA-F9B1-4C2B2486AF31}"/>
              </a:ext>
            </a:extLst>
          </p:cNvPr>
          <p:cNvSpPr txBox="1"/>
          <p:nvPr/>
        </p:nvSpPr>
        <p:spPr>
          <a:xfrm>
            <a:off x="38099" y="396482"/>
            <a:ext cx="8029576" cy="876505"/>
          </a:xfrm>
          <a:prstGeom prst="rect">
            <a:avLst/>
          </a:prstGeom>
          <a:noFill/>
          <a:ln>
            <a:solidFill>
              <a:schemeClr val="tx1"/>
            </a:solidFill>
          </a:ln>
        </p:spPr>
        <p:txBody>
          <a:bodyPr wrap="square" rtlCol="0">
            <a:noAutofit/>
          </a:bodyPr>
          <a:lstStyle/>
          <a:p>
            <a:pPr marL="0" marR="0" lvl="0" indent="0" algn="l" defTabSz="914400" rtl="0" eaLnBrk="1" fontAlgn="auto" latinLnBrk="0" hangingPunct="1">
              <a:lnSpc>
                <a:spcPct val="100000"/>
              </a:lnSpc>
              <a:spcBef>
                <a:spcPts val="360"/>
              </a:spcBef>
              <a:spcAft>
                <a:spcPts val="0"/>
              </a:spcAft>
              <a:buClr>
                <a:srgbClr val="000000"/>
              </a:buClr>
              <a:buSzTx/>
              <a:buFont typeface="Arial"/>
              <a:buNone/>
              <a:tabLst/>
              <a:defRPr/>
            </a:pPr>
            <a:endParaRPr kumimoji="1" lang="en-US" altLang="ja-JP" sz="9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a:p>
            <a:pPr marL="0" marR="0" lvl="0" indent="0" algn="l" defTabSz="914400" rtl="0" eaLnBrk="1" fontAlgn="auto" latinLnBrk="0" hangingPunct="1">
              <a:lnSpc>
                <a:spcPct val="100000"/>
              </a:lnSpc>
              <a:spcBef>
                <a:spcPts val="360"/>
              </a:spcBef>
              <a:spcAft>
                <a:spcPts val="0"/>
              </a:spcAft>
              <a:buClr>
                <a:srgbClr val="000000"/>
              </a:buClr>
              <a:buSzTx/>
              <a:buFont typeface="Arial"/>
              <a:buNone/>
              <a:tabLst/>
              <a:defRPr/>
            </a:pPr>
            <a:r>
              <a:rPr kumimoji="0" lang="ja-JP" altLang="en-US" sz="900" kern="0" dirty="0">
                <a:latin typeface="Meiryo UI" panose="020B0604030504040204" pitchFamily="50" charset="-128"/>
                <a:ea typeface="Meiryo UI" panose="020B0604030504040204" pitchFamily="50" charset="-128"/>
                <a:cs typeface="Arial"/>
                <a:sym typeface="Arial"/>
              </a:rPr>
              <a:t>本事業の実施の背景にある問題意識</a:t>
            </a:r>
            <a:r>
              <a:rPr kumimoji="0" lang="ja-JP" altLang="en-US" sz="900" b="0"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Arial"/>
                <a:sym typeface="Arial"/>
              </a:rPr>
              <a:t>、現在販売中の体験商品に関する現状・課題、収益性改善のための仮説、収益性改善として取り組みたい内容、目指すべき姿などの事業概要を記載すること</a:t>
            </a:r>
            <a:r>
              <a:rPr kumimoji="0" lang="ja-JP" altLang="en-US" sz="900" b="0" i="0" u="none" strike="noStrike" kern="0" cap="none" spc="0" normalizeH="0" baseline="0" noProof="0" dirty="0">
                <a:ln>
                  <a:noFill/>
                </a:ln>
                <a:solidFill>
                  <a:srgbClr val="FFFFFF">
                    <a:lumMod val="50000"/>
                  </a:srgbClr>
                </a:solidFill>
                <a:effectLst/>
                <a:uLnTx/>
                <a:uFillTx/>
                <a:latin typeface="Meiryo UI" panose="020B0604030504040204" pitchFamily="50" charset="-128"/>
                <a:ea typeface="Meiryo UI" panose="020B0604030504040204" pitchFamily="50" charset="-128"/>
                <a:cs typeface="Arial"/>
                <a:sym typeface="Arial"/>
              </a:rPr>
              <a:t>。</a:t>
            </a:r>
            <a:endParaRPr kumimoji="1" lang="en-US" altLang="ja-JP" sz="9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en-US" altLang="ja-JP" sz="9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1" lang="ja-JP" altLang="en-US" sz="9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sym typeface="Arial"/>
            </a:endParaRPr>
          </a:p>
        </p:txBody>
      </p:sp>
      <p:sp>
        <p:nvSpPr>
          <p:cNvPr id="1101" name="Google Shape;92;p1"/>
          <p:cNvSpPr txBox="1">
            <a:spLocks noGrp="1"/>
          </p:cNvSpPr>
          <p:nvPr>
            <p:ph type="title"/>
          </p:nvPr>
        </p:nvSpPr>
        <p:spPr>
          <a:xfrm>
            <a:off x="4052" y="56809"/>
            <a:ext cx="6085387" cy="36933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900"/>
              <a:buFont typeface="Meiryo"/>
              <a:buNone/>
            </a:pPr>
            <a:r>
              <a:rPr lang="ja-JP" altLang="en-US" sz="1400" dirty="0">
                <a:latin typeface="Meiryo UI" panose="020B0604030504040204" pitchFamily="50" charset="-128"/>
                <a:ea typeface="Meiryo UI" panose="020B0604030504040204" pitchFamily="50" charset="-128"/>
                <a:cs typeface="Meiryo"/>
                <a:sym typeface="Meiryo"/>
              </a:rPr>
              <a:t>事業名</a:t>
            </a:r>
            <a:r>
              <a:rPr lang="ja-JP" sz="1400" dirty="0">
                <a:latin typeface="Meiryo UI" panose="020B0604030504040204" pitchFamily="50" charset="-128"/>
                <a:ea typeface="Meiryo UI" panose="020B0604030504040204" pitchFamily="50" charset="-128"/>
                <a:cs typeface="Meiryo"/>
                <a:sym typeface="Meiryo"/>
              </a:rPr>
              <a:t>：○○○○【○○県○○市】 　</a:t>
            </a:r>
            <a:endParaRPr sz="2400" dirty="0">
              <a:latin typeface="Meiryo UI" panose="020B0604030504040204" pitchFamily="50" charset="-128"/>
              <a:ea typeface="Meiryo UI" panose="020B0604030504040204" pitchFamily="50" charset="-128"/>
            </a:endParaRPr>
          </a:p>
        </p:txBody>
      </p:sp>
      <p:sp>
        <p:nvSpPr>
          <p:cNvPr id="2" name="Google Shape;103;p1">
            <a:extLst>
              <a:ext uri="{FF2B5EF4-FFF2-40B4-BE49-F238E27FC236}">
                <a16:creationId xmlns:a16="http://schemas.microsoft.com/office/drawing/2014/main" id="{A40B1E53-C3CC-D990-B90E-D46B64C37459}"/>
              </a:ext>
            </a:extLst>
          </p:cNvPr>
          <p:cNvSpPr txBox="1"/>
          <p:nvPr/>
        </p:nvSpPr>
        <p:spPr>
          <a:xfrm>
            <a:off x="8185393" y="26387"/>
            <a:ext cx="1682508" cy="230792"/>
          </a:xfrm>
          <a:prstGeom prst="rect">
            <a:avLst/>
          </a:prstGeom>
          <a:noFill/>
          <a:ln>
            <a:solidFill>
              <a:schemeClr val="tx1"/>
            </a:solidFill>
          </a:ln>
        </p:spPr>
        <p:txBody>
          <a:bodyPr spcFirstLastPara="1" wrap="square" lIns="91425" tIns="45700" rIns="91425" bIns="45700" anchor="ctr" anchorCtr="0">
            <a:sp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altLang="ja-JP" sz="900" b="0" i="0" u="none" strike="noStrike" kern="0" cap="none" spc="0" normalizeH="0" baseline="0" noProof="0" dirty="0">
                <a:ln>
                  <a:noFill/>
                </a:ln>
                <a:solidFill>
                  <a:srgbClr val="000000"/>
                </a:solidFill>
                <a:effectLst/>
                <a:uLnTx/>
                <a:uFillTx/>
                <a:latin typeface="Meiryo UI"/>
                <a:ea typeface="Meiryo UI"/>
                <a:cs typeface="Meiryo"/>
                <a:sym typeface="Meiryo"/>
              </a:rPr>
              <a:t>【</a:t>
            </a:r>
            <a:r>
              <a:rPr kumimoji="0" lang="ja-JP" altLang="en-US" sz="900" b="0" i="0" u="none" strike="noStrike" kern="0" cap="none" spc="0" normalizeH="0" baseline="0" noProof="0" dirty="0">
                <a:ln>
                  <a:noFill/>
                </a:ln>
                <a:solidFill>
                  <a:srgbClr val="000000"/>
                </a:solidFill>
                <a:effectLst/>
                <a:uLnTx/>
                <a:uFillTx/>
                <a:latin typeface="Meiryo UI"/>
                <a:ea typeface="Meiryo UI"/>
                <a:cs typeface="Meiryo"/>
                <a:sym typeface="Meiryo"/>
              </a:rPr>
              <a:t>事業概要説明書（様式</a:t>
            </a:r>
            <a:r>
              <a:rPr kumimoji="0" lang="en-US" altLang="ja-JP" sz="900" b="0" i="0" u="none" strike="noStrike" kern="0" cap="none" spc="0" normalizeH="0" baseline="0" noProof="0" dirty="0">
                <a:ln>
                  <a:noFill/>
                </a:ln>
                <a:solidFill>
                  <a:srgbClr val="000000"/>
                </a:solidFill>
                <a:effectLst/>
                <a:uLnTx/>
                <a:uFillTx/>
                <a:latin typeface="Meiryo UI"/>
                <a:ea typeface="Meiryo UI"/>
                <a:cs typeface="Meiryo"/>
                <a:sym typeface="Meiryo"/>
              </a:rPr>
              <a:t>5</a:t>
            </a:r>
            <a:r>
              <a:rPr kumimoji="0" lang="ja-JP" altLang="en-US" sz="900" b="0" i="0" u="none" strike="noStrike" kern="0" cap="none" spc="0" normalizeH="0" baseline="0" noProof="0" dirty="0">
                <a:ln>
                  <a:noFill/>
                </a:ln>
                <a:solidFill>
                  <a:srgbClr val="000000"/>
                </a:solidFill>
                <a:effectLst/>
                <a:uLnTx/>
                <a:uFillTx/>
                <a:latin typeface="Meiryo UI"/>
                <a:ea typeface="Meiryo UI"/>
                <a:cs typeface="Meiryo"/>
                <a:sym typeface="Meiryo"/>
              </a:rPr>
              <a:t>）</a:t>
            </a:r>
            <a:r>
              <a:rPr kumimoji="0" lang="en-US" altLang="ja-JP" sz="900" b="0" i="0" u="none" strike="noStrike" kern="0" cap="none" spc="0" normalizeH="0" baseline="0" noProof="0" dirty="0">
                <a:ln>
                  <a:noFill/>
                </a:ln>
                <a:solidFill>
                  <a:srgbClr val="000000"/>
                </a:solidFill>
                <a:effectLst/>
                <a:uLnTx/>
                <a:uFillTx/>
                <a:latin typeface="Meiryo UI"/>
                <a:ea typeface="Meiryo UI"/>
                <a:cs typeface="Meiryo"/>
                <a:sym typeface="Meiryo"/>
              </a:rPr>
              <a:t>】</a:t>
            </a:r>
            <a:endParaRPr kumimoji="0" sz="900" b="0" i="0" u="none" strike="noStrike" kern="0" cap="none" spc="0" normalizeH="0" baseline="0" noProof="0" dirty="0">
              <a:ln>
                <a:noFill/>
              </a:ln>
              <a:solidFill>
                <a:srgbClr val="000000"/>
              </a:solidFill>
              <a:effectLst/>
              <a:uLnTx/>
              <a:uFillTx/>
              <a:latin typeface="Meiryo UI"/>
              <a:ea typeface="Meiryo UI"/>
              <a:cs typeface="Arial"/>
              <a:sym typeface="Arial"/>
            </a:endParaRPr>
          </a:p>
        </p:txBody>
      </p:sp>
      <p:graphicFrame>
        <p:nvGraphicFramePr>
          <p:cNvPr id="17" name="表 16">
            <a:extLst>
              <a:ext uri="{FF2B5EF4-FFF2-40B4-BE49-F238E27FC236}">
                <a16:creationId xmlns:a16="http://schemas.microsoft.com/office/drawing/2014/main" id="{B1C756B9-672C-C2BE-544E-76B76F4FB98D}"/>
              </a:ext>
            </a:extLst>
          </p:cNvPr>
          <p:cNvGraphicFramePr>
            <a:graphicFrameLocks noGrp="1"/>
          </p:cNvGraphicFramePr>
          <p:nvPr>
            <p:extLst>
              <p:ext uri="{D42A27DB-BD31-4B8C-83A1-F6EECF244321}">
                <p14:modId xmlns:p14="http://schemas.microsoft.com/office/powerpoint/2010/main" val="3624888019"/>
              </p:ext>
            </p:extLst>
          </p:nvPr>
        </p:nvGraphicFramePr>
        <p:xfrm>
          <a:off x="42591" y="1272987"/>
          <a:ext cx="9825310" cy="5585013"/>
        </p:xfrm>
        <a:graphic>
          <a:graphicData uri="http://schemas.openxmlformats.org/drawingml/2006/table">
            <a:tbl>
              <a:tblPr>
                <a:tableStyleId>{5940675A-B579-460E-94D1-54222C63F5DA}</a:tableStyleId>
              </a:tblPr>
              <a:tblGrid>
                <a:gridCol w="1329009">
                  <a:extLst>
                    <a:ext uri="{9D8B030D-6E8A-4147-A177-3AD203B41FA5}">
                      <a16:colId xmlns:a16="http://schemas.microsoft.com/office/drawing/2014/main" val="723497204"/>
                    </a:ext>
                  </a:extLst>
                </a:gridCol>
                <a:gridCol w="8496301">
                  <a:extLst>
                    <a:ext uri="{9D8B030D-6E8A-4147-A177-3AD203B41FA5}">
                      <a16:colId xmlns:a16="http://schemas.microsoft.com/office/drawing/2014/main" val="3506979741"/>
                    </a:ext>
                  </a:extLst>
                </a:gridCol>
              </a:tblGrid>
              <a:tr h="450012">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実施体制</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6">
                        <a:lumMod val="50000"/>
                      </a:schemeClr>
                    </a:solidFill>
                  </a:tcPr>
                </a:tc>
                <a:tc>
                  <a:txBody>
                    <a:bodyPr/>
                    <a:lstStyle/>
                    <a:p>
                      <a:pPr marL="0" marR="0" lvl="0" indent="0" algn="l" rtl="0">
                        <a:spcBef>
                          <a:spcPts val="0"/>
                        </a:spcBef>
                        <a:spcAft>
                          <a:spcPts val="0"/>
                        </a:spcAft>
                        <a:buNone/>
                      </a:pPr>
                      <a:r>
                        <a:rPr kumimoji="1" lang="ja-JP" altLang="en-US" sz="900" dirty="0">
                          <a:ln>
                            <a:noFill/>
                          </a:ln>
                          <a:solidFill>
                            <a:schemeClr val="tx1"/>
                          </a:solidFill>
                          <a:latin typeface="Meiryo UI" panose="020B0604030504040204" pitchFamily="50" charset="-128"/>
                          <a:ea typeface="Meiryo UI" panose="020B0604030504040204" pitchFamily="50" charset="-128"/>
                        </a:rPr>
                        <a:t>実施主体：○○</a:t>
                      </a:r>
                      <a:endParaRPr kumimoji="1" lang="en-US" altLang="ja-JP" sz="900" dirty="0">
                        <a:ln>
                          <a:noFill/>
                        </a:ln>
                        <a:solidFill>
                          <a:schemeClr val="tx1"/>
                        </a:solidFill>
                        <a:latin typeface="Meiryo UI" panose="020B0604030504040204" pitchFamily="50" charset="-128"/>
                        <a:ea typeface="Meiryo UI" panose="020B0604030504040204" pitchFamily="50" charset="-128"/>
                      </a:endParaRPr>
                    </a:p>
                    <a:p>
                      <a:pPr marL="0" marR="0" lvl="0" indent="0" algn="l" rtl="0">
                        <a:spcBef>
                          <a:spcPts val="0"/>
                        </a:spcBef>
                        <a:spcAft>
                          <a:spcPts val="0"/>
                        </a:spcAft>
                        <a:buNone/>
                      </a:pPr>
                      <a:r>
                        <a:rPr kumimoji="1" lang="ja-JP" altLang="en-US" sz="900" dirty="0">
                          <a:ln>
                            <a:noFill/>
                          </a:ln>
                          <a:solidFill>
                            <a:schemeClr val="tx1"/>
                          </a:solidFill>
                          <a:latin typeface="Meiryo UI" panose="020B0604030504040204" pitchFamily="50" charset="-128"/>
                          <a:ea typeface="Meiryo UI" panose="020B0604030504040204" pitchFamily="50" charset="-128"/>
                        </a:rPr>
                        <a:t>収益性改善の対象となる観光コンテンツ事業者：○○</a:t>
                      </a:r>
                      <a:endParaRPr lang="ja-JP" altLang="en-US" sz="90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kumimoji="1" lang="ja-JP" altLang="en-US" sz="900" dirty="0">
                          <a:ln>
                            <a:noFill/>
                          </a:ln>
                          <a:solidFill>
                            <a:schemeClr val="tx1"/>
                          </a:solidFill>
                          <a:latin typeface="Meiryo UI" panose="020B0604030504040204" pitchFamily="50" charset="-128"/>
                          <a:ea typeface="Meiryo UI" panose="020B0604030504040204" pitchFamily="50" charset="-128"/>
                        </a:rPr>
                        <a:t>連携先事業者：○○、○○等</a:t>
                      </a: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839578511"/>
                  </a:ext>
                </a:extLst>
              </a:tr>
              <a:tr h="388293">
                <a:tc>
                  <a:txBody>
                    <a:bodyPr/>
                    <a:lstStyle/>
                    <a:p>
                      <a:pPr marL="0" marR="0" lvl="0" indent="0" algn="ctr" rtl="0" fontAlgn="ctr">
                        <a:lnSpc>
                          <a:spcPct val="100000"/>
                        </a:lnSpc>
                        <a:spcBef>
                          <a:spcPts val="0"/>
                        </a:spcBef>
                        <a:spcAft>
                          <a:spcPts val="0"/>
                        </a:spcAft>
                        <a:buClr>
                          <a:srgbClr val="000000"/>
                        </a:buClr>
                        <a:buFont typeface="Arial"/>
                        <a:buNone/>
                      </a:pPr>
                      <a:r>
                        <a:rPr lang="ja-JP" altLang="en-US"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事業目標（</a:t>
                      </a:r>
                      <a:r>
                        <a:rPr lang="en-US" altLang="ja-JP"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KPI</a:t>
                      </a:r>
                      <a:r>
                        <a:rPr lang="ja-JP" altLang="en-US"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a:t>
                      </a:r>
                      <a:endParaRPr lang="en-US" altLang="ja-JP"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6">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具体的かつ、定量的な目標設定の内容を記載すること</a:t>
                      </a:r>
                      <a:endPar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07174055"/>
                  </a:ext>
                </a:extLst>
              </a:tr>
              <a:tr h="1848057">
                <a:tc>
                  <a:txBody>
                    <a:bodyPr/>
                    <a:lstStyle/>
                    <a:p>
                      <a:pPr marL="0" marR="0" lvl="0" indent="0" algn="ctr" rtl="0" fontAlgn="ctr">
                        <a:lnSpc>
                          <a:spcPct val="100000"/>
                        </a:lnSpc>
                        <a:spcBef>
                          <a:spcPts val="0"/>
                        </a:spcBef>
                        <a:spcAft>
                          <a:spcPts val="0"/>
                        </a:spcAft>
                        <a:buClr>
                          <a:srgbClr val="000000"/>
                        </a:buClr>
                        <a:buFont typeface="Arial"/>
                        <a:buNone/>
                      </a:pPr>
                      <a:r>
                        <a:rPr lang="ja-JP" altLang="en-US"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rPr>
                        <a:t>現在販売中の体験商品等に関する分析</a:t>
                      </a:r>
                      <a:endParaRPr lang="en-US" altLang="ja-JP" sz="1000" b="1" i="0" u="none" strike="noStrike" cap="none" dirty="0">
                        <a:solidFill>
                          <a:schemeClr val="bg1"/>
                        </a:solidFill>
                        <a:effectLst/>
                        <a:latin typeface="Meiryo UI" panose="020B0604030504040204" pitchFamily="50" charset="-128"/>
                        <a:ea typeface="Meiryo UI" panose="020B0604030504040204" pitchFamily="50" charset="-128"/>
                        <a:cs typeface="+mn-cs"/>
                        <a:sym typeface="Arial"/>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6">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収益性改善の対象となる事業者において、現在、販売中もしくは販売の準備を進めている体験商品の棚卸しを行い、個々の体験商品のミクロの視点と、当該事業者の事業全体のマクロの視点の双方から、現状に対して分析を講じ、現在の強みや課題となっていること等について、項目立てて具体的に記載すること。</a:t>
                      </a:r>
                      <a:endPar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rPr>
                        <a:t>＜個別の体験商品に着目したミクロの視点での分析項目例＞</a:t>
                      </a: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rPr>
                        <a:t>売上の詳細分析（販売経路別、ターゲット層別など）、成約状況の整理（予約が入りやすいタイミングなど）、他社の類似商品と比べた場合の商品の質の分析、当該商品の実施に必要なオペレーション工数や人工・経費の整理、リスク要素の整理など</a:t>
                      </a: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rPr>
                        <a:t>＜当該事業者が行う事業全体のマクロの視点での分析項目例＞</a:t>
                      </a: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rPr>
                        <a:t>当該事業者の「稼ぎ頭」となる商品など各商品の役割の整理、事業者全体での共通コストの整理、マーケティングコストなど中長期目線で計上しておくべき費用の整理など</a:t>
                      </a: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85140796"/>
                  </a:ext>
                </a:extLst>
              </a:tr>
              <a:tr h="1918300">
                <a:tc>
                  <a:txBody>
                    <a:bodyPr/>
                    <a:lstStyle/>
                    <a:p>
                      <a:pPr algn="ctr" fontAlgn="ct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収益性改善のために</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必要と考える取組</a:t>
                      </a:r>
                      <a:r>
                        <a:rPr lang="en-US" altLang="ja-JP" sz="1000" b="1" i="0" u="none" strike="noStrike" dirty="0">
                          <a:solidFill>
                            <a:schemeClr val="bg1"/>
                          </a:solidFill>
                          <a:effectLst/>
                          <a:latin typeface="Meiryo UI" panose="020B0604030504040204" pitchFamily="50" charset="-128"/>
                          <a:ea typeface="Meiryo UI" panose="020B0604030504040204" pitchFamily="50" charset="-128"/>
                        </a:rPr>
                        <a:t>/</a:t>
                      </a:r>
                    </a:p>
                    <a:p>
                      <a:pPr algn="ctr" fontAlgn="ctr"/>
                      <a:r>
                        <a:rPr lang="ja-JP" altLang="en-US" sz="1000" b="1" i="0" u="none" strike="noStrike" dirty="0">
                          <a:solidFill>
                            <a:schemeClr val="bg1"/>
                          </a:solidFill>
                          <a:effectLst/>
                          <a:latin typeface="Meiryo UI" panose="020B0604030504040204" pitchFamily="50" charset="-128"/>
                          <a:ea typeface="Meiryo UI" panose="020B0604030504040204" pitchFamily="50" charset="-128"/>
                        </a:rPr>
                        <a:t>本事業で実証したい内容</a:t>
                      </a:r>
                      <a:endParaRPr lang="en-US" altLang="ja-JP" sz="1000" b="1" i="0" u="none" strike="noStrike" dirty="0">
                        <a:solidFill>
                          <a:schemeClr val="bg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6">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上記の分析結果を踏まえ、収益性改善のために必要と考える取組や、本事業で実証した内容について、項目立てて具体的に記載すること。</a:t>
                      </a:r>
                      <a:endPar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この際、</a:t>
                      </a:r>
                      <a:r>
                        <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販売単価の向上</a:t>
                      </a:r>
                      <a:r>
                        <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購入者数の拡大</a:t>
                      </a:r>
                      <a:r>
                        <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コスト（経費）の合理化</a:t>
                      </a:r>
                      <a:r>
                        <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a:t>
                      </a: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の３つの視点を意識した上で、本事業中に戦略的に実証したい内容について具体的に記載すること。</a:t>
                      </a:r>
                      <a:endPar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rPr>
                        <a:t>※</a:t>
                      </a:r>
                      <a:r>
                        <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rPr>
                        <a:t>２か年での収益性改善を目指す場合については、令和７年度に実施する内容と次年度に実施する内容を区別して記載すること。</a:t>
                      </a: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endPar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234361453"/>
                  </a:ext>
                </a:extLst>
              </a:tr>
              <a:tr h="475007">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効果検証の方法</a:t>
                      </a:r>
                      <a:endParaRPr lang="ja-JP" altLang="en-US" sz="1000" b="1" i="0" u="none" strike="noStrike" dirty="0">
                        <a:solidFill>
                          <a:schemeClr val="bg1"/>
                        </a:solidFill>
                        <a:effectLst/>
                        <a:latin typeface="Meiryo UI" panose="020B0604030504040204" pitchFamily="50" charset="-128"/>
                        <a:ea typeface="Meiryo UI" panose="020B0604030504040204" pitchFamily="50" charset="-128"/>
                      </a:endParaRP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6">
                        <a:lumMod val="50000"/>
                      </a:schemeClr>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Tx/>
                        <a:buFont typeface="Arial"/>
                        <a:buNone/>
                        <a:tabLst/>
                        <a:defRPr/>
                      </a:pP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本事業で実施する取組の効果検証の方法や、</a:t>
                      </a:r>
                      <a:r>
                        <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PDCA</a:t>
                      </a:r>
                      <a:r>
                        <a:rPr lang="ja-JP" altLang="en-US"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rPr>
                        <a:t>サイクルをより効果的に回していくための工夫などについて記載すること</a:t>
                      </a:r>
                      <a:endParaRPr lang="en-US" altLang="ja-JP" sz="900" b="0" i="0" u="none" strike="noStrike" cap="none" dirty="0">
                        <a:solidFill>
                          <a:schemeClr val="tx1"/>
                        </a:solidFill>
                        <a:latin typeface="Meiryo UI" panose="020B0604030504040204" pitchFamily="50" charset="-128"/>
                        <a:ea typeface="Meiryo UI" panose="020B0604030504040204" pitchFamily="50" charset="-128"/>
                        <a:cs typeface="Meiryo"/>
                        <a:sym typeface="Meiryo"/>
                      </a:endParaRP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34587463"/>
                  </a:ext>
                </a:extLst>
              </a:tr>
              <a:tr h="505344">
                <a:tc>
                  <a:txBody>
                    <a:bodyPr/>
                    <a:lstStyle/>
                    <a:p>
                      <a:pPr algn="ctr" fontAlgn="ctr"/>
                      <a:r>
                        <a:rPr lang="ja-JP" altLang="en-US" sz="1000" b="1" u="none" strike="noStrike" dirty="0">
                          <a:solidFill>
                            <a:schemeClr val="bg1"/>
                          </a:solidFill>
                          <a:effectLst/>
                          <a:latin typeface="Meiryo UI" panose="020B0604030504040204" pitchFamily="50" charset="-128"/>
                          <a:ea typeface="Meiryo UI" panose="020B0604030504040204" pitchFamily="50" charset="-128"/>
                        </a:rPr>
                        <a:t>事業スケジュール</a:t>
                      </a:r>
                    </a:p>
                  </a:txBody>
                  <a:tcPr marL="5741" marR="5741" marT="5741"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solidFill>
                      <a:schemeClr val="accent6">
                        <a:lumMod val="50000"/>
                      </a:schemeClr>
                    </a:solidFill>
                  </a:tcPr>
                </a:tc>
                <a:tc>
                  <a:txBody>
                    <a:bodyPr/>
                    <a:lstStyle/>
                    <a:p>
                      <a:pPr marL="0" marR="0" lvl="0" indent="0" algn="l" rtl="0">
                        <a:spcBef>
                          <a:spcPts val="0"/>
                        </a:spcBef>
                        <a:spcAft>
                          <a:spcPts val="0"/>
                        </a:spcAft>
                        <a:buNone/>
                      </a:pPr>
                      <a:r>
                        <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rPr>
                        <a:t>本事業の事業期間中に想定しているスケジュールについて記載すること</a:t>
                      </a:r>
                      <a:endPar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endParaRPr>
                    </a:p>
                    <a:p>
                      <a:pPr marL="0" marR="0" lvl="0" indent="0" algn="l" rtl="0">
                        <a:spcBef>
                          <a:spcPts val="0"/>
                        </a:spcBef>
                        <a:spcAft>
                          <a:spcPts val="0"/>
                        </a:spcAft>
                        <a:buNone/>
                      </a:pPr>
                      <a:r>
                        <a:rPr lang="en-US" altLang="ja-JP" sz="900" b="0" i="0" u="none" strike="noStrike" cap="none" dirty="0">
                          <a:solidFill>
                            <a:schemeClr val="tx1"/>
                          </a:solidFill>
                          <a:latin typeface="Meiryo UI" panose="020B0604030504040204" pitchFamily="50" charset="-128"/>
                          <a:ea typeface="Meiryo UI" panose="020B0604030504040204" pitchFamily="50" charset="-128"/>
                          <a:sym typeface="Arial"/>
                        </a:rPr>
                        <a:t>※</a:t>
                      </a:r>
                      <a:r>
                        <a:rPr lang="ja-JP" altLang="en-US" sz="900" b="0" i="0" u="none" strike="noStrike" cap="none" dirty="0">
                          <a:solidFill>
                            <a:schemeClr val="tx1"/>
                          </a:solidFill>
                          <a:latin typeface="Meiryo UI" panose="020B0604030504040204" pitchFamily="50" charset="-128"/>
                          <a:ea typeface="Meiryo UI" panose="020B0604030504040204" pitchFamily="50" charset="-128"/>
                          <a:sym typeface="Arial"/>
                        </a:rPr>
                        <a:t>２か年での収益性改善を目指す場合については、２か年分のスケジュールを記載すること</a:t>
                      </a:r>
                    </a:p>
                  </a:txBody>
                  <a:tcPr marL="5741" marR="5741" marT="5741"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302210034"/>
                  </a:ext>
                </a:extLst>
              </a:tr>
            </a:tbl>
          </a:graphicData>
        </a:graphic>
      </p:graphicFrame>
      <p:sp>
        <p:nvSpPr>
          <p:cNvPr id="20" name="Google Shape;104;p1">
            <a:extLst>
              <a:ext uri="{FF2B5EF4-FFF2-40B4-BE49-F238E27FC236}">
                <a16:creationId xmlns:a16="http://schemas.microsoft.com/office/drawing/2014/main" id="{F4254099-5881-E028-0F1B-2318F5E5CE06}"/>
              </a:ext>
            </a:extLst>
          </p:cNvPr>
          <p:cNvSpPr/>
          <p:nvPr/>
        </p:nvSpPr>
        <p:spPr>
          <a:xfrm>
            <a:off x="38099" y="400627"/>
            <a:ext cx="806451" cy="227279"/>
          </a:xfrm>
          <a:prstGeom prst="rect">
            <a:avLst/>
          </a:prstGeom>
          <a:solidFill>
            <a:schemeClr val="accent6">
              <a:lumMod val="50000"/>
            </a:schemeClr>
          </a:solidFill>
          <a:ln w="6350" cap="flat" cmpd="sng">
            <a:solidFill>
              <a:schemeClr val="tx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a:sym typeface="Meiryo"/>
              </a:rPr>
              <a:t>事業</a:t>
            </a:r>
            <a:r>
              <a:rPr kumimoji="0" lang="ja-JP" altLang="en-US" sz="10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a:sym typeface="Meiryo"/>
              </a:rPr>
              <a:t>概要</a:t>
            </a:r>
            <a:endParaRPr kumimoji="0" sz="1000" b="1" i="0" u="none" strike="noStrike" kern="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a:sym typeface="Meiryo"/>
            </a:endParaRPr>
          </a:p>
        </p:txBody>
      </p:sp>
      <p:sp>
        <p:nvSpPr>
          <p:cNvPr id="12" name="テキスト ボックス 7">
            <a:extLst>
              <a:ext uri="{FF2B5EF4-FFF2-40B4-BE49-F238E27FC236}">
                <a16:creationId xmlns:a16="http://schemas.microsoft.com/office/drawing/2014/main" id="{FD27F479-0D0A-5267-69DB-2389A7EDD0A0}"/>
              </a:ext>
            </a:extLst>
          </p:cNvPr>
          <p:cNvSpPr txBox="1"/>
          <p:nvPr/>
        </p:nvSpPr>
        <p:spPr>
          <a:xfrm>
            <a:off x="-3175" y="-360487"/>
            <a:ext cx="8301738" cy="369332"/>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注１：公表される前提で作成してください。注２：実証事業の概要が本事業概要説明書</a:t>
            </a:r>
            <a:r>
              <a:rPr kumimoji="0" lang="ja-JP" altLang="en-US" sz="900" b="1" i="0" u="sng"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Arial"/>
                <a:sym typeface="Arial"/>
              </a:rPr>
              <a:t>１枚</a:t>
            </a:r>
            <a:r>
              <a:rPr kumimoji="0" lang="ja-JP" altLang="en-US"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で分かるように簡潔に記載し、適宜、写真等を使用して下さい。</a:t>
            </a:r>
            <a:endParaRPr kumimoji="0" lang="en-US" altLang="ja-JP"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ja-JP" altLang="en-US"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注３：グレーの記入要領等を削除の上、記載してください。フォントサイズは</a:t>
            </a:r>
            <a:r>
              <a:rPr kumimoji="0" lang="en-US" altLang="ja-JP"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【8</a:t>
            </a:r>
            <a:r>
              <a:rPr kumimoji="0" lang="ja-JP" altLang="en-US"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ポイント以上</a:t>
            </a:r>
            <a:r>
              <a:rPr kumimoji="0" lang="en-US" altLang="ja-JP"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a:t>
            </a:r>
            <a:r>
              <a:rPr kumimoji="0" lang="ja-JP" altLang="en-US"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とし、</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Arial"/>
                <a:sym typeface="Arial"/>
              </a:rPr>
              <a:t>重要な箇所は</a:t>
            </a:r>
            <a:r>
              <a:rPr kumimoji="0" lang="ja-JP" altLang="en-US" sz="900" b="1" i="0" u="sng"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Arial"/>
                <a:sym typeface="Arial"/>
              </a:rPr>
              <a:t>下線付きの赤字</a:t>
            </a:r>
            <a:r>
              <a:rPr kumimoji="0" lang="ja-JP" altLang="en-US" sz="900" b="1" i="0" u="none" strike="noStrike" kern="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Arial"/>
                <a:sym typeface="Arial"/>
              </a:rPr>
              <a:t>で記載</a:t>
            </a:r>
            <a:r>
              <a:rPr kumimoji="0" lang="ja-JP" altLang="en-US" sz="900" b="1" i="0" u="none" strike="noStrike" kern="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Arial"/>
                <a:sym typeface="Arial"/>
              </a:rPr>
              <a:t>してください。</a:t>
            </a:r>
          </a:p>
        </p:txBody>
      </p:sp>
      <p:graphicFrame>
        <p:nvGraphicFramePr>
          <p:cNvPr id="11" name="表 10">
            <a:extLst>
              <a:ext uri="{FF2B5EF4-FFF2-40B4-BE49-F238E27FC236}">
                <a16:creationId xmlns:a16="http://schemas.microsoft.com/office/drawing/2014/main" id="{80696A72-EE8C-8C1B-C682-AB515A1E2933}"/>
              </a:ext>
            </a:extLst>
          </p:cNvPr>
          <p:cNvGraphicFramePr>
            <a:graphicFrameLocks noGrp="1"/>
          </p:cNvGraphicFramePr>
          <p:nvPr>
            <p:extLst>
              <p:ext uri="{D42A27DB-BD31-4B8C-83A1-F6EECF244321}">
                <p14:modId xmlns:p14="http://schemas.microsoft.com/office/powerpoint/2010/main" val="4128153243"/>
              </p:ext>
            </p:extLst>
          </p:nvPr>
        </p:nvGraphicFramePr>
        <p:xfrm>
          <a:off x="8101722" y="297671"/>
          <a:ext cx="1766179" cy="940105"/>
        </p:xfrm>
        <a:graphic>
          <a:graphicData uri="http://schemas.openxmlformats.org/drawingml/2006/table">
            <a:tbl>
              <a:tblPr firstRow="1" bandRow="1">
                <a:tableStyleId>{93296810-A885-4BE3-A3E7-6D5BEEA58F35}</a:tableStyleId>
              </a:tblPr>
              <a:tblGrid>
                <a:gridCol w="1474759">
                  <a:extLst>
                    <a:ext uri="{9D8B030D-6E8A-4147-A177-3AD203B41FA5}">
                      <a16:colId xmlns:a16="http://schemas.microsoft.com/office/drawing/2014/main" val="4188811950"/>
                    </a:ext>
                  </a:extLst>
                </a:gridCol>
                <a:gridCol w="291420">
                  <a:extLst>
                    <a:ext uri="{9D8B030D-6E8A-4147-A177-3AD203B41FA5}">
                      <a16:colId xmlns:a16="http://schemas.microsoft.com/office/drawing/2014/main" val="1701340978"/>
                    </a:ext>
                  </a:extLst>
                </a:gridCol>
              </a:tblGrid>
              <a:tr h="151445">
                <a:tc>
                  <a:txBody>
                    <a:bodyPr/>
                    <a:lstStyle/>
                    <a:p>
                      <a:pPr algn="ctr"/>
                      <a:r>
                        <a:rPr kumimoji="1" lang="ja-JP" altLang="en-US" sz="700" dirty="0">
                          <a:latin typeface="Meiryo UI" panose="020B0604030504040204" pitchFamily="50" charset="-128"/>
                          <a:ea typeface="Meiryo UI" panose="020B0604030504040204" pitchFamily="50" charset="-128"/>
                        </a:rPr>
                        <a:t>体験の類型</a:t>
                      </a:r>
                    </a:p>
                  </a:txBody>
                  <a:tcPr marL="0" marR="0" marT="0" marB="0" anchor="ctr">
                    <a:lnB w="3175" cap="flat" cmpd="sng" algn="ctr">
                      <a:solidFill>
                        <a:schemeClr val="bg1">
                          <a:lumMod val="75000"/>
                        </a:schemeClr>
                      </a:solidFill>
                      <a:prstDash val="solid"/>
                      <a:round/>
                      <a:headEnd type="none" w="med" len="med"/>
                      <a:tailEnd type="none" w="med" len="med"/>
                    </a:lnB>
                    <a:solidFill>
                      <a:schemeClr val="accent6">
                        <a:lumMod val="50000"/>
                      </a:schemeClr>
                    </a:solidFill>
                  </a:tcPr>
                </a:tc>
                <a:tc>
                  <a:txBody>
                    <a:bodyPr/>
                    <a:lstStyle/>
                    <a:p>
                      <a:pPr algn="ctr"/>
                      <a:r>
                        <a:rPr kumimoji="1" lang="ja-JP" altLang="en-US" sz="600" b="0" dirty="0"/>
                        <a:t>該当に〇</a:t>
                      </a:r>
                      <a:endParaRPr kumimoji="1" lang="ja-JP" altLang="en-US" sz="900" b="0" dirty="0">
                        <a:latin typeface="Meiryo UI" panose="020B0604030504040204" pitchFamily="50" charset="-128"/>
                        <a:ea typeface="Meiryo UI" panose="020B0604030504040204" pitchFamily="50" charset="-128"/>
                      </a:endParaRPr>
                    </a:p>
                  </a:txBody>
                  <a:tcPr marL="0" marR="0" marT="0" marB="0" anchor="ctr">
                    <a:lnB w="3175" cap="flat" cmpd="sng" algn="ctr">
                      <a:solidFill>
                        <a:schemeClr val="bg1">
                          <a:lumMod val="7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551493377"/>
                  </a:ext>
                </a:extLst>
              </a:tr>
              <a:tr h="151445">
                <a:tc>
                  <a:txBody>
                    <a:bodyPr/>
                    <a:lstStyle/>
                    <a:p>
                      <a:pPr algn="ctr"/>
                      <a:r>
                        <a:rPr kumimoji="1" lang="ja-JP" altLang="en-US" sz="700" b="1" dirty="0">
                          <a:solidFill>
                            <a:schemeClr val="accent6">
                              <a:lumMod val="50000"/>
                            </a:schemeClr>
                          </a:solidFill>
                          <a:latin typeface="Meiryo UI" panose="020B0604030504040204" pitchFamily="50" charset="-128"/>
                          <a:ea typeface="Meiryo UI" panose="020B0604030504040204" pitchFamily="50" charset="-128"/>
                        </a:rPr>
                        <a:t>ネイチャーアクティビティ</a:t>
                      </a: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062544760"/>
                  </a:ext>
                </a:extLst>
              </a:tr>
              <a:tr h="151445">
                <a:tc>
                  <a:txBody>
                    <a:bodyPr/>
                    <a:lstStyle/>
                    <a:p>
                      <a:pPr algn="ctr"/>
                      <a:r>
                        <a:rPr kumimoji="1" lang="ja-JP" altLang="en-US" sz="700" b="1" dirty="0">
                          <a:solidFill>
                            <a:schemeClr val="accent6">
                              <a:lumMod val="50000"/>
                            </a:schemeClr>
                          </a:solidFill>
                          <a:latin typeface="Meiryo UI" panose="020B0604030504040204" pitchFamily="50" charset="-128"/>
                          <a:ea typeface="Meiryo UI" panose="020B0604030504040204" pitchFamily="50" charset="-128"/>
                        </a:rPr>
                        <a:t>天候リスクが高い</a:t>
                      </a: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523896944"/>
                  </a:ext>
                </a:extLst>
              </a:tr>
              <a:tr h="151445">
                <a:tc>
                  <a:txBody>
                    <a:bodyPr/>
                    <a:lstStyle/>
                    <a:p>
                      <a:pPr algn="ctr"/>
                      <a:r>
                        <a:rPr kumimoji="1" lang="ja-JP" altLang="en-US" sz="700" b="1" dirty="0">
                          <a:solidFill>
                            <a:schemeClr val="accent6">
                              <a:lumMod val="50000"/>
                            </a:schemeClr>
                          </a:solidFill>
                          <a:latin typeface="Meiryo UI" panose="020B0604030504040204" pitchFamily="50" charset="-128"/>
                          <a:ea typeface="Meiryo UI" panose="020B0604030504040204" pitchFamily="50" charset="-128"/>
                        </a:rPr>
                        <a:t>安全管理コストが高い</a:t>
                      </a: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4648130"/>
                  </a:ext>
                </a:extLst>
              </a:tr>
              <a:tr h="151445">
                <a:tc>
                  <a:txBody>
                    <a:bodyPr/>
                    <a:lstStyle/>
                    <a:p>
                      <a:pPr algn="ctr"/>
                      <a:r>
                        <a:rPr kumimoji="1" lang="ja-JP" altLang="en-US" sz="700" b="1" dirty="0">
                          <a:solidFill>
                            <a:schemeClr val="accent6">
                              <a:lumMod val="50000"/>
                            </a:schemeClr>
                          </a:solidFill>
                          <a:latin typeface="Meiryo UI" panose="020B0604030504040204" pitchFamily="50" charset="-128"/>
                          <a:ea typeface="Meiryo UI" panose="020B0604030504040204" pitchFamily="50" charset="-128"/>
                        </a:rPr>
                        <a:t>需要の繁閑の差が激しい</a:t>
                      </a: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98308142"/>
                  </a:ext>
                </a:extLst>
              </a:tr>
              <a:tr h="151445">
                <a:tc>
                  <a:txBody>
                    <a:bodyPr/>
                    <a:lstStyle/>
                    <a:p>
                      <a:pPr algn="ctr"/>
                      <a:r>
                        <a:rPr kumimoji="1" lang="ja-JP" altLang="en-US" sz="700" b="1" dirty="0">
                          <a:solidFill>
                            <a:schemeClr val="bg1"/>
                          </a:solidFill>
                          <a:latin typeface="Meiryo UI" panose="020B0604030504040204" pitchFamily="50" charset="-128"/>
                          <a:ea typeface="Meiryo UI" panose="020B0604030504040204" pitchFamily="50" charset="-128"/>
                        </a:rPr>
                        <a:t>２か年での収益性改善</a:t>
                      </a: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accent6">
                        <a:lumMod val="50000"/>
                      </a:schemeClr>
                    </a:solidFill>
                  </a:tcPr>
                </a:tc>
                <a:tc>
                  <a:txBody>
                    <a:bodyPr/>
                    <a:lstStyle/>
                    <a:p>
                      <a:pPr algn="ctr"/>
                      <a:endParaRPr kumimoji="1" lang="ja-JP" altLang="en-US" sz="700" dirty="0">
                        <a:solidFill>
                          <a:srgbClr val="FF0000"/>
                        </a:solidFill>
                        <a:latin typeface="Meiryo UI" panose="020B0604030504040204" pitchFamily="50" charset="-128"/>
                        <a:ea typeface="Meiryo UI" panose="020B0604030504040204" pitchFamily="50" charset="-128"/>
                      </a:endParaRPr>
                    </a:p>
                  </a:txBody>
                  <a:tcPr marL="0" marR="0" marT="0" marB="0" anchor="ct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890326534"/>
                  </a:ext>
                </a:extLst>
              </a:tr>
            </a:tbl>
          </a:graphicData>
        </a:graphic>
      </p:graphicFrame>
    </p:spTree>
    <p:extLst>
      <p:ext uri="{BB962C8B-B14F-4D97-AF65-F5344CB8AC3E}">
        <p14:creationId xmlns:p14="http://schemas.microsoft.com/office/powerpoint/2010/main" val="1543905440"/>
      </p:ext>
    </p:extLst>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ln>
      </a:spPr>
      <a:bodyPr vertOverflow="overflow" horzOverflow="overflow" wrap="square" lIns="91422" tIns="45710" rIns="91422" bIns="45710" rtlCol="0" anchor="t" anchorCtr="0"/>
      <a:lstStyle>
        <a:defPPr marL="1338580">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panose="020B0604020202020204"/>
            <a:ea typeface="ＭＳ Ｐゴシック" panose="020B0600070205080204" charset="-128"/>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638</Words>
  <PresentationFormat>A4 210 x 297 mm</PresentationFormat>
  <Paragraphs>39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BIZ UDPゴシック</vt:lpstr>
      <vt:lpstr>HGP創英角ｺﾞｼｯｸUB</vt:lpstr>
      <vt:lpstr>Meiryo UI</vt:lpstr>
      <vt:lpstr>Meiryo</vt:lpstr>
      <vt:lpstr>游ゴシック</vt:lpstr>
      <vt:lpstr>Arial</vt:lpstr>
      <vt:lpstr>テーマ1</vt:lpstr>
      <vt:lpstr>Office テーマ</vt:lpstr>
      <vt:lpstr>事業名：○○○○【○○県○○市】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1041-11.8.2.8500</vt:lpwstr>
  </property>
  <property fmtid="{D5CDD505-2E9C-101B-9397-08002B2CF9AE}" pid="3" name="ContentTypeId">
    <vt:lpwstr>0x0101006EBC367CE486E047A3ECE9C982D92B92</vt:lpwstr>
  </property>
</Properties>
</file>