
<file path=[Content_Types].xml><?xml version="1.0" encoding="utf-8"?>
<Types xmlns="http://schemas.openxmlformats.org/package/2006/content-types">
  <Default ContentType="application/vnd.openxmlformats-officedocument.oleObject" Extension="bin"/>
  <Default ContentType="image/x-emf" Extension="emf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ms-office.classificationlabels+xml" PartName="/docMetadata/LabelInfo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authors+xml" PartName="/ppt/authors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Relationship Id="rId6" Target="docMetadata/LabelInfo.xml" Type="http://schemas.microsoft.com/office/2020/02/relationships/classificationlabel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8" r:id="rId4"/>
  </p:sldMasterIdLst>
  <p:notesMasterIdLst>
    <p:notesMasterId r:id="rId7"/>
  </p:notesMasterIdLst>
  <p:sldIdLst>
    <p:sldId id="2147472032" r:id="rId5"/>
    <p:sldId id="2147471938" r:id="rId6"/>
  </p:sldIdLst>
  <p:sldSz cx="9906000" cy="6858000" type="A4"/>
  <p:notesSz cx="6807200" cy="9939338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87C229F-95CA-4629-AD5B-408283DB2BD5}">
          <p14:sldIdLst>
            <p14:sldId id="2147472032"/>
            <p14:sldId id="2147471938"/>
          </p14:sldIdLst>
        </p14:section>
      </p14:sectionLst>
    </p:ext>
    <p:ext uri="{EFAFB233-063F-42B5-8137-9DF3F51BA10A}">
      <p15:sldGuideLst xmlns:p15="http://schemas.microsoft.com/office/powerpoint/2012/main">
        <p15:guide id="3" orient="horz" pos="2092" userDrawn="1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3B9C35-A619-22A6-7662-88C12AAE53C5}" name="Imaizumi, Monami 1" initials="MI" userId="S::monami1.imaizumi@tohmatsu.co.jp::81c67cf6-1b13-4708-abe3-e0a0adf26c7f" providerId="AD"/>
  <p188:author id="{798C9BB4-3ECB-9F76-B15D-05C10E06D06A}" name="Yokota, Akane" initials="AY" userId="S::akane.yokota@tohmatsu.co.jp::68089a3d-c27d-4e55-8de1-232abf32d6b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shima, Michiru" initials="TM" lastIdx="20" clrIdx="0">
    <p:extLst>
      <p:ext uri="{19B8F6BF-5375-455C-9EA6-DF929625EA0E}">
        <p15:presenceInfo xmlns:p15="http://schemas.microsoft.com/office/powerpoint/2012/main" userId="S::miteshima@tohmatsu.co.jp::4ce32794-bca9-4413-b02a-c3d46948b27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9F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62" autoAdjust="0"/>
    <p:restoredTop sz="92993" autoAdjust="0"/>
  </p:normalViewPr>
  <p:slideViewPr>
    <p:cSldViewPr snapToGrid="0" showGuides="1">
      <p:cViewPr>
        <p:scale>
          <a:sx n="100" d="100"/>
          <a:sy n="100" d="100"/>
        </p:scale>
        <p:origin x="2274" y="834"/>
      </p:cViewPr>
      <p:guideLst>
        <p:guide orient="horz" pos="2092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14" Target="authors.xml" Type="http://schemas.microsoft.com/office/2018/10/relationships/author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notesMasters/notesMaster1.xml" Type="http://schemas.openxmlformats.org/officeDocument/2006/relationships/notesMaster"/><Relationship Id="rId8" Target="tags/tag1.xml" Type="http://schemas.openxmlformats.org/officeDocument/2006/relationships/tags"/><Relationship Id="rId9" Target="commentAuthors.xml" Type="http://schemas.openxmlformats.org/officeDocument/2006/relationships/commentAuthor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AAE2C4BB-DD5D-4EF0-8811-528209874544}" type="datetimeFigureOut">
              <a:rPr kumimoji="1" lang="ja-JP" altLang="en-US" smtClean="0"/>
              <a:pPr/>
              <a:t>2025/4/18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24DE13BB-FCB6-4491-A87D-1E9BA7500F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DE13BB-FCB6-4491-A87D-1E9BA7500F8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211595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tags/tag3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2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_rels/slideLayout2.xml.rels><?xml version="1.0" encoding="UTF-8" standalone="yes"?><Relationships xmlns="http://schemas.openxmlformats.org/package/2006/relationships"><Relationship Id="rId1" Target="../tags/tag4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3.bin" Type="http://schemas.openxmlformats.org/officeDocument/2006/relationships/oleObject"/><Relationship Id="rId4" Target="../media/image1.emf" Type="http://schemas.openxmlformats.org/officeDocument/2006/relationships/image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99832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1pPr>
            <a:lvl2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2pPr>
            <a:lvl3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3pPr>
            <a:lvl4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1pPr>
            <a:lvl2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2pPr>
            <a:lvl3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3pPr>
            <a:lvl4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A0A6A48-695E-4C33-9272-F9298D504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09945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3159227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19498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theme/theme1.xml" Type="http://schemas.openxmlformats.org/officeDocument/2006/relationships/theme"/><Relationship Id="rId4" Target="../tags/tag2.xml" Type="http://schemas.openxmlformats.org/officeDocument/2006/relationships/tags"/><Relationship Id="rId5" Target="../embeddings/oleObject1.bin" Type="http://schemas.openxmlformats.org/officeDocument/2006/relationships/oleObject"/><Relationship Id="rId6" Target="../media/image1.emf" Type="http://schemas.openxmlformats.org/officeDocument/2006/relationships/imag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3592380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5" imgW="563" imgH="564" progId="TCLayout.ActiveDocument.1">
                  <p:embed/>
                </p:oleObj>
              </mc:Choice>
              <mc:Fallback>
                <p:oleObj name="think-cell スライド" r:id="rId5" imgW="563" imgH="56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C0FFE5-9BDB-4F97-92E4-5E9243BDA74A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508167" y="6444000"/>
            <a:ext cx="889667" cy="169277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>
              <a:defRPr kumimoji="1" lang="en-US" altLang="ja-JP" sz="1100" smtClean="0">
                <a:solidFill>
                  <a:srgbClr val="75787B"/>
                </a:solidFill>
                <a:latin typeface="+mn-lt"/>
                <a:cs typeface="+mn-cs"/>
              </a:defRPr>
            </a:lvl1pPr>
          </a:lstStyle>
          <a:p>
            <a:pPr algn="ctr"/>
            <a:r>
              <a:rPr lang="en-US"/>
              <a:t>&lt; Confidential 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6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</p:sldLayoutIdLst>
  <p:hf hdr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 baseline="0">
          <a:solidFill>
            <a:schemeClr val="tx1"/>
          </a:solidFill>
          <a:latin typeface="+mj-lt"/>
          <a:ea typeface="+mj-ea"/>
          <a:cs typeface="+mj-cs"/>
          <a:sym typeface="+mj-lt"/>
        </a:defRPr>
      </a:lvl1pPr>
    </p:titleStyle>
    <p:bodyStyle>
      <a:lvl1pPr marL="0" marR="0" indent="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  <a:sym typeface="+mn-lt"/>
        </a:defRPr>
      </a:lvl1pPr>
      <a:lvl2pPr marL="180000" marR="0" indent="-180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2pPr>
      <a:lvl3pPr marL="360000" marR="0" indent="-180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3pPr>
      <a:lvl4pPr marL="504000" marR="0" indent="-144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4pPr>
      <a:lvl5pPr marL="684000" indent="-180000" algn="l" defTabSz="86502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Verdana" panose="020B0604030504040204" pitchFamily="34" charset="0"/>
        <a:buChar char="−"/>
        <a:tabLst/>
        <a:defRPr kumimoji="1"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Wingdings" panose="05000000000000000000" pitchFamily="2" charset="2"/>
        <a:buChar char="ü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42CDA4B-4BF2-94CB-D675-7D91A216AA91}"/>
              </a:ext>
            </a:extLst>
          </p:cNvPr>
          <p:cNvSpPr/>
          <p:nvPr/>
        </p:nvSpPr>
        <p:spPr bwMode="gray">
          <a:xfrm>
            <a:off x="420746" y="1016001"/>
            <a:ext cx="9069330" cy="55816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" name="テキスト プレースホルダー 8">
            <a:extLst>
              <a:ext uri="{FF2B5EF4-FFF2-40B4-BE49-F238E27FC236}">
                <a16:creationId xmlns:a16="http://schemas.microsoft.com/office/drawing/2014/main" id="{D1001BB1-65E6-1EFE-7117-B46144AD7BA1}"/>
              </a:ext>
            </a:extLst>
          </p:cNvPr>
          <p:cNvSpPr txBox="1">
            <a:spLocks/>
          </p:cNvSpPr>
          <p:nvPr/>
        </p:nvSpPr>
        <p:spPr bwMode="gray">
          <a:xfrm>
            <a:off x="424897" y="1024234"/>
            <a:ext cx="4356000" cy="217325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b="1" kern="1200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  <a:lvl2pPr marL="180000" marR="0" indent="-180000" algn="l" defTabSz="990564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  <a:defRPr kumimoji="1"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2pPr>
            <a:lvl3pPr marL="360000" marR="0" indent="-180000" algn="l" defTabSz="990564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 kumimoji="1"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3pPr>
            <a:lvl4pPr marL="504000" marR="0" indent="-144000" algn="l" defTabSz="990564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kumimoji="1"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4pPr>
            <a:lvl5pPr marL="684000" indent="-180000" algn="l" defTabSz="865024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Verdana" panose="020B0604030504040204" pitchFamily="34" charset="0"/>
              <a:buChar char="−"/>
              <a:tabLst/>
              <a:defRPr kumimoji="1"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64000" indent="-180000" algn="l" defTabSz="990564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 kumimoji="1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77179" indent="-191093" algn="l" defTabSz="990564" rtl="0" eaLnBrk="1" latinLnBrk="0" hangingPunct="1">
              <a:spcBef>
                <a:spcPts val="0"/>
              </a:spcBef>
              <a:spcAft>
                <a:spcPts val="1083"/>
              </a:spcAft>
              <a:buFont typeface="Verdana" panose="020B0604030504040204" pitchFamily="34" charset="0"/>
              <a:buChar char="−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77179" indent="-191093" algn="l" defTabSz="990564" rtl="0" eaLnBrk="1" latinLnBrk="0" hangingPunct="1">
              <a:spcBef>
                <a:spcPts val="0"/>
              </a:spcBef>
              <a:spcAft>
                <a:spcPts val="1083"/>
              </a:spcAft>
              <a:buFont typeface="Verdana" panose="020B0604030504040204" pitchFamily="34" charset="0"/>
              <a:buChar char="−"/>
              <a:defRPr kumimoji="1" sz="13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7179" indent="-191093" algn="l" defTabSz="990564" rtl="0" eaLnBrk="1" latinLnBrk="0" hangingPunct="1">
              <a:spcBef>
                <a:spcPts val="0"/>
              </a:spcBef>
              <a:spcAft>
                <a:spcPts val="1083"/>
              </a:spcAft>
              <a:buFont typeface="Verdana" panose="020B0604030504040204" pitchFamily="34" charset="0"/>
              <a:buChar char="−"/>
              <a:defRPr kumimoji="1" sz="13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Wingdings" panose="05000000000000000000" pitchFamily="2" charset="2"/>
              <a:buChar char="n"/>
            </a:pPr>
            <a:r>
              <a:rPr lang="en-US" altLang="ja-JP" sz="1200" dirty="0">
                <a:solidFill>
                  <a:schemeClr val="accent4"/>
                </a:solidFill>
                <a:latin typeface="+mj-ea"/>
                <a:ea typeface="+mj-ea"/>
              </a:rPr>
              <a:t>JSTS</a:t>
            </a:r>
            <a:r>
              <a:rPr lang="ja-JP" altLang="en-US" sz="1200" dirty="0">
                <a:solidFill>
                  <a:schemeClr val="accent4"/>
                </a:solidFill>
                <a:latin typeface="+mj-ea"/>
                <a:ea typeface="+mj-ea"/>
              </a:rPr>
              <a:t>ー</a:t>
            </a:r>
            <a:r>
              <a:rPr lang="en-US" altLang="ja-JP" sz="1200" dirty="0">
                <a:solidFill>
                  <a:schemeClr val="accent4"/>
                </a:solidFill>
                <a:latin typeface="+mj-ea"/>
                <a:ea typeface="+mj-ea"/>
              </a:rPr>
              <a:t>D</a:t>
            </a:r>
            <a:r>
              <a:rPr lang="ja-JP" altLang="en-US" sz="1200" dirty="0">
                <a:solidFill>
                  <a:schemeClr val="accent4"/>
                </a:solidFill>
                <a:latin typeface="+mj-ea"/>
                <a:ea typeface="+mj-ea"/>
              </a:rPr>
              <a:t>アセスメント結果を踏まえた地域の現状の分析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0A4829A-D92A-2CCA-9823-72FA1BD22890}"/>
              </a:ext>
            </a:extLst>
          </p:cNvPr>
          <p:cNvGrpSpPr/>
          <p:nvPr/>
        </p:nvGrpSpPr>
        <p:grpSpPr>
          <a:xfrm>
            <a:off x="478911" y="1325365"/>
            <a:ext cx="8884560" cy="5186589"/>
            <a:chOff x="478911" y="1502038"/>
            <a:chExt cx="8884560" cy="4806270"/>
          </a:xfrm>
        </p:grpSpPr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515A9EF5-C374-0521-AB30-5816186DA26C}"/>
                </a:ext>
              </a:extLst>
            </p:cNvPr>
            <p:cNvSpPr/>
            <p:nvPr/>
          </p:nvSpPr>
          <p:spPr bwMode="gray">
            <a:xfrm>
              <a:off x="478911" y="2158786"/>
              <a:ext cx="575663" cy="1008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90564" fontAlgn="auto"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en-US" altLang="ja-JP" sz="1100" b="1" dirty="0">
                  <a:solidFill>
                    <a:schemeClr val="tx1"/>
                  </a:solidFill>
                  <a:latin typeface="+mj-ea"/>
                  <a:ea typeface="+mj-ea"/>
                </a:rPr>
                <a:t>A:</a:t>
              </a:r>
            </a:p>
            <a:p>
              <a:pPr defTabSz="990564" fontAlgn="auto"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100" b="1" dirty="0">
                  <a:solidFill>
                    <a:schemeClr val="tx1"/>
                  </a:solidFill>
                  <a:latin typeface="+mj-ea"/>
                  <a:ea typeface="+mj-ea"/>
                </a:rPr>
                <a:t>マネジメント</a:t>
              </a:r>
              <a:endParaRPr kumimoji="1" lang="en-US" altLang="ja-JP" sz="1100" b="1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1CA566AA-3DAE-BF83-95EE-8AC4FD1C0EDE}"/>
                </a:ext>
              </a:extLst>
            </p:cNvPr>
            <p:cNvSpPr/>
            <p:nvPr/>
          </p:nvSpPr>
          <p:spPr bwMode="gray">
            <a:xfrm>
              <a:off x="478911" y="3205960"/>
              <a:ext cx="575663" cy="1008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90564" fontAlgn="auto"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en-US" altLang="ja-JP" sz="1200" b="1" dirty="0">
                  <a:solidFill>
                    <a:schemeClr val="tx1"/>
                  </a:solidFill>
                  <a:latin typeface="+mj-ea"/>
                  <a:ea typeface="+mj-ea"/>
                </a:rPr>
                <a:t>B:</a:t>
              </a:r>
            </a:p>
            <a:p>
              <a:pPr defTabSz="990564" fontAlgn="auto"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+mj-ea"/>
                  <a:ea typeface="+mj-ea"/>
                </a:rPr>
                <a:t>社会</a:t>
              </a:r>
              <a:endParaRPr kumimoji="1" lang="en-US" altLang="ja-JP" sz="1200" b="1" dirty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defTabSz="990564" fontAlgn="auto"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+mj-ea"/>
                  <a:ea typeface="+mj-ea"/>
                </a:rPr>
                <a:t>経済</a:t>
              </a:r>
              <a:endParaRPr kumimoji="1" lang="en-US" altLang="ja-JP" sz="1200" b="1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D57099F5-A950-55FC-F802-70041676D442}"/>
                </a:ext>
              </a:extLst>
            </p:cNvPr>
            <p:cNvSpPr/>
            <p:nvPr/>
          </p:nvSpPr>
          <p:spPr bwMode="gray">
            <a:xfrm>
              <a:off x="478911" y="4253134"/>
              <a:ext cx="575663" cy="1008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90564" fontAlgn="auto"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en-US" altLang="ja-JP" sz="1200" b="1" dirty="0">
                  <a:latin typeface="+mj-ea"/>
                  <a:ea typeface="+mj-ea"/>
                </a:rPr>
                <a:t>C:</a:t>
              </a:r>
              <a:r>
                <a:rPr kumimoji="1" lang="ja-JP" altLang="en-US" sz="1200" b="1" dirty="0">
                  <a:latin typeface="+mj-ea"/>
                  <a:ea typeface="+mj-ea"/>
                </a:rPr>
                <a:t>文化</a:t>
              </a: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CE1611FB-9467-3340-1C76-4E82D673B7B6}"/>
                </a:ext>
              </a:extLst>
            </p:cNvPr>
            <p:cNvSpPr/>
            <p:nvPr/>
          </p:nvSpPr>
          <p:spPr bwMode="gray">
            <a:xfrm>
              <a:off x="478911" y="5300308"/>
              <a:ext cx="575663" cy="1008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90564" fontAlgn="auto"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en-US" altLang="ja-JP" sz="1200" b="1" dirty="0">
                  <a:latin typeface="+mj-ea"/>
                  <a:ea typeface="+mj-ea"/>
                </a:rPr>
                <a:t>D:</a:t>
              </a:r>
              <a:r>
                <a:rPr kumimoji="1" lang="ja-JP" altLang="en-US" sz="1200" b="1" dirty="0">
                  <a:latin typeface="+mj-ea"/>
                  <a:ea typeface="+mj-ea"/>
                </a:rPr>
                <a:t>環境</a:t>
              </a:r>
              <a:endParaRPr kumimoji="1" lang="en-US" altLang="ja-JP" sz="1200" b="1" dirty="0">
                <a:latin typeface="+mj-ea"/>
                <a:ea typeface="+mj-ea"/>
              </a:endParaRP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B885DB1C-5E5D-29BE-81E9-394402F8D389}"/>
                </a:ext>
              </a:extLst>
            </p:cNvPr>
            <p:cNvSpPr/>
            <p:nvPr/>
          </p:nvSpPr>
          <p:spPr bwMode="gray">
            <a:xfrm>
              <a:off x="478911" y="1502038"/>
              <a:ext cx="575663" cy="609535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ja-JP" alt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分野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5CA2D8E2-DFEA-53E8-08C6-D6C1DE715870}"/>
                </a:ext>
              </a:extLst>
            </p:cNvPr>
            <p:cNvSpPr/>
            <p:nvPr/>
          </p:nvSpPr>
          <p:spPr bwMode="gray">
            <a:xfrm>
              <a:off x="1134979" y="2158786"/>
              <a:ext cx="575663" cy="1008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90564" fontAlgn="auto"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en-US" altLang="ja-JP" sz="1100" b="1" dirty="0" err="1">
                  <a:solidFill>
                    <a:schemeClr val="tx1"/>
                  </a:solidFill>
                  <a:latin typeface="+mj-ea"/>
                  <a:ea typeface="+mj-ea"/>
                </a:rPr>
                <a:t>XXXpt</a:t>
              </a:r>
              <a:endParaRPr kumimoji="1" lang="en-US" altLang="ja-JP" sz="1100" b="1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AFB2140E-DDB7-1D43-3D01-BBC94244BC29}"/>
                </a:ext>
              </a:extLst>
            </p:cNvPr>
            <p:cNvSpPr/>
            <p:nvPr/>
          </p:nvSpPr>
          <p:spPr bwMode="gray">
            <a:xfrm>
              <a:off x="1134979" y="3205960"/>
              <a:ext cx="575663" cy="1008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90564" fontAlgn="auto"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en-US" altLang="ja-JP" sz="1200" b="1" dirty="0" err="1">
                  <a:solidFill>
                    <a:schemeClr val="tx1"/>
                  </a:solidFill>
                  <a:latin typeface="+mj-ea"/>
                  <a:ea typeface="+mj-ea"/>
                </a:rPr>
                <a:t>XXXpt</a:t>
              </a:r>
              <a:endParaRPr kumimoji="1" lang="en-US" altLang="ja-JP" sz="1200" b="1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2BF6AE66-7D3F-B817-5031-D150FFA936EA}"/>
                </a:ext>
              </a:extLst>
            </p:cNvPr>
            <p:cNvSpPr/>
            <p:nvPr/>
          </p:nvSpPr>
          <p:spPr bwMode="gray">
            <a:xfrm>
              <a:off x="1134979" y="4253134"/>
              <a:ext cx="575663" cy="1008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90564" fontAlgn="auto"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en-US" altLang="ja-JP" sz="1200" b="1" dirty="0" err="1">
                  <a:solidFill>
                    <a:schemeClr val="tx1"/>
                  </a:solidFill>
                  <a:latin typeface="+mj-ea"/>
                  <a:ea typeface="+mj-ea"/>
                </a:rPr>
                <a:t>XXXpt</a:t>
              </a:r>
              <a:endParaRPr kumimoji="1" lang="en-US" altLang="ja-JP" sz="1200" b="1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1CFE11B2-DAEF-5377-2D78-0AA9C0369AD3}"/>
                </a:ext>
              </a:extLst>
            </p:cNvPr>
            <p:cNvSpPr/>
            <p:nvPr/>
          </p:nvSpPr>
          <p:spPr bwMode="gray">
            <a:xfrm>
              <a:off x="1134979" y="5300308"/>
              <a:ext cx="575663" cy="1008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90564" fontAlgn="auto"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en-US" altLang="ja-JP" sz="1200" b="1" dirty="0" err="1">
                  <a:solidFill>
                    <a:schemeClr val="tx1"/>
                  </a:solidFill>
                  <a:latin typeface="+mj-ea"/>
                  <a:ea typeface="+mj-ea"/>
                </a:rPr>
                <a:t>XXXpt</a:t>
              </a:r>
              <a:endParaRPr kumimoji="1" lang="en-US" altLang="ja-JP" sz="1200" b="1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2A69CA4A-E163-9EF6-C641-E2F167C5D93C}"/>
                </a:ext>
              </a:extLst>
            </p:cNvPr>
            <p:cNvSpPr/>
            <p:nvPr/>
          </p:nvSpPr>
          <p:spPr bwMode="gray">
            <a:xfrm>
              <a:off x="1134979" y="1502038"/>
              <a:ext cx="575663" cy="609535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ja-JP" alt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スコア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304CF123-E8F4-7E3F-7364-150C079266BF}"/>
                </a:ext>
              </a:extLst>
            </p:cNvPr>
            <p:cNvSpPr/>
            <p:nvPr/>
          </p:nvSpPr>
          <p:spPr bwMode="gray">
            <a:xfrm>
              <a:off x="1791047" y="1829699"/>
              <a:ext cx="478748" cy="288481"/>
            </a:xfrm>
            <a:prstGeom prst="rect">
              <a:avLst/>
            </a:prstGeom>
            <a:solidFill>
              <a:schemeClr val="bg2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ja-JP" altLang="en-US" sz="1200" b="1" dirty="0">
                  <a:latin typeface="+mn-lt"/>
                  <a:cs typeface="+mn-cs"/>
                </a:rPr>
                <a:t>指標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BECF49EA-F0C1-3D73-5701-BF5F008D1996}"/>
                </a:ext>
              </a:extLst>
            </p:cNvPr>
            <p:cNvSpPr/>
            <p:nvPr/>
          </p:nvSpPr>
          <p:spPr bwMode="gray">
            <a:xfrm>
              <a:off x="2314051" y="1829699"/>
              <a:ext cx="3223005" cy="288481"/>
            </a:xfrm>
            <a:prstGeom prst="rect">
              <a:avLst/>
            </a:prstGeom>
            <a:solidFill>
              <a:schemeClr val="bg2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90564" fontAlgn="auto"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200" b="1" dirty="0">
                  <a:latin typeface="+mn-lt"/>
                  <a:cs typeface="+mn-cs"/>
                </a:rPr>
                <a:t>分析</a:t>
              </a: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397320A6-3637-7D84-E639-E32F225C40F2}"/>
                </a:ext>
              </a:extLst>
            </p:cNvPr>
            <p:cNvSpPr/>
            <p:nvPr/>
          </p:nvSpPr>
          <p:spPr bwMode="gray">
            <a:xfrm>
              <a:off x="1791047" y="1502038"/>
              <a:ext cx="3746009" cy="288481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90564" fontAlgn="auto"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自地域の強み</a:t>
              </a: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90FDE2F8-583A-F39A-4303-A5AED004D60C}"/>
                </a:ext>
              </a:extLst>
            </p:cNvPr>
            <p:cNvSpPr/>
            <p:nvPr/>
          </p:nvSpPr>
          <p:spPr bwMode="gray">
            <a:xfrm>
              <a:off x="1791047" y="2158786"/>
              <a:ext cx="478748" cy="1008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en-US" altLang="ja-JP" sz="1100" dirty="0">
                  <a:solidFill>
                    <a:prstClr val="black"/>
                  </a:solidFill>
                  <a:latin typeface="+mn-ea"/>
                  <a:cs typeface="+mn-cs"/>
                </a:rPr>
                <a:t>A</a:t>
              </a:r>
              <a:r>
                <a:rPr kumimoji="1" lang="ja-JP" altLang="en-US" sz="1100" dirty="0">
                  <a:solidFill>
                    <a:prstClr val="black"/>
                  </a:solidFill>
                  <a:latin typeface="+mn-ea"/>
                  <a:cs typeface="+mn-cs"/>
                </a:rPr>
                <a:t>〇</a:t>
              </a:r>
              <a:endParaRPr kumimoji="1" lang="en-US" altLang="ja-JP" sz="1100" dirty="0">
                <a:solidFill>
                  <a:prstClr val="black"/>
                </a:solidFill>
                <a:latin typeface="+mn-ea"/>
                <a:cs typeface="+mn-cs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F42DE923-6170-91C6-A800-977D6B53CD6D}"/>
                </a:ext>
              </a:extLst>
            </p:cNvPr>
            <p:cNvSpPr/>
            <p:nvPr/>
          </p:nvSpPr>
          <p:spPr bwMode="gray">
            <a:xfrm>
              <a:off x="2314051" y="2158786"/>
              <a:ext cx="3223005" cy="1008000"/>
            </a:xfrm>
            <a:prstGeom prst="rect">
              <a:avLst/>
            </a:prstGeom>
            <a:solidFill>
              <a:schemeClr val="bg1"/>
            </a:solidFill>
            <a:ln w="635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 defTabSz="990564" fontAlgn="auto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</a:pPr>
              <a:endParaRPr kumimoji="1" lang="en-US" altLang="ja-JP" sz="1100" dirty="0">
                <a:solidFill>
                  <a:prstClr val="black"/>
                </a:solidFill>
                <a:latin typeface="+mn-ea"/>
                <a:cs typeface="+mn-cs"/>
              </a:endParaRPr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13FF02B0-EAA7-9D2E-276D-A99944E01197}"/>
                </a:ext>
              </a:extLst>
            </p:cNvPr>
            <p:cNvSpPr/>
            <p:nvPr/>
          </p:nvSpPr>
          <p:spPr bwMode="gray">
            <a:xfrm>
              <a:off x="1791047" y="3205960"/>
              <a:ext cx="478748" cy="1008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en-US" altLang="ja-JP" sz="1100" dirty="0">
                  <a:solidFill>
                    <a:prstClr val="black"/>
                  </a:solidFill>
                  <a:latin typeface="+mn-ea"/>
                  <a:cs typeface="+mn-cs"/>
                </a:rPr>
                <a:t>B</a:t>
              </a:r>
              <a:r>
                <a:rPr kumimoji="1" lang="ja-JP" altLang="en-US" sz="1100" dirty="0">
                  <a:solidFill>
                    <a:prstClr val="black"/>
                  </a:solidFill>
                  <a:latin typeface="+mn-ea"/>
                  <a:cs typeface="+mn-cs"/>
                </a:rPr>
                <a:t>〇</a:t>
              </a:r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51B23C7E-9CA5-FE3A-5E19-3C6B73F72E29}"/>
                </a:ext>
              </a:extLst>
            </p:cNvPr>
            <p:cNvSpPr/>
            <p:nvPr/>
          </p:nvSpPr>
          <p:spPr bwMode="gray">
            <a:xfrm>
              <a:off x="2314051" y="3205960"/>
              <a:ext cx="3223005" cy="1008000"/>
            </a:xfrm>
            <a:prstGeom prst="rect">
              <a:avLst/>
            </a:prstGeom>
            <a:solidFill>
              <a:schemeClr val="bg1"/>
            </a:solidFill>
            <a:ln w="635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 defTabSz="990564" fontAlgn="auto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</a:pPr>
              <a:endParaRPr kumimoji="1" lang="en-US" altLang="ja-JP" sz="1100" dirty="0">
                <a:solidFill>
                  <a:prstClr val="black"/>
                </a:solidFill>
                <a:latin typeface="+mn-ea"/>
                <a:cs typeface="+mn-cs"/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BDF214A4-1F0B-C20B-2A80-8AFBF0886A9C}"/>
                </a:ext>
              </a:extLst>
            </p:cNvPr>
            <p:cNvSpPr/>
            <p:nvPr/>
          </p:nvSpPr>
          <p:spPr bwMode="gray">
            <a:xfrm>
              <a:off x="1791047" y="4253134"/>
              <a:ext cx="478748" cy="1008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en-US" altLang="ja-JP" sz="1100" dirty="0">
                  <a:solidFill>
                    <a:prstClr val="black"/>
                  </a:solidFill>
                  <a:latin typeface="+mn-ea"/>
                  <a:cs typeface="+mn-cs"/>
                </a:rPr>
                <a:t>C</a:t>
              </a:r>
              <a:r>
                <a:rPr kumimoji="1" lang="ja-JP" altLang="en-US" sz="1100" dirty="0">
                  <a:solidFill>
                    <a:prstClr val="black"/>
                  </a:solidFill>
                  <a:latin typeface="+mn-ea"/>
                  <a:cs typeface="+mn-cs"/>
                </a:rPr>
                <a:t>〇</a:t>
              </a:r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DAC26132-A2EC-73E9-CA8F-7C5BCEF944ED}"/>
                </a:ext>
              </a:extLst>
            </p:cNvPr>
            <p:cNvSpPr/>
            <p:nvPr/>
          </p:nvSpPr>
          <p:spPr bwMode="gray">
            <a:xfrm>
              <a:off x="2314051" y="4253134"/>
              <a:ext cx="3223005" cy="1008000"/>
            </a:xfrm>
            <a:prstGeom prst="rect">
              <a:avLst/>
            </a:prstGeom>
            <a:solidFill>
              <a:schemeClr val="bg1"/>
            </a:solidFill>
            <a:ln w="635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 defTabSz="990564" fontAlgn="auto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</a:pPr>
              <a:endParaRPr kumimoji="1" lang="en-US" altLang="ja-JP" sz="1100" dirty="0">
                <a:solidFill>
                  <a:prstClr val="black"/>
                </a:solidFill>
                <a:latin typeface="+mn-ea"/>
                <a:cs typeface="+mn-cs"/>
              </a:endParaRPr>
            </a:p>
          </p:txBody>
        </p: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98E3AB0F-2D13-F12D-028C-187342A787DE}"/>
                </a:ext>
              </a:extLst>
            </p:cNvPr>
            <p:cNvSpPr/>
            <p:nvPr/>
          </p:nvSpPr>
          <p:spPr bwMode="gray">
            <a:xfrm>
              <a:off x="1791047" y="5300308"/>
              <a:ext cx="478748" cy="1008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en-US" altLang="ja-JP" sz="1100" dirty="0">
                  <a:solidFill>
                    <a:prstClr val="black"/>
                  </a:solidFill>
                  <a:latin typeface="+mn-ea"/>
                  <a:cs typeface="+mn-cs"/>
                </a:rPr>
                <a:t>D</a:t>
              </a:r>
              <a:r>
                <a:rPr kumimoji="1" lang="ja-JP" altLang="en-US" sz="1100" dirty="0">
                  <a:solidFill>
                    <a:prstClr val="black"/>
                  </a:solidFill>
                  <a:latin typeface="+mn-ea"/>
                  <a:cs typeface="+mn-cs"/>
                </a:rPr>
                <a:t>〇</a:t>
              </a:r>
            </a:p>
          </p:txBody>
        </p:sp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F599F894-D8F2-9B73-C2DB-F178931FA7EF}"/>
                </a:ext>
              </a:extLst>
            </p:cNvPr>
            <p:cNvSpPr/>
            <p:nvPr/>
          </p:nvSpPr>
          <p:spPr bwMode="gray">
            <a:xfrm>
              <a:off x="2314051" y="5300308"/>
              <a:ext cx="3223005" cy="1008000"/>
            </a:xfrm>
            <a:prstGeom prst="rect">
              <a:avLst/>
            </a:prstGeom>
            <a:solidFill>
              <a:schemeClr val="bg1"/>
            </a:solidFill>
            <a:ln w="635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 defTabSz="990564" fontAlgn="auto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</a:pPr>
              <a:endParaRPr kumimoji="1" lang="en-US" altLang="ja-JP" sz="1100" dirty="0">
                <a:solidFill>
                  <a:prstClr val="black"/>
                </a:solidFill>
                <a:latin typeface="+mn-ea"/>
                <a:cs typeface="+mn-cs"/>
              </a:endParaRPr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0B5E135C-818A-FBDF-0726-5A35DAE33187}"/>
                </a:ext>
              </a:extLst>
            </p:cNvPr>
            <p:cNvSpPr/>
            <p:nvPr/>
          </p:nvSpPr>
          <p:spPr bwMode="gray">
            <a:xfrm>
              <a:off x="5617462" y="1502038"/>
              <a:ext cx="3746009" cy="288481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90564" fontAlgn="auto"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200" b="1" dirty="0">
                  <a:solidFill>
                    <a:schemeClr val="bg1"/>
                  </a:solidFill>
                  <a:latin typeface="+mn-lt"/>
                  <a:cs typeface="+mn-cs"/>
                </a:rPr>
                <a:t>自地域の弱み</a:t>
              </a: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B672B29C-78AC-5E19-77A0-134DC3AB53B0}"/>
                </a:ext>
              </a:extLst>
            </p:cNvPr>
            <p:cNvSpPr/>
            <p:nvPr/>
          </p:nvSpPr>
          <p:spPr bwMode="gray">
            <a:xfrm>
              <a:off x="5617462" y="1829699"/>
              <a:ext cx="478748" cy="288481"/>
            </a:xfrm>
            <a:prstGeom prst="rect">
              <a:avLst/>
            </a:prstGeom>
            <a:solidFill>
              <a:schemeClr val="bg2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ja-JP" altLang="en-US" sz="1200" b="1" dirty="0">
                  <a:latin typeface="+mn-lt"/>
                  <a:cs typeface="+mn-cs"/>
                </a:rPr>
                <a:t>指標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4AD9132E-6805-52B4-90B4-8584BB09B780}"/>
                </a:ext>
              </a:extLst>
            </p:cNvPr>
            <p:cNvSpPr/>
            <p:nvPr/>
          </p:nvSpPr>
          <p:spPr bwMode="gray">
            <a:xfrm>
              <a:off x="6140466" y="1829699"/>
              <a:ext cx="3223005" cy="288481"/>
            </a:xfrm>
            <a:prstGeom prst="rect">
              <a:avLst/>
            </a:prstGeom>
            <a:solidFill>
              <a:schemeClr val="bg2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90564" fontAlgn="auto"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200" b="1" dirty="0">
                  <a:latin typeface="+mn-lt"/>
                  <a:cs typeface="+mn-cs"/>
                </a:rPr>
                <a:t>分析</a:t>
              </a: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B96F6D25-F1A3-766F-B298-B096ECA50F1D}"/>
                </a:ext>
              </a:extLst>
            </p:cNvPr>
            <p:cNvSpPr/>
            <p:nvPr/>
          </p:nvSpPr>
          <p:spPr bwMode="gray">
            <a:xfrm>
              <a:off x="5617462" y="2158786"/>
              <a:ext cx="478748" cy="1008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en-US" altLang="ja-JP" sz="1100" dirty="0">
                  <a:solidFill>
                    <a:prstClr val="black"/>
                  </a:solidFill>
                  <a:latin typeface="+mn-ea"/>
                  <a:cs typeface="+mn-cs"/>
                </a:rPr>
                <a:t>A</a:t>
              </a:r>
              <a:r>
                <a:rPr kumimoji="1" lang="ja-JP" altLang="en-US" sz="1100" dirty="0">
                  <a:solidFill>
                    <a:prstClr val="black"/>
                  </a:solidFill>
                  <a:latin typeface="+mn-ea"/>
                  <a:cs typeface="+mn-cs"/>
                </a:rPr>
                <a:t>〇</a:t>
              </a:r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42C111ED-584D-BE44-6238-AD661720BE01}"/>
                </a:ext>
              </a:extLst>
            </p:cNvPr>
            <p:cNvSpPr/>
            <p:nvPr/>
          </p:nvSpPr>
          <p:spPr bwMode="gray">
            <a:xfrm>
              <a:off x="6140466" y="2158786"/>
              <a:ext cx="3223005" cy="1008000"/>
            </a:xfrm>
            <a:prstGeom prst="rect">
              <a:avLst/>
            </a:prstGeom>
            <a:solidFill>
              <a:schemeClr val="bg1"/>
            </a:solidFill>
            <a:ln w="635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 defTabSz="990564" fontAlgn="auto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</a:pPr>
              <a:endParaRPr kumimoji="1" lang="en-US" altLang="ja-JP" sz="1100" dirty="0">
                <a:solidFill>
                  <a:prstClr val="black"/>
                </a:solidFill>
                <a:latin typeface="+mn-ea"/>
                <a:cs typeface="+mn-cs"/>
              </a:endParaRP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473298F5-D48F-CB0E-E978-B29A23B175B8}"/>
                </a:ext>
              </a:extLst>
            </p:cNvPr>
            <p:cNvSpPr/>
            <p:nvPr/>
          </p:nvSpPr>
          <p:spPr bwMode="gray">
            <a:xfrm>
              <a:off x="5617462" y="3205960"/>
              <a:ext cx="478748" cy="1008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en-US" altLang="ja-JP" sz="1100" dirty="0">
                  <a:solidFill>
                    <a:prstClr val="black"/>
                  </a:solidFill>
                  <a:latin typeface="+mn-ea"/>
                  <a:cs typeface="+mn-cs"/>
                </a:rPr>
                <a:t>B</a:t>
              </a:r>
              <a:r>
                <a:rPr kumimoji="1" lang="ja-JP" altLang="en-US" sz="1100" dirty="0">
                  <a:solidFill>
                    <a:prstClr val="black"/>
                  </a:solidFill>
                  <a:latin typeface="+mn-ea"/>
                  <a:cs typeface="+mn-cs"/>
                </a:rPr>
                <a:t>〇</a:t>
              </a:r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89200280-3683-0807-8EB6-30A78EC04AA4}"/>
                </a:ext>
              </a:extLst>
            </p:cNvPr>
            <p:cNvSpPr/>
            <p:nvPr/>
          </p:nvSpPr>
          <p:spPr bwMode="gray">
            <a:xfrm>
              <a:off x="6140466" y="3205960"/>
              <a:ext cx="3223005" cy="1008000"/>
            </a:xfrm>
            <a:prstGeom prst="rect">
              <a:avLst/>
            </a:prstGeom>
            <a:solidFill>
              <a:schemeClr val="bg1"/>
            </a:solidFill>
            <a:ln w="635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 defTabSz="990564" fontAlgn="auto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</a:pPr>
              <a:endParaRPr kumimoji="1" lang="en-US" altLang="ja-JP" sz="1100" dirty="0">
                <a:solidFill>
                  <a:prstClr val="black"/>
                </a:solidFill>
                <a:latin typeface="+mn-ea"/>
                <a:cs typeface="+mn-cs"/>
              </a:endParaRPr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D5F327A3-71EF-B249-913C-F2B880233E1E}"/>
                </a:ext>
              </a:extLst>
            </p:cNvPr>
            <p:cNvSpPr/>
            <p:nvPr/>
          </p:nvSpPr>
          <p:spPr bwMode="gray">
            <a:xfrm>
              <a:off x="5617462" y="4253134"/>
              <a:ext cx="478748" cy="1008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en-US" altLang="ja-JP" sz="1100" dirty="0">
                  <a:solidFill>
                    <a:prstClr val="black"/>
                  </a:solidFill>
                  <a:latin typeface="+mn-ea"/>
                  <a:cs typeface="+mn-cs"/>
                </a:rPr>
                <a:t>C</a:t>
              </a:r>
              <a:r>
                <a:rPr kumimoji="1" lang="ja-JP" altLang="en-US" sz="1100" dirty="0">
                  <a:solidFill>
                    <a:prstClr val="black"/>
                  </a:solidFill>
                  <a:latin typeface="+mn-ea"/>
                  <a:cs typeface="+mn-cs"/>
                </a:rPr>
                <a:t>〇</a:t>
              </a:r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F9C3E292-15DA-4B6B-779C-0BBB419F2A58}"/>
                </a:ext>
              </a:extLst>
            </p:cNvPr>
            <p:cNvSpPr/>
            <p:nvPr/>
          </p:nvSpPr>
          <p:spPr bwMode="gray">
            <a:xfrm>
              <a:off x="6140466" y="4253134"/>
              <a:ext cx="3223005" cy="1008000"/>
            </a:xfrm>
            <a:prstGeom prst="rect">
              <a:avLst/>
            </a:prstGeom>
            <a:solidFill>
              <a:schemeClr val="bg1"/>
            </a:solidFill>
            <a:ln w="635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 defTabSz="990564" fontAlgn="auto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</a:pPr>
              <a:endParaRPr kumimoji="1" lang="en-US" altLang="ja-JP" sz="1100" dirty="0">
                <a:solidFill>
                  <a:prstClr val="black"/>
                </a:solidFill>
                <a:latin typeface="+mn-ea"/>
                <a:cs typeface="+mn-cs"/>
              </a:endParaRPr>
            </a:p>
          </p:txBody>
        </p: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A64465A0-5862-CC34-055B-5D075C7BB2C6}"/>
                </a:ext>
              </a:extLst>
            </p:cNvPr>
            <p:cNvSpPr/>
            <p:nvPr/>
          </p:nvSpPr>
          <p:spPr bwMode="gray">
            <a:xfrm>
              <a:off x="5617462" y="5300308"/>
              <a:ext cx="478748" cy="1008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en-US" altLang="ja-JP" sz="1100" dirty="0">
                  <a:solidFill>
                    <a:prstClr val="black"/>
                  </a:solidFill>
                  <a:latin typeface="+mn-ea"/>
                  <a:cs typeface="+mn-cs"/>
                </a:rPr>
                <a:t>D</a:t>
              </a:r>
              <a:r>
                <a:rPr kumimoji="1" lang="ja-JP" altLang="en-US" sz="1100" dirty="0">
                  <a:solidFill>
                    <a:prstClr val="black"/>
                  </a:solidFill>
                  <a:latin typeface="+mn-ea"/>
                  <a:cs typeface="+mn-cs"/>
                </a:rPr>
                <a:t>〇</a:t>
              </a:r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3F9A72E6-F1A8-05A5-9462-55FCD834176B}"/>
                </a:ext>
              </a:extLst>
            </p:cNvPr>
            <p:cNvSpPr/>
            <p:nvPr/>
          </p:nvSpPr>
          <p:spPr bwMode="gray">
            <a:xfrm>
              <a:off x="6140466" y="5300308"/>
              <a:ext cx="3223005" cy="1008000"/>
            </a:xfrm>
            <a:prstGeom prst="rect">
              <a:avLst/>
            </a:prstGeom>
            <a:solidFill>
              <a:schemeClr val="bg1"/>
            </a:solidFill>
            <a:ln w="635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 defTabSz="990564" fontAlgn="auto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</a:pPr>
              <a:endParaRPr kumimoji="1" lang="en-US" altLang="ja-JP" sz="1100" dirty="0">
                <a:solidFill>
                  <a:prstClr val="black"/>
                </a:solidFill>
                <a:latin typeface="+mn-ea"/>
                <a:cs typeface="+mn-cs"/>
              </a:endParaRPr>
            </a:p>
          </p:txBody>
        </p:sp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9B97D93-3EBE-44BB-A194-BC66FA6F4EE6}"/>
              </a:ext>
            </a:extLst>
          </p:cNvPr>
          <p:cNvSpPr/>
          <p:nvPr/>
        </p:nvSpPr>
        <p:spPr>
          <a:xfrm>
            <a:off x="408829" y="152400"/>
            <a:ext cx="9081246" cy="6470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36000" tIns="36000" rIns="36000" bIns="36000" anchor="ctr">
            <a:noAutofit/>
          </a:bodyPr>
          <a:lstStyle/>
          <a:p>
            <a:pPr marL="88900"/>
            <a:r>
              <a:rPr lang="ja-JP" altLang="en-US" sz="16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対象地域：〇〇｜申請団体名：〇〇</a:t>
            </a:r>
            <a:endParaRPr lang="en-US" altLang="ja-JP" sz="16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88900"/>
            <a:r>
              <a:rPr lang="ja-JP" altLang="en-US" sz="1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実証事業名：〇〇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CEA5851-58A6-F108-D98D-331281B977D7}"/>
              </a:ext>
            </a:extLst>
          </p:cNvPr>
          <p:cNvSpPr/>
          <p:nvPr/>
        </p:nvSpPr>
        <p:spPr>
          <a:xfrm>
            <a:off x="8485864" y="24875"/>
            <a:ext cx="1472655" cy="1813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【</a:t>
            </a:r>
            <a:r>
              <a:rPr lang="ja-JP" altLang="en-US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モデル実証</a:t>
            </a:r>
            <a:r>
              <a:rPr lang="en-US" altLang="ja-JP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 </a:t>
            </a:r>
            <a:r>
              <a:rPr lang="ja-JP" altLang="en-US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様式２</a:t>
            </a:r>
            <a:r>
              <a:rPr lang="en-US" altLang="ja-JP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】</a:t>
            </a:r>
            <a:endParaRPr lang="ja-JP" altLang="en-US" sz="1100" b="1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AEBEA1C5-77FA-E80A-7A7F-8B010039D544}"/>
              </a:ext>
            </a:extLst>
          </p:cNvPr>
          <p:cNvSpPr/>
          <p:nvPr/>
        </p:nvSpPr>
        <p:spPr bwMode="gray">
          <a:xfrm>
            <a:off x="-2298357" y="2390775"/>
            <a:ext cx="2298357" cy="838247"/>
          </a:xfrm>
          <a:prstGeom prst="wedgeRoundRectCallout">
            <a:avLst>
              <a:gd name="adj1" fmla="val 99669"/>
              <a:gd name="adj2" fmla="val 10946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「</a:t>
            </a:r>
            <a:r>
              <a:rPr kumimoji="1" lang="en-US" altLang="ja-JP" sz="105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【</a:t>
            </a:r>
            <a:r>
              <a:rPr kumimoji="1" lang="ja-JP" altLang="en-US" sz="105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参考</a:t>
            </a:r>
            <a:r>
              <a:rPr kumimoji="1" lang="en-US" altLang="ja-JP" sz="105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】R7</a:t>
            </a:r>
            <a:r>
              <a:rPr kumimoji="1" lang="ja-JP" altLang="en-US" sz="105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モデル実証</a:t>
            </a:r>
            <a:r>
              <a:rPr kumimoji="1" lang="en-US" altLang="ja-JP" sz="1050" dirty="0">
                <a:latin typeface="Yu Gothic UI" panose="020B0500000000000000" pitchFamily="50" charset="-128"/>
                <a:ea typeface="Yu Gothic UI" panose="020B0500000000000000" pitchFamily="50" charset="-128"/>
              </a:rPr>
              <a:t>_JSTS-D</a:t>
            </a:r>
            <a:r>
              <a:rPr kumimoji="1" lang="ja-JP" altLang="en-US" sz="105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アセスメントレポート」</a:t>
            </a:r>
            <a:r>
              <a:rPr lang="ja-JP" altLang="en-US" sz="1050" dirty="0"/>
              <a:t>をご利用いただき、アセスメント結果の</a:t>
            </a:r>
            <a:r>
              <a:rPr kumimoji="1" lang="ja-JP" altLang="en-US" sz="1050" dirty="0">
                <a:latin typeface="+mj-ea"/>
                <a:ea typeface="+mj-ea"/>
                <a:cs typeface="+mn-cs"/>
              </a:rPr>
              <a:t>各分野の合計スコアをご記載ください。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5A97F300-35ED-0B75-A98A-04C006DA11B3}"/>
              </a:ext>
            </a:extLst>
          </p:cNvPr>
          <p:cNvSpPr/>
          <p:nvPr/>
        </p:nvSpPr>
        <p:spPr bwMode="gray">
          <a:xfrm>
            <a:off x="3341148" y="-470522"/>
            <a:ext cx="2127600" cy="424800"/>
          </a:xfrm>
          <a:prstGeom prst="roundRect">
            <a:avLst/>
          </a:prstGeom>
          <a:solidFill>
            <a:srgbClr val="C3D69B"/>
          </a:solidFill>
          <a:ln w="28575" algn="ctr">
            <a:solidFill>
              <a:srgbClr val="9BBB59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自然環境保護（観光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GX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の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推進・廃棄物ゼロ等）の取組</a:t>
            </a: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6F67DF4C-8219-A546-9712-D723D3022580}"/>
              </a:ext>
            </a:extLst>
          </p:cNvPr>
          <p:cNvSpPr/>
          <p:nvPr/>
        </p:nvSpPr>
        <p:spPr bwMode="gray">
          <a:xfrm>
            <a:off x="1144878" y="-470522"/>
            <a:ext cx="2127600" cy="424800"/>
          </a:xfrm>
          <a:prstGeom prst="roundRect">
            <a:avLst/>
          </a:prstGeom>
          <a:solidFill>
            <a:srgbClr val="FAC090"/>
          </a:solidFill>
          <a:ln w="28575" algn="ctr">
            <a:solidFill>
              <a:srgbClr val="F79646"/>
            </a:solidFill>
            <a:miter lim="800000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marL="0" marR="0" lvl="0" indent="0" algn="ctr" defTabSz="990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Yu Gothic UI" panose="020B0500000000000000" pitchFamily="50" charset="-128"/>
                <a:cs typeface="Arial" panose="020B0604020202020204" pitchFamily="34" charset="0"/>
              </a:rPr>
              <a:t>地域の持続可能性を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Yu Gothic UI" panose="020B0500000000000000" pitchFamily="50" charset="-128"/>
              <a:cs typeface="Arial" panose="020B0604020202020204" pitchFamily="34" charset="0"/>
            </a:endParaRPr>
          </a:p>
          <a:p>
            <a:pPr marL="0" marR="0" lvl="0" indent="0" algn="ctr" defTabSz="990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Yu Gothic UI" panose="020B0500000000000000" pitchFamily="50" charset="-128"/>
                <a:cs typeface="Arial" panose="020B0604020202020204" pitchFamily="34" charset="0"/>
              </a:rPr>
              <a:t>支える仕組みの推進</a:t>
            </a:r>
          </a:p>
        </p:txBody>
      </p:sp>
      <p:sp>
        <p:nvSpPr>
          <p:cNvPr id="87" name="吹き出し: 角を丸めた四角形 86">
            <a:extLst>
              <a:ext uri="{FF2B5EF4-FFF2-40B4-BE49-F238E27FC236}">
                <a16:creationId xmlns:a16="http://schemas.microsoft.com/office/drawing/2014/main" id="{07871572-98D0-AA6E-101D-468C860F5344}"/>
              </a:ext>
            </a:extLst>
          </p:cNvPr>
          <p:cNvSpPr/>
          <p:nvPr/>
        </p:nvSpPr>
        <p:spPr bwMode="gray">
          <a:xfrm>
            <a:off x="-2298357" y="3383724"/>
            <a:ext cx="2298357" cy="743012"/>
          </a:xfrm>
          <a:prstGeom prst="wedgeRoundRectCallout">
            <a:avLst>
              <a:gd name="adj1" fmla="val 125708"/>
              <a:gd name="adj2" fmla="val 6511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50" b="0" i="0" dirty="0">
                <a:effectLst/>
                <a:latin typeface="+mj-ea"/>
                <a:ea typeface="+mj-ea"/>
              </a:rPr>
              <a:t>地域の強み（弱み）に最も適合する</a:t>
            </a:r>
            <a:r>
              <a:rPr lang="en-US" altLang="ja-JP" sz="1050" b="0" i="0" dirty="0">
                <a:effectLst/>
                <a:latin typeface="+mj-ea"/>
                <a:ea typeface="+mj-ea"/>
              </a:rPr>
              <a:t>JSTS-D</a:t>
            </a:r>
            <a:r>
              <a:rPr lang="ja-JP" altLang="en-US" sz="1050" b="0" i="0" dirty="0">
                <a:effectLst/>
                <a:latin typeface="+mj-ea"/>
                <a:ea typeface="+mj-ea"/>
              </a:rPr>
              <a:t>指標を</a:t>
            </a:r>
            <a:r>
              <a:rPr lang="en-US" altLang="ja-JP" sz="1050" b="0" i="0" dirty="0">
                <a:effectLst/>
                <a:latin typeface="+mj-ea"/>
                <a:ea typeface="+mj-ea"/>
              </a:rPr>
              <a:t>1</a:t>
            </a:r>
            <a:r>
              <a:rPr lang="ja-JP" altLang="en-US" sz="1050" b="0" i="0" dirty="0">
                <a:effectLst/>
                <a:latin typeface="+mj-ea"/>
                <a:ea typeface="+mj-ea"/>
              </a:rPr>
              <a:t>つ選び、記載ください。</a:t>
            </a:r>
            <a:endParaRPr lang="en-US" altLang="ja-JP" sz="1050" b="0" i="0" dirty="0">
              <a:effectLst/>
              <a:latin typeface="+mj-ea"/>
              <a:ea typeface="+mj-ea"/>
            </a:endParaRPr>
          </a:p>
        </p:txBody>
      </p:sp>
      <p:sp>
        <p:nvSpPr>
          <p:cNvPr id="88" name="吹き出し: 角を丸めた四角形 87">
            <a:extLst>
              <a:ext uri="{FF2B5EF4-FFF2-40B4-BE49-F238E27FC236}">
                <a16:creationId xmlns:a16="http://schemas.microsoft.com/office/drawing/2014/main" id="{16C1821E-5161-5FCE-71C6-343E38240187}"/>
              </a:ext>
            </a:extLst>
          </p:cNvPr>
          <p:cNvSpPr/>
          <p:nvPr/>
        </p:nvSpPr>
        <p:spPr bwMode="gray">
          <a:xfrm>
            <a:off x="-2298357" y="4385627"/>
            <a:ext cx="2298357" cy="2089313"/>
          </a:xfrm>
          <a:prstGeom prst="wedgeRoundRectCallout">
            <a:avLst>
              <a:gd name="adj1" fmla="val 150285"/>
              <a:gd name="adj2" fmla="val -27100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50" b="0" i="0" dirty="0">
                <a:effectLst/>
                <a:latin typeface="+mj-ea"/>
                <a:ea typeface="+mj-ea"/>
              </a:rPr>
              <a:t>関連する</a:t>
            </a:r>
            <a:r>
              <a:rPr lang="en-US" altLang="ja-JP" sz="1050" b="0" i="0" dirty="0">
                <a:effectLst/>
                <a:latin typeface="+mj-ea"/>
                <a:ea typeface="+mj-ea"/>
              </a:rPr>
              <a:t>JSTS-D</a:t>
            </a:r>
            <a:r>
              <a:rPr lang="ja-JP" altLang="en-US" sz="1050" b="0" i="0" dirty="0">
                <a:effectLst/>
                <a:latin typeface="+mj-ea"/>
                <a:ea typeface="+mj-ea"/>
              </a:rPr>
              <a:t>指標と併せ、地域の強みを記載ください。</a:t>
            </a:r>
            <a:endParaRPr lang="en-US" altLang="ja-JP" sz="1050" b="0" i="0" dirty="0">
              <a:effectLst/>
              <a:latin typeface="+mj-ea"/>
              <a:ea typeface="+mj-ea"/>
            </a:endParaRPr>
          </a:p>
          <a:p>
            <a:r>
              <a:rPr lang="en-US" altLang="ja-JP" sz="1050" b="0" i="0" dirty="0">
                <a:effectLst/>
                <a:latin typeface="+mj-ea"/>
                <a:ea typeface="+mj-ea"/>
              </a:rPr>
              <a:t>※</a:t>
            </a:r>
            <a:r>
              <a:rPr lang="ja-JP" altLang="en-US" sz="1050" b="0" i="0" dirty="0">
                <a:effectLst/>
                <a:latin typeface="+mj-ea"/>
                <a:ea typeface="+mj-ea"/>
              </a:rPr>
              <a:t>記載例</a:t>
            </a:r>
            <a:endParaRPr lang="en-US" altLang="ja-JP" sz="1050" b="0" i="0" dirty="0">
              <a:effectLst/>
              <a:latin typeface="+mj-ea"/>
              <a:ea typeface="+mj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50" b="0" i="0" dirty="0">
                <a:effectLst/>
                <a:latin typeface="+mj-ea"/>
                <a:ea typeface="+mj-ea"/>
              </a:rPr>
              <a:t>時間帯別・季節別の来訪者数、滞在時間、混雑度を数値化した具体的な混雑状況データを開示している。（</a:t>
            </a:r>
            <a:r>
              <a:rPr lang="en-US" altLang="ja-JP" sz="1050" b="0" i="0" dirty="0">
                <a:effectLst/>
                <a:latin typeface="+mj-ea"/>
                <a:ea typeface="+mj-ea"/>
              </a:rPr>
              <a:t>C6</a:t>
            </a:r>
            <a:r>
              <a:rPr lang="ja-JP" altLang="en-US" sz="1050" b="0" i="0" dirty="0">
                <a:effectLst/>
                <a:latin typeface="+mj-ea"/>
                <a:ea typeface="+mj-ea"/>
              </a:rPr>
              <a:t>）</a:t>
            </a:r>
            <a:endParaRPr lang="en-US" altLang="ja-JP" sz="1050" b="0" i="0" dirty="0">
              <a:effectLst/>
              <a:latin typeface="+mj-ea"/>
              <a:ea typeface="+mj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E2A514D-AA9D-8A16-B592-E139CBB95953}"/>
              </a:ext>
            </a:extLst>
          </p:cNvPr>
          <p:cNvSpPr/>
          <p:nvPr/>
        </p:nvSpPr>
        <p:spPr>
          <a:xfrm>
            <a:off x="7366000" y="265625"/>
            <a:ext cx="2004405" cy="4928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tabLst>
                <a:tab pos="1079500" algn="l"/>
              </a:tabLst>
            </a:pP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事業費総額（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sym typeface="Wingdings" panose="05000000000000000000" pitchFamily="2" charset="2"/>
              </a:rPr>
              <a:t>税込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）：</a:t>
            </a:r>
            <a:r>
              <a:rPr lang="en-US" altLang="ja-JP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X,XXX,XXX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円</a:t>
            </a:r>
          </a:p>
          <a:p>
            <a:pPr algn="r">
              <a:tabLst>
                <a:tab pos="1079500" algn="l"/>
              </a:tabLst>
            </a:pP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精算対象費（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sym typeface="Wingdings" panose="05000000000000000000" pitchFamily="2" charset="2"/>
              </a:rPr>
              <a:t>税込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）：</a:t>
            </a:r>
            <a:r>
              <a:rPr lang="en-US" altLang="ja-JP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X,XXX,XXX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円</a:t>
            </a: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D5008B0A-0A3D-F5D2-092F-178E7CF2633F}"/>
              </a:ext>
            </a:extLst>
          </p:cNvPr>
          <p:cNvSpPr/>
          <p:nvPr/>
        </p:nvSpPr>
        <p:spPr bwMode="gray">
          <a:xfrm>
            <a:off x="5537418" y="-595783"/>
            <a:ext cx="2948446" cy="587752"/>
          </a:xfrm>
          <a:prstGeom prst="wedgeRoundRectCallout">
            <a:avLst>
              <a:gd name="adj1" fmla="val -20346"/>
              <a:gd name="adj2" fmla="val 81052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50" b="0" i="0" dirty="0">
                <a:effectLst/>
                <a:latin typeface="Noto Sans JP"/>
              </a:rPr>
              <a:t>公募要領に記載されている</a:t>
            </a:r>
            <a:r>
              <a:rPr lang="en-US" altLang="ja-JP" sz="1050" b="0" i="0" dirty="0">
                <a:effectLst/>
                <a:latin typeface="Noto Sans JP"/>
              </a:rPr>
              <a:t>3</a:t>
            </a:r>
            <a:r>
              <a:rPr lang="ja-JP" altLang="en-US" sz="1050" b="0" i="0" dirty="0">
                <a:effectLst/>
                <a:latin typeface="Noto Sans JP"/>
              </a:rPr>
              <a:t>種類のテーマに沿った実証事業を想定している地域は、該当するテーマのワッペンを貼付してください。</a:t>
            </a:r>
            <a:endParaRPr kumimoji="1" lang="en-US" altLang="ja-JP" sz="1100" dirty="0">
              <a:latin typeface="+mj-ea"/>
              <a:ea typeface="+mj-ea"/>
            </a:endParaRPr>
          </a:p>
        </p:txBody>
      </p:sp>
      <p:sp>
        <p:nvSpPr>
          <p:cNvPr id="12" name="Google Shape;89;p4">
            <a:extLst>
              <a:ext uri="{FF2B5EF4-FFF2-40B4-BE49-F238E27FC236}">
                <a16:creationId xmlns:a16="http://schemas.microsoft.com/office/drawing/2014/main" id="{C076295C-68A5-3EBE-6B3C-1F96F2E56D76}"/>
              </a:ext>
            </a:extLst>
          </p:cNvPr>
          <p:cNvSpPr/>
          <p:nvPr/>
        </p:nvSpPr>
        <p:spPr>
          <a:xfrm>
            <a:off x="5119637" y="289907"/>
            <a:ext cx="2126693" cy="425481"/>
          </a:xfrm>
          <a:prstGeom prst="roundRect">
            <a:avLst>
              <a:gd name="adj" fmla="val 16667"/>
            </a:avLst>
          </a:prstGeom>
          <a:solidFill>
            <a:srgbClr val="D99694"/>
          </a:solidFill>
          <a:ln w="28575" cap="flat" cmpd="sng">
            <a:solidFill>
              <a:srgbClr val="C0504D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0" rIns="3600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None/>
            </a:pPr>
            <a:r>
              <a:rPr lang="ja-JP" sz="900" b="1" i="0" u="none" strike="noStrike" cap="none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Calibri"/>
                <a:sym typeface="Calibri"/>
              </a:rPr>
              <a:t>地域の文化・生業等の</a:t>
            </a:r>
            <a:endParaRPr sz="900" b="1" i="0" u="none" strike="noStrike" cap="none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None/>
            </a:pPr>
            <a:r>
              <a:rPr lang="ja-JP" sz="900" b="1" i="0" u="none" strike="noStrike" cap="none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Calibri"/>
                <a:sym typeface="Calibri"/>
              </a:rPr>
              <a:t>保全、活用の推進</a:t>
            </a:r>
            <a:endParaRPr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179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E4BE43D-EBA7-77F0-ABAD-3F76E0D7599A}"/>
              </a:ext>
            </a:extLst>
          </p:cNvPr>
          <p:cNvSpPr/>
          <p:nvPr/>
        </p:nvSpPr>
        <p:spPr bwMode="gray">
          <a:xfrm>
            <a:off x="420746" y="1030924"/>
            <a:ext cx="4357688" cy="87030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marR="0" lvl="0" indent="-171450" algn="l" defTabSz="914400" rtl="0" eaLnBrk="1" fontAlgn="auto" latinLnBrk="0" hangingPunct="1">
              <a:spcBef>
                <a:spcPts val="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XXXX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20C3FE8-9526-6D75-7D12-56F1C46AEA29}"/>
              </a:ext>
            </a:extLst>
          </p:cNvPr>
          <p:cNvSpPr/>
          <p:nvPr/>
        </p:nvSpPr>
        <p:spPr bwMode="gray">
          <a:xfrm>
            <a:off x="420746" y="2158628"/>
            <a:ext cx="9069330" cy="44390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cxnSp>
        <p:nvCxnSpPr>
          <p:cNvPr id="14" name="コネクタ: カギ線 13">
            <a:extLst>
              <a:ext uri="{FF2B5EF4-FFF2-40B4-BE49-F238E27FC236}">
                <a16:creationId xmlns:a16="http://schemas.microsoft.com/office/drawing/2014/main" id="{AD07BBBB-FEEB-E032-7A92-E85B176500AD}"/>
              </a:ext>
            </a:extLst>
          </p:cNvPr>
          <p:cNvCxnSpPr>
            <a:cxnSpLocks/>
            <a:stCxn id="5" idx="2"/>
            <a:endCxn id="12" idx="0"/>
          </p:cNvCxnSpPr>
          <p:nvPr/>
        </p:nvCxnSpPr>
        <p:spPr bwMode="gray">
          <a:xfrm rot="16200000" flipH="1">
            <a:off x="3648801" y="852017"/>
            <a:ext cx="257399" cy="2355821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コネクタ: カギ線 14">
            <a:extLst>
              <a:ext uri="{FF2B5EF4-FFF2-40B4-BE49-F238E27FC236}">
                <a16:creationId xmlns:a16="http://schemas.microsoft.com/office/drawing/2014/main" id="{DF775FB4-2ED8-C798-F7CA-1084FC02F931}"/>
              </a:ext>
            </a:extLst>
          </p:cNvPr>
          <p:cNvCxnSpPr>
            <a:cxnSpLocks/>
            <a:stCxn id="77" idx="2"/>
            <a:endCxn id="12" idx="0"/>
          </p:cNvCxnSpPr>
          <p:nvPr/>
        </p:nvCxnSpPr>
        <p:spPr bwMode="gray">
          <a:xfrm rot="5400000">
            <a:off x="6004623" y="852017"/>
            <a:ext cx="257399" cy="2355822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745F129-8DBC-C314-6D94-BAD0F91D2A50}"/>
              </a:ext>
            </a:extLst>
          </p:cNvPr>
          <p:cNvSpPr/>
          <p:nvPr/>
        </p:nvSpPr>
        <p:spPr bwMode="gray">
          <a:xfrm>
            <a:off x="504522" y="2432284"/>
            <a:ext cx="695955" cy="325036"/>
          </a:xfrm>
          <a:prstGeom prst="rect">
            <a:avLst/>
          </a:prstGeom>
          <a:solidFill>
            <a:schemeClr val="tx2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目的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1B9EA8B-7DD6-064A-9EE7-75964AF79936}"/>
              </a:ext>
            </a:extLst>
          </p:cNvPr>
          <p:cNvSpPr txBox="1"/>
          <p:nvPr/>
        </p:nvSpPr>
        <p:spPr bwMode="gray">
          <a:xfrm>
            <a:off x="446202" y="831183"/>
            <a:ext cx="399778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■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JSTS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ー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D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アセスメント結果</a:t>
            </a:r>
            <a:r>
              <a:rPr kumimoji="1" lang="ja-JP" altLang="en-US" sz="1200" b="1" dirty="0">
                <a:solidFill>
                  <a:schemeClr val="accent4"/>
                </a:solidFill>
                <a:latin typeface="+mj-ea"/>
                <a:ea typeface="+mj-ea"/>
                <a:cs typeface="+mn-cs"/>
              </a:rPr>
              <a:t>を踏まえた地域の課題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C951BCB-1B75-87C8-3FFE-5534D523FA24}"/>
              </a:ext>
            </a:extLst>
          </p:cNvPr>
          <p:cNvSpPr txBox="1"/>
          <p:nvPr/>
        </p:nvSpPr>
        <p:spPr bwMode="gray">
          <a:xfrm>
            <a:off x="5150244" y="831183"/>
            <a:ext cx="155461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■ ありたい姿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66D52CA9-7163-D6D5-F5E3-C9760C5AEAC3}"/>
              </a:ext>
            </a:extLst>
          </p:cNvPr>
          <p:cNvSpPr/>
          <p:nvPr/>
        </p:nvSpPr>
        <p:spPr bwMode="gray">
          <a:xfrm>
            <a:off x="504521" y="2880273"/>
            <a:ext cx="5576637" cy="241320"/>
          </a:xfrm>
          <a:prstGeom prst="rect">
            <a:avLst/>
          </a:prstGeom>
          <a:solidFill>
            <a:schemeClr val="tx2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目的を達成するための打ち手（実証事業の内容）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45896AB-FD4E-CF7D-93F4-880DB8C6B13A}"/>
              </a:ext>
            </a:extLst>
          </p:cNvPr>
          <p:cNvSpPr txBox="1"/>
          <p:nvPr/>
        </p:nvSpPr>
        <p:spPr bwMode="gray">
          <a:xfrm>
            <a:off x="446202" y="2215284"/>
            <a:ext cx="44518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■ 「現状」と「ありたい姿」の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GAP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を埋めるための本事業での取組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8C13B28E-0E89-4EC5-F627-908997030208}"/>
              </a:ext>
            </a:extLst>
          </p:cNvPr>
          <p:cNvSpPr/>
          <p:nvPr/>
        </p:nvSpPr>
        <p:spPr bwMode="gray">
          <a:xfrm>
            <a:off x="1200477" y="2432284"/>
            <a:ext cx="8213309" cy="32503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en-US" altLang="ja-JP" sz="12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XXXX</a:t>
            </a:r>
            <a:endParaRPr kumimoji="1" lang="ja-JP" altLang="en-US" sz="120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8101C382-7457-16C3-6DB1-C38CF3760831}"/>
              </a:ext>
            </a:extLst>
          </p:cNvPr>
          <p:cNvSpPr/>
          <p:nvPr/>
        </p:nvSpPr>
        <p:spPr bwMode="gray">
          <a:xfrm>
            <a:off x="5132389" y="1030924"/>
            <a:ext cx="4357688" cy="87030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defTabSz="990564" fontAlgn="auto">
              <a:spcBef>
                <a:spcPts val="3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kumimoji="1" lang="en-US" altLang="ja-JP" sz="1000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XXXX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60ADB65-F401-1206-DFD3-5FF23DD896A1}"/>
              </a:ext>
            </a:extLst>
          </p:cNvPr>
          <p:cNvSpPr/>
          <p:nvPr/>
        </p:nvSpPr>
        <p:spPr>
          <a:xfrm>
            <a:off x="408829" y="152400"/>
            <a:ext cx="9081246" cy="6470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36000" tIns="36000" rIns="36000" bIns="36000" anchor="ctr">
            <a:noAutofit/>
          </a:bodyPr>
          <a:lstStyle/>
          <a:p>
            <a:pPr marL="88900"/>
            <a:r>
              <a:rPr lang="ja-JP" altLang="en-US" sz="16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対象地域：〇〇｜申請団体名：〇〇</a:t>
            </a:r>
            <a:endParaRPr lang="en-US" altLang="ja-JP" sz="16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88900"/>
            <a:r>
              <a:rPr lang="ja-JP" altLang="en-US" sz="1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実証事業名：〇〇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D914B6B-14AC-3B18-12CC-8096D27F6A6A}"/>
              </a:ext>
            </a:extLst>
          </p:cNvPr>
          <p:cNvSpPr/>
          <p:nvPr/>
        </p:nvSpPr>
        <p:spPr>
          <a:xfrm>
            <a:off x="7366000" y="265625"/>
            <a:ext cx="2004405" cy="4928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tabLst>
                <a:tab pos="1079500" algn="l"/>
              </a:tabLst>
            </a:pP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事業費総額（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sym typeface="Wingdings" panose="05000000000000000000" pitchFamily="2" charset="2"/>
              </a:rPr>
              <a:t>税込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）：</a:t>
            </a:r>
            <a:r>
              <a:rPr lang="en-US" altLang="ja-JP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X,XXX,XXX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円</a:t>
            </a:r>
          </a:p>
          <a:p>
            <a:pPr algn="r">
              <a:tabLst>
                <a:tab pos="1079500" algn="l"/>
              </a:tabLst>
            </a:pP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精算対象費（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sym typeface="Wingdings" panose="05000000000000000000" pitchFamily="2" charset="2"/>
              </a:rPr>
              <a:t>税込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）：</a:t>
            </a:r>
            <a:r>
              <a:rPr lang="en-US" altLang="ja-JP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X,XXX,XXX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円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7ED3C5A-FAA1-525B-3A94-B2F5B13C6B8A}"/>
              </a:ext>
            </a:extLst>
          </p:cNvPr>
          <p:cNvSpPr/>
          <p:nvPr/>
        </p:nvSpPr>
        <p:spPr>
          <a:xfrm>
            <a:off x="8485864" y="24875"/>
            <a:ext cx="1472655" cy="1813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【</a:t>
            </a:r>
            <a:r>
              <a:rPr lang="ja-JP" altLang="en-US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モデル実証</a:t>
            </a:r>
            <a:r>
              <a:rPr lang="en-US" altLang="ja-JP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 </a:t>
            </a:r>
            <a:r>
              <a:rPr lang="ja-JP" altLang="en-US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様式２</a:t>
            </a:r>
            <a:r>
              <a:rPr lang="en-US" altLang="ja-JP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】</a:t>
            </a:r>
            <a:endParaRPr lang="ja-JP" altLang="en-US" sz="1100" b="1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989285E-FCF6-1D3A-451A-089173898A89}"/>
              </a:ext>
            </a:extLst>
          </p:cNvPr>
          <p:cNvSpPr/>
          <p:nvPr/>
        </p:nvSpPr>
        <p:spPr bwMode="gray">
          <a:xfrm>
            <a:off x="6236306" y="2880273"/>
            <a:ext cx="3174393" cy="241320"/>
          </a:xfrm>
          <a:prstGeom prst="rect">
            <a:avLst/>
          </a:prstGeom>
          <a:solidFill>
            <a:schemeClr val="tx2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100" b="1" dirty="0">
                <a:solidFill>
                  <a:schemeClr val="bg1"/>
                </a:solidFill>
                <a:latin typeface="+mn-lt"/>
                <a:cs typeface="+mn-cs"/>
              </a:rPr>
              <a:t>実証事業の目標等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9" name="表 83">
            <a:extLst>
              <a:ext uri="{FF2B5EF4-FFF2-40B4-BE49-F238E27FC236}">
                <a16:creationId xmlns:a16="http://schemas.microsoft.com/office/drawing/2014/main" id="{F7774899-4788-EE49-9CDA-C986E6EB58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720346"/>
              </p:ext>
            </p:extLst>
          </p:nvPr>
        </p:nvGraphicFramePr>
        <p:xfrm>
          <a:off x="6236042" y="3171444"/>
          <a:ext cx="3173635" cy="31499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1828">
                  <a:extLst>
                    <a:ext uri="{9D8B030D-6E8A-4147-A177-3AD203B41FA5}">
                      <a16:colId xmlns:a16="http://schemas.microsoft.com/office/drawing/2014/main" val="311144322"/>
                    </a:ext>
                  </a:extLst>
                </a:gridCol>
                <a:gridCol w="2351807">
                  <a:extLst>
                    <a:ext uri="{9D8B030D-6E8A-4147-A177-3AD203B41FA5}">
                      <a16:colId xmlns:a16="http://schemas.microsoft.com/office/drawing/2014/main" val="3771424200"/>
                    </a:ext>
                  </a:extLst>
                </a:gridCol>
              </a:tblGrid>
              <a:tr h="627456"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本事業で</a:t>
                      </a:r>
                      <a:br>
                        <a:rPr lang="en-US" altLang="ja-JP" sz="1000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取り組みたい</a:t>
                      </a:r>
                      <a:br>
                        <a:rPr lang="en-US" altLang="ja-JP" sz="1000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優先課題</a:t>
                      </a:r>
                      <a:endParaRPr lang="en-US" altLang="ja-JP" sz="1000" dirty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59082" marR="59082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AX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：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XXXXX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BX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：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XXXXX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CX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：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XXXXX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DX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：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XXXXX</a:t>
                      </a:r>
                    </a:p>
                  </a:txBody>
                  <a:tcPr marL="59082" marR="5908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444855"/>
                  </a:ext>
                </a:extLst>
              </a:tr>
              <a:tr h="6274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目指す成果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具体的な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KGI/KPI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59082" marR="59082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KGI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：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KPI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：</a:t>
                      </a:r>
                    </a:p>
                  </a:txBody>
                  <a:tcPr marL="59082" marR="5908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661865"/>
                  </a:ext>
                </a:extLst>
              </a:tr>
              <a:tr h="6274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効果検証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手法等</a:t>
                      </a:r>
                    </a:p>
                  </a:txBody>
                  <a:tcPr marL="59082" marR="59082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9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59082" marR="5908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864119"/>
                  </a:ext>
                </a:extLst>
              </a:tr>
              <a:tr h="6274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+mj-ea"/>
                          <a:ea typeface="+mj-ea"/>
                        </a:rPr>
                        <a:t>実施体制</a:t>
                      </a:r>
                    </a:p>
                  </a:txBody>
                  <a:tcPr marL="59082" marR="59082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900" dirty="0">
                        <a:latin typeface="+mj-ea"/>
                        <a:ea typeface="+mj-ea"/>
                      </a:endParaRPr>
                    </a:p>
                  </a:txBody>
                  <a:tcPr marL="59082" marR="5908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196092"/>
                  </a:ext>
                </a:extLst>
              </a:tr>
              <a:tr h="6274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+mj-ea"/>
                          <a:ea typeface="+mj-ea"/>
                        </a:rPr>
                        <a:t>次年度以降</a:t>
                      </a:r>
                      <a:endParaRPr kumimoji="1" lang="en-US" altLang="ja-JP" sz="1000" b="1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latin typeface="+mj-ea"/>
                          <a:ea typeface="+mj-ea"/>
                        </a:rPr>
                        <a:t>の取組方針</a:t>
                      </a:r>
                    </a:p>
                  </a:txBody>
                  <a:tcPr marL="59082" marR="59082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900" dirty="0">
                        <a:latin typeface="+mj-ea"/>
                        <a:ea typeface="+mj-ea"/>
                      </a:endParaRPr>
                    </a:p>
                  </a:txBody>
                  <a:tcPr marL="59082" marR="5908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537148"/>
                  </a:ext>
                </a:extLst>
              </a:tr>
            </a:tbl>
          </a:graphicData>
        </a:graphic>
      </p:graphicFrame>
      <p:sp>
        <p:nvSpPr>
          <p:cNvPr id="33" name="吹き出し: 角を丸めた四角形 32">
            <a:extLst>
              <a:ext uri="{FF2B5EF4-FFF2-40B4-BE49-F238E27FC236}">
                <a16:creationId xmlns:a16="http://schemas.microsoft.com/office/drawing/2014/main" id="{5904C48A-1736-7FFE-0AD6-15454CCF899E}"/>
              </a:ext>
            </a:extLst>
          </p:cNvPr>
          <p:cNvSpPr/>
          <p:nvPr/>
        </p:nvSpPr>
        <p:spPr bwMode="gray">
          <a:xfrm>
            <a:off x="9930049" y="3388769"/>
            <a:ext cx="2039531" cy="933387"/>
          </a:xfrm>
          <a:prstGeom prst="wedgeRoundRectCallout">
            <a:avLst>
              <a:gd name="adj1" fmla="val -71056"/>
              <a:gd name="adj2" fmla="val 28709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実証事業を通じて目指す成果、測定可能な</a:t>
            </a:r>
            <a:r>
              <a:rPr kumimoji="1" lang="en-US" altLang="ja-JP" sz="1050" dirty="0">
                <a:solidFill>
                  <a:schemeClr val="tx1"/>
                </a:solidFill>
                <a:latin typeface="+mj-ea"/>
                <a:ea typeface="+mj-ea"/>
              </a:rPr>
              <a:t>KGI/KPI</a:t>
            </a:r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を記載ください。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（</a:t>
            </a:r>
            <a:r>
              <a:rPr kumimoji="1" lang="en-US" altLang="ja-JP" sz="1050" dirty="0">
                <a:solidFill>
                  <a:schemeClr val="tx1"/>
                </a:solidFill>
                <a:latin typeface="+mj-ea"/>
                <a:ea typeface="+mj-ea"/>
              </a:rPr>
              <a:t>KPI</a:t>
            </a:r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は</a:t>
            </a:r>
            <a:r>
              <a:rPr kumimoji="1" lang="ja-JP" altLang="en-US" sz="1050" b="1" u="sng" dirty="0">
                <a:solidFill>
                  <a:schemeClr val="tx1"/>
                </a:solidFill>
                <a:latin typeface="+mj-ea"/>
                <a:ea typeface="+mj-ea"/>
              </a:rPr>
              <a:t>実証期間内に測定可能なもの、</a:t>
            </a:r>
            <a:r>
              <a:rPr kumimoji="1" lang="ja-JP" altLang="en-US" sz="1050" b="0" u="none" dirty="0">
                <a:solidFill>
                  <a:schemeClr val="tx1"/>
                </a:solidFill>
                <a:latin typeface="+mj-ea"/>
                <a:ea typeface="+mj-ea"/>
              </a:rPr>
              <a:t>かつ</a:t>
            </a:r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実証事業の達成成果を</a:t>
            </a:r>
            <a:r>
              <a:rPr kumimoji="1" lang="ja-JP" altLang="en-US" sz="1050" b="1" u="sng" dirty="0">
                <a:solidFill>
                  <a:schemeClr val="tx1"/>
                </a:solidFill>
                <a:latin typeface="+mj-ea"/>
                <a:ea typeface="+mj-ea"/>
              </a:rPr>
              <a:t>定量的に測定できるもの</a:t>
            </a:r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とすること）</a:t>
            </a:r>
            <a:endParaRPr kumimoji="1" lang="en-US" altLang="ja-JP" sz="105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4" name="吹き出し: 角を丸めた四角形 33">
            <a:extLst>
              <a:ext uri="{FF2B5EF4-FFF2-40B4-BE49-F238E27FC236}">
                <a16:creationId xmlns:a16="http://schemas.microsoft.com/office/drawing/2014/main" id="{7453AF68-11EB-378C-C064-467197979643}"/>
              </a:ext>
            </a:extLst>
          </p:cNvPr>
          <p:cNvSpPr/>
          <p:nvPr/>
        </p:nvSpPr>
        <p:spPr bwMode="gray">
          <a:xfrm>
            <a:off x="9930049" y="1030924"/>
            <a:ext cx="2039531" cy="560797"/>
          </a:xfrm>
          <a:prstGeom prst="wedgeRoundRectCallout">
            <a:avLst>
              <a:gd name="adj1" fmla="val -71905"/>
              <a:gd name="adj2" fmla="val -11889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自地域の観光計画等を参考に</a:t>
            </a:r>
            <a:endParaRPr kumimoji="1" lang="en-US" altLang="ja-JP" sz="1050" dirty="0">
              <a:solidFill>
                <a:prstClr val="black"/>
              </a:solidFill>
              <a:latin typeface="+mj-ea"/>
              <a:ea typeface="+mj-ea"/>
              <a:cs typeface="+mn-cs"/>
            </a:endParaRPr>
          </a:p>
          <a:p>
            <a:r>
              <a:rPr kumimoji="1" lang="ja-JP" altLang="en-US" sz="1050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長期的な目線で地域が目指す姿を記載ください。</a:t>
            </a:r>
            <a:endParaRPr kumimoji="1" lang="en-US" altLang="ja-JP" sz="105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5" name="吹き出し: 角を丸めた四角形 34">
            <a:extLst>
              <a:ext uri="{FF2B5EF4-FFF2-40B4-BE49-F238E27FC236}">
                <a16:creationId xmlns:a16="http://schemas.microsoft.com/office/drawing/2014/main" id="{129F7F9A-5629-155D-2F03-530B45153D55}"/>
              </a:ext>
            </a:extLst>
          </p:cNvPr>
          <p:cNvSpPr/>
          <p:nvPr/>
        </p:nvSpPr>
        <p:spPr bwMode="gray">
          <a:xfrm>
            <a:off x="-2184849" y="1030924"/>
            <a:ext cx="2184850" cy="743012"/>
          </a:xfrm>
          <a:prstGeom prst="wedgeRoundRectCallout">
            <a:avLst>
              <a:gd name="adj1" fmla="val 67485"/>
              <a:gd name="adj2" fmla="val -6794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+mn-cs"/>
              </a:rPr>
              <a:t>1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+mn-cs"/>
              </a:rPr>
              <a:t>枚目に記載した地域の現状を踏まえた、課題を記載ください。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39" name="吹き出し: 角を丸めた四角形 38">
            <a:extLst>
              <a:ext uri="{FF2B5EF4-FFF2-40B4-BE49-F238E27FC236}">
                <a16:creationId xmlns:a16="http://schemas.microsoft.com/office/drawing/2014/main" id="{E0631D1E-C63C-0C89-1F29-9389C940E271}"/>
              </a:ext>
            </a:extLst>
          </p:cNvPr>
          <p:cNvSpPr/>
          <p:nvPr/>
        </p:nvSpPr>
        <p:spPr bwMode="gray">
          <a:xfrm>
            <a:off x="-2184849" y="3369721"/>
            <a:ext cx="2184850" cy="1742362"/>
          </a:xfrm>
          <a:prstGeom prst="wedgeRoundRectCallout">
            <a:avLst>
              <a:gd name="adj1" fmla="val 73865"/>
              <a:gd name="adj2" fmla="val -67939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現状の背景や課題と、それに対し行う実証事業の内容、事業によりどのような成果を目指すのか、図表等を活用して分かりやすく（いつ、どこで、なにを、どのように実施するのか等）記載ください。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0" name="吹き出し: 角を丸めた四角形 39">
            <a:extLst>
              <a:ext uri="{FF2B5EF4-FFF2-40B4-BE49-F238E27FC236}">
                <a16:creationId xmlns:a16="http://schemas.microsoft.com/office/drawing/2014/main" id="{C56D982D-E2C3-E396-5E6D-8AB34F87560C}"/>
              </a:ext>
            </a:extLst>
          </p:cNvPr>
          <p:cNvSpPr/>
          <p:nvPr/>
        </p:nvSpPr>
        <p:spPr bwMode="gray">
          <a:xfrm>
            <a:off x="-2184849" y="2104521"/>
            <a:ext cx="2184850" cy="560797"/>
          </a:xfrm>
          <a:prstGeom prst="wedgeRoundRectCallout">
            <a:avLst>
              <a:gd name="adj1" fmla="val 70403"/>
              <a:gd name="adj2" fmla="val 27448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地域の現状及びありたい姿を踏まえて、地域課題に通じる事業目的を記載ください。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C2E0316F-F775-6556-95E0-2D7E136CBA05}"/>
              </a:ext>
            </a:extLst>
          </p:cNvPr>
          <p:cNvSpPr/>
          <p:nvPr/>
        </p:nvSpPr>
        <p:spPr bwMode="gray">
          <a:xfrm>
            <a:off x="504520" y="3171443"/>
            <a:ext cx="5575003" cy="3149904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  <a:latin typeface="+mj-ea"/>
                <a:ea typeface="+mj-ea"/>
              </a:rPr>
              <a:t>XXXX</a:t>
            </a:r>
            <a:endParaRPr kumimoji="1" lang="ja-JP" altLang="en-US" sz="1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2" name="吹き出し: 角を丸めた四角形 41">
            <a:extLst>
              <a:ext uri="{FF2B5EF4-FFF2-40B4-BE49-F238E27FC236}">
                <a16:creationId xmlns:a16="http://schemas.microsoft.com/office/drawing/2014/main" id="{DAD3BEFD-2772-8A3F-F41E-7A1C88EDA7D7}"/>
              </a:ext>
            </a:extLst>
          </p:cNvPr>
          <p:cNvSpPr/>
          <p:nvPr/>
        </p:nvSpPr>
        <p:spPr bwMode="gray">
          <a:xfrm>
            <a:off x="9930049" y="4373908"/>
            <a:ext cx="2039531" cy="499036"/>
          </a:xfrm>
          <a:prstGeom prst="wedgeRoundRectCallout">
            <a:avLst>
              <a:gd name="adj1" fmla="val -73178"/>
              <a:gd name="adj2" fmla="val 13705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効果検証に係る手法を具体的に記載してください。</a:t>
            </a:r>
            <a:endParaRPr kumimoji="1" lang="en-US" altLang="ja-JP" sz="105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3" name="吹き出し: 角を丸めた四角形 42">
            <a:extLst>
              <a:ext uri="{FF2B5EF4-FFF2-40B4-BE49-F238E27FC236}">
                <a16:creationId xmlns:a16="http://schemas.microsoft.com/office/drawing/2014/main" id="{7D909DA6-0797-211B-9678-9C9D44D2EE79}"/>
              </a:ext>
            </a:extLst>
          </p:cNvPr>
          <p:cNvSpPr/>
          <p:nvPr/>
        </p:nvSpPr>
        <p:spPr bwMode="gray">
          <a:xfrm>
            <a:off x="9930049" y="5064160"/>
            <a:ext cx="2039531" cy="714993"/>
          </a:xfrm>
          <a:prstGeom prst="wedgeRoundRectCallout">
            <a:avLst>
              <a:gd name="adj1" fmla="val -72753"/>
              <a:gd name="adj2" fmla="val 3336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実施主体、関連団体、主要な委託先等を記載してください。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また、本事業に参画する事業者の役割も記載してください。</a:t>
            </a:r>
          </a:p>
        </p:txBody>
      </p:sp>
      <p:sp>
        <p:nvSpPr>
          <p:cNvPr id="44" name="吹き出し: 角を丸めた四角形 43">
            <a:extLst>
              <a:ext uri="{FF2B5EF4-FFF2-40B4-BE49-F238E27FC236}">
                <a16:creationId xmlns:a16="http://schemas.microsoft.com/office/drawing/2014/main" id="{1793BC42-A410-218E-76BD-62C34B92D310}"/>
              </a:ext>
            </a:extLst>
          </p:cNvPr>
          <p:cNvSpPr/>
          <p:nvPr/>
        </p:nvSpPr>
        <p:spPr bwMode="gray">
          <a:xfrm>
            <a:off x="9930049" y="5882657"/>
            <a:ext cx="2039531" cy="714993"/>
          </a:xfrm>
          <a:prstGeom prst="wedgeRoundRectCallout">
            <a:avLst>
              <a:gd name="adj1" fmla="val -72753"/>
              <a:gd name="adj2" fmla="val 3336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dirty="0">
                <a:latin typeface="+mj-ea"/>
                <a:ea typeface="+mj-ea"/>
              </a:rPr>
              <a:t>実証事業を踏まえ、次年度以降のどのような取組に繋げるのかを記載してください</a:t>
            </a:r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。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6EF1E7F1-CC05-AFBB-5634-C80C1AE9F658}"/>
              </a:ext>
            </a:extLst>
          </p:cNvPr>
          <p:cNvSpPr/>
          <p:nvPr/>
        </p:nvSpPr>
        <p:spPr bwMode="gray">
          <a:xfrm>
            <a:off x="9925051" y="2215284"/>
            <a:ext cx="2039531" cy="1081153"/>
          </a:xfrm>
          <a:prstGeom prst="wedgeRoundRectCallout">
            <a:avLst>
              <a:gd name="adj1" fmla="val -69818"/>
              <a:gd name="adj2" fmla="val 65256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50" b="0" i="0" dirty="0">
                <a:effectLst/>
                <a:latin typeface="+mj-ea"/>
                <a:ea typeface="+mj-ea"/>
              </a:rPr>
              <a:t>実証事業の内容に最も適合する</a:t>
            </a:r>
            <a:r>
              <a:rPr lang="en-US" altLang="ja-JP" sz="1050" b="0" i="0" dirty="0">
                <a:effectLst/>
                <a:latin typeface="+mj-ea"/>
                <a:ea typeface="+mj-ea"/>
              </a:rPr>
              <a:t>JSTS-D</a:t>
            </a:r>
            <a:r>
              <a:rPr lang="ja-JP" altLang="en-US" sz="1050" b="0" i="0" dirty="0">
                <a:effectLst/>
                <a:latin typeface="+mj-ea"/>
                <a:ea typeface="+mj-ea"/>
              </a:rPr>
              <a:t>指標を</a:t>
            </a:r>
            <a:r>
              <a:rPr lang="en-US" altLang="ja-JP" sz="1050" dirty="0">
                <a:latin typeface="+mj-ea"/>
                <a:ea typeface="+mj-ea"/>
              </a:rPr>
              <a:t>A</a:t>
            </a:r>
            <a:r>
              <a:rPr lang="ja-JP" altLang="en-US" sz="1050" dirty="0">
                <a:latin typeface="+mj-ea"/>
                <a:ea typeface="+mj-ea"/>
              </a:rPr>
              <a:t>の中から</a:t>
            </a:r>
            <a:r>
              <a:rPr lang="en-US" altLang="ja-JP" sz="1050" b="0" i="0" dirty="0">
                <a:effectLst/>
                <a:latin typeface="+mj-ea"/>
                <a:ea typeface="+mj-ea"/>
              </a:rPr>
              <a:t>1</a:t>
            </a:r>
            <a:r>
              <a:rPr lang="ja-JP" altLang="en-US" sz="1050" b="0" i="0" dirty="0">
                <a:effectLst/>
                <a:latin typeface="+mj-ea"/>
                <a:ea typeface="+mj-ea"/>
              </a:rPr>
              <a:t>つ、</a:t>
            </a:r>
            <a:r>
              <a:rPr lang="en-US" altLang="ja-JP" sz="1050" b="0" i="0" dirty="0">
                <a:effectLst/>
                <a:latin typeface="+mj-ea"/>
                <a:ea typeface="+mj-ea"/>
              </a:rPr>
              <a:t>B/C/D</a:t>
            </a:r>
            <a:r>
              <a:rPr lang="ja-JP" altLang="en-US" sz="1050" b="0" i="0" dirty="0">
                <a:effectLst/>
                <a:latin typeface="+mj-ea"/>
                <a:ea typeface="+mj-ea"/>
              </a:rPr>
              <a:t>の中からから</a:t>
            </a:r>
            <a:r>
              <a:rPr lang="en-US" altLang="ja-JP" sz="1050" b="0" i="0" dirty="0">
                <a:effectLst/>
                <a:latin typeface="+mj-ea"/>
                <a:ea typeface="+mj-ea"/>
              </a:rPr>
              <a:t>1</a:t>
            </a:r>
            <a:r>
              <a:rPr lang="ja-JP" altLang="en-US" sz="1050" b="0" i="0" dirty="0">
                <a:effectLst/>
                <a:latin typeface="+mj-ea"/>
                <a:ea typeface="+mj-ea"/>
              </a:rPr>
              <a:t>つ以上選び、記載ください。</a:t>
            </a:r>
            <a:endParaRPr kumimoji="1" lang="en-US" altLang="ja-JP" sz="1050" b="0" i="0" dirty="0">
              <a:effectLst/>
              <a:latin typeface="+mj-ea"/>
              <a:ea typeface="+mj-ea"/>
            </a:endParaRPr>
          </a:p>
          <a:p>
            <a:r>
              <a:rPr kumimoji="1" lang="en-US" altLang="ja-JP" sz="1050" dirty="0">
                <a:latin typeface="+mj-ea"/>
                <a:ea typeface="+mj-ea"/>
              </a:rPr>
              <a:t>※</a:t>
            </a:r>
            <a:r>
              <a:rPr kumimoji="1" lang="ja-JP" altLang="en-US" sz="1050" dirty="0">
                <a:latin typeface="+mj-ea"/>
                <a:ea typeface="+mj-ea"/>
              </a:rPr>
              <a:t>記載例</a:t>
            </a:r>
            <a:endParaRPr kumimoji="1" lang="en-US" altLang="ja-JP" sz="1050" dirty="0">
              <a:latin typeface="+mj-ea"/>
              <a:ea typeface="+mj-ea"/>
            </a:endParaRPr>
          </a:p>
          <a:p>
            <a:r>
              <a:rPr kumimoji="1" lang="en-US" altLang="ja-JP" sz="1050" dirty="0">
                <a:latin typeface="+mj-ea"/>
                <a:ea typeface="+mj-ea"/>
              </a:rPr>
              <a:t>B8</a:t>
            </a:r>
            <a:r>
              <a:rPr kumimoji="1" lang="ja-JP" altLang="en-US" sz="1050" dirty="0">
                <a:latin typeface="+mj-ea"/>
                <a:ea typeface="+mj-ea"/>
              </a:rPr>
              <a:t>：多様な受入環境整備</a:t>
            </a:r>
            <a:endParaRPr kumimoji="1" lang="en-US" altLang="ja-JP" sz="1050" dirty="0">
              <a:latin typeface="+mj-ea"/>
              <a:ea typeface="+mj-ea"/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FD54D08E-6F63-891D-636A-46622E964486}"/>
              </a:ext>
            </a:extLst>
          </p:cNvPr>
          <p:cNvSpPr/>
          <p:nvPr/>
        </p:nvSpPr>
        <p:spPr bwMode="gray">
          <a:xfrm>
            <a:off x="5537418" y="-595783"/>
            <a:ext cx="2948446" cy="587752"/>
          </a:xfrm>
          <a:prstGeom prst="wedgeRoundRectCallout">
            <a:avLst>
              <a:gd name="adj1" fmla="val -20346"/>
              <a:gd name="adj2" fmla="val 81052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50" b="0" i="0" dirty="0">
                <a:effectLst/>
                <a:latin typeface="Noto Sans JP"/>
              </a:rPr>
              <a:t>公募要領に記載されている</a:t>
            </a:r>
            <a:r>
              <a:rPr lang="en-US" altLang="ja-JP" sz="1050" b="0" i="0" dirty="0">
                <a:effectLst/>
                <a:latin typeface="Noto Sans JP"/>
              </a:rPr>
              <a:t>3</a:t>
            </a:r>
            <a:r>
              <a:rPr lang="ja-JP" altLang="en-US" sz="1050" b="0" i="0" dirty="0">
                <a:effectLst/>
                <a:latin typeface="Noto Sans JP"/>
              </a:rPr>
              <a:t>種類のテーマに沿った実証事業を想定している地域は、該当するテーマのワッペンを貼付してください。</a:t>
            </a:r>
            <a:endParaRPr kumimoji="1" lang="en-US" altLang="ja-JP" sz="1100" dirty="0">
              <a:latin typeface="+mj-ea"/>
              <a:ea typeface="+mj-ea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9BF7939-76CB-B876-45EF-F2404671CF99}"/>
              </a:ext>
            </a:extLst>
          </p:cNvPr>
          <p:cNvSpPr/>
          <p:nvPr/>
        </p:nvSpPr>
        <p:spPr bwMode="gray">
          <a:xfrm>
            <a:off x="3341148" y="-470522"/>
            <a:ext cx="2127600" cy="424800"/>
          </a:xfrm>
          <a:prstGeom prst="roundRect">
            <a:avLst/>
          </a:prstGeom>
          <a:solidFill>
            <a:srgbClr val="C3D69B"/>
          </a:solidFill>
          <a:ln w="28575" algn="ctr">
            <a:solidFill>
              <a:srgbClr val="9BBB59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自然環境保護（観光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GX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の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推進・廃棄物ゼロ等）の取組</a:t>
            </a:r>
          </a:p>
        </p:txBody>
      </p:sp>
      <p:sp>
        <p:nvSpPr>
          <p:cNvPr id="10" name="Google Shape;89;p4">
            <a:extLst>
              <a:ext uri="{FF2B5EF4-FFF2-40B4-BE49-F238E27FC236}">
                <a16:creationId xmlns:a16="http://schemas.microsoft.com/office/drawing/2014/main" id="{D588B153-1E75-73AB-4E7F-0C1B525A7BAA}"/>
              </a:ext>
            </a:extLst>
          </p:cNvPr>
          <p:cNvSpPr/>
          <p:nvPr/>
        </p:nvSpPr>
        <p:spPr>
          <a:xfrm>
            <a:off x="5119637" y="289907"/>
            <a:ext cx="2126693" cy="425481"/>
          </a:xfrm>
          <a:prstGeom prst="roundRect">
            <a:avLst>
              <a:gd name="adj" fmla="val 16667"/>
            </a:avLst>
          </a:prstGeom>
          <a:solidFill>
            <a:srgbClr val="D99694"/>
          </a:solidFill>
          <a:ln w="28575" cap="flat" cmpd="sng">
            <a:solidFill>
              <a:srgbClr val="C0504D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0" rIns="3600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None/>
            </a:pPr>
            <a:r>
              <a:rPr lang="ja-JP" sz="900" b="1" i="0" u="none" strike="noStrike" cap="none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Calibri"/>
                <a:sym typeface="Calibri"/>
              </a:rPr>
              <a:t>地域の文化・生業等の</a:t>
            </a:r>
            <a:endParaRPr sz="900" b="1" i="0" u="none" strike="noStrike" cap="none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None/>
            </a:pPr>
            <a:r>
              <a:rPr lang="ja-JP" sz="900" b="1" i="0" u="none" strike="noStrike" cap="none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Calibri"/>
                <a:sym typeface="Calibri"/>
              </a:rPr>
              <a:t>保全、活用の推進</a:t>
            </a:r>
            <a:endParaRPr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81FAA704-FAC4-C249-819F-58A6EBD1AAA4}"/>
              </a:ext>
            </a:extLst>
          </p:cNvPr>
          <p:cNvSpPr/>
          <p:nvPr/>
        </p:nvSpPr>
        <p:spPr bwMode="gray">
          <a:xfrm>
            <a:off x="1144878" y="-470522"/>
            <a:ext cx="2127600" cy="424800"/>
          </a:xfrm>
          <a:prstGeom prst="roundRect">
            <a:avLst/>
          </a:prstGeom>
          <a:solidFill>
            <a:srgbClr val="FAC090"/>
          </a:solidFill>
          <a:ln w="28575" algn="ctr">
            <a:solidFill>
              <a:srgbClr val="F79646"/>
            </a:solidFill>
            <a:miter lim="800000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marL="0" marR="0" lvl="0" indent="0" algn="ctr" defTabSz="990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Yu Gothic UI" panose="020B0500000000000000" pitchFamily="50" charset="-128"/>
                <a:cs typeface="Arial" panose="020B0604020202020204" pitchFamily="34" charset="0"/>
              </a:rPr>
              <a:t>地域の持続可能性を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Yu Gothic UI" panose="020B0500000000000000" pitchFamily="50" charset="-128"/>
              <a:cs typeface="Arial" panose="020B0604020202020204" pitchFamily="34" charset="0"/>
            </a:endParaRPr>
          </a:p>
          <a:p>
            <a:pPr marL="0" marR="0" lvl="0" indent="0" algn="ctr" defTabSz="990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Yu Gothic UI" panose="020B0500000000000000" pitchFamily="50" charset="-128"/>
                <a:cs typeface="Arial" panose="020B0604020202020204" pitchFamily="34" charset="0"/>
              </a:rPr>
              <a:t>支える仕組みの推進</a:t>
            </a:r>
          </a:p>
        </p:txBody>
      </p:sp>
    </p:spTree>
    <p:extLst>
      <p:ext uri="{BB962C8B-B14F-4D97-AF65-F5344CB8AC3E}">
        <p14:creationId xmlns:p14="http://schemas.microsoft.com/office/powerpoint/2010/main" val="38288245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T Template_A4_J_202201">
  <a:themeElements>
    <a:clrScheme name="DT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DT">
      <a:majorFont>
        <a:latin typeface="Calibri"/>
        <a:ea typeface="Yu Gothic UI"/>
        <a:cs typeface=""/>
      </a:majorFont>
      <a:minorFont>
        <a:latin typeface="Calibri Light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spDef>
    <a:lnDef>
      <a:spPr bwMode="gray"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lIns="0" tIns="0" rIns="0" bIns="0" rtlCol="0">
        <a:spAutoFit/>
      </a:bodyPr>
      <a:lstStyle>
        <a:defPPr marL="0" marR="0" indent="0" algn="l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T Template_A4_J.pptx" id="{407FAAAF-3AD3-4981-B736-54FC7A92EC85}" vid="{AD524010-D294-40B7-8934-97601B39A32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イメージ" ma:contentTypeID="0x0101009148F5A04DDD49CBA7127AADA5FB792B00AADE34325A8B49CDA8BB4DB53328F21400778D91BD771A4F4A8466E309A7EEFEC7" ma:contentTypeVersion="3" ma:contentTypeDescription="イメージをアップロードします。" ma:contentTypeScope="" ma:versionID="68d0e55969475e487e3de684a60b8cfd">
  <xsd:schema xmlns:xsd="http://www.w3.org/2001/XMLSchema" xmlns:xs="http://www.w3.org/2001/XMLSchema" xmlns:p="http://schemas.microsoft.com/office/2006/metadata/properties" xmlns:ns1="http://schemas.microsoft.com/sharepoint/v3" xmlns:ns2="A0C1827B-F5FB-424B-8DA3-E2081AF9079D" xmlns:ns3="http://schemas.microsoft.com/sharepoint/v3/fields" xmlns:ns4="a0c1827b-f5fb-424b-8da3-e2081af9079d" targetNamespace="http://schemas.microsoft.com/office/2006/metadata/properties" ma:root="true" ma:fieldsID="8048827b2e5cdd44b145dd465ce74e71" ns1:_="" ns2:_="" ns3:_="" ns4:_="">
    <xsd:import namespace="http://schemas.microsoft.com/sharepoint/v3"/>
    <xsd:import namespace="A0C1827B-F5FB-424B-8DA3-E2081AF9079D"/>
    <xsd:import namespace="http://schemas.microsoft.com/sharepoint/v3/fields"/>
    <xsd:import namespace="a0c1827b-f5fb-424b-8da3-e2081af9079d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パス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ファイルの種類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ファイルの種類" ma:hidden="true" ma:internalName="HTML_x0020_File_x0020_Type" ma:readOnly="true">
      <xsd:simpleType>
        <xsd:restriction base="dms:Text"/>
      </xsd:simpleType>
    </xsd:element>
    <xsd:element name="FSObjType" ma:index="11" nillable="true" ma:displayName="アイテムの種類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スケジュールの開始日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スケジュールの終了日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1827B-F5FB-424B-8DA3-E2081AF9079D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サムネイルあり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プレビューあり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幅" ma:internalName="ImageWidth" ma:readOnly="true">
      <xsd:simpleType>
        <xsd:restriction base="dms:Unknown"/>
      </xsd:simpleType>
    </xsd:element>
    <xsd:element name="ImageHeight" ma:index="22" nillable="true" ma:displayName="高さ" ma:internalName="ImageHeight" ma:readOnly="true">
      <xsd:simpleType>
        <xsd:restriction base="dms:Unknown"/>
      </xsd:simpleType>
    </xsd:element>
    <xsd:element name="ImageCreateDate" ma:index="25" nillable="true" ma:displayName="画像の作成日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著作権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1827b-f5fb-424b-8da3-e2081af907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作成者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 ma:index="23" ma:displayName="コメント"/>
        <xsd:element name="keywords" minOccurs="0" maxOccurs="1" type="xsd:string" ma:index="14" ma:displayName="キーワード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ImageCreateDate xmlns="A0C1827B-F5FB-424B-8DA3-E2081AF9079D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2AD581-E369-4674-99D0-A108DF4618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0C1827B-F5FB-424B-8DA3-E2081AF9079D"/>
    <ds:schemaRef ds:uri="http://schemas.microsoft.com/sharepoint/v3/fields"/>
    <ds:schemaRef ds:uri="a0c1827b-f5fb-424b-8da3-e2081af907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21B286-A395-480F-812B-D3810D1663A3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c633123c-0806-488e-8416-d21386cce06b"/>
    <ds:schemaRef ds:uri="http://schemas.microsoft.com/office/2006/metadata/properties"/>
    <ds:schemaRef ds:uri="http://purl.org/dc/dcmitype/"/>
    <ds:schemaRef ds:uri="http://www.w3.org/XML/1998/namespace"/>
    <ds:schemaRef ds:uri="49846136-0b0d-4429-9e2a-7113e5a06a57"/>
    <ds:schemaRef ds:uri="http://schemas.microsoft.com/office/infopath/2007/PartnerControls"/>
    <ds:schemaRef ds:uri="http://schemas.microsoft.com/sharepoint/v3"/>
    <ds:schemaRef ds:uri="A0C1827B-F5FB-424B-8DA3-E2081AF9079D"/>
    <ds:schemaRef ds:uri="http://schemas.microsoft.com/sharepoint/v3/fields"/>
  </ds:schemaRefs>
</ds:datastoreItem>
</file>

<file path=customXml/itemProps3.xml><?xml version="1.0" encoding="utf-8"?>
<ds:datastoreItem xmlns:ds="http://schemas.openxmlformats.org/officeDocument/2006/customXml" ds:itemID="{0118B48F-F210-4F58-917E-67892A0C8F40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a60d57e-af5b-4752-ac57-3e4f28ca11dc}" enabled="1" method="Standard" siteId="{36da45f1-dd2c-4d1f-af13-5abe46b9992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DT Template_A4_J</Template>
  <Words>726</Words>
  <PresentationFormat>A4 210 x 297 mm</PresentationFormat>
  <Paragraphs>97</Paragraphs>
  <Slides>2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Noto Sans JP</vt:lpstr>
      <vt:lpstr>Noto Sans Symbols</vt:lpstr>
      <vt:lpstr>Yu Gothic UI</vt:lpstr>
      <vt:lpstr>Arial</vt:lpstr>
      <vt:lpstr>Calibri</vt:lpstr>
      <vt:lpstr>Calibri Light</vt:lpstr>
      <vt:lpstr>Verdana</vt:lpstr>
      <vt:lpstr>Wingdings</vt:lpstr>
      <vt:lpstr>DT Template_A4_J_202201</vt:lpstr>
      <vt:lpstr>think-cell スライド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0x0101009148F5A04DDD49CBA7127AADA5FB792B00AADE34325A8B49CDA8BB4DB53328F21400778D91BD771A4F4A8466E309A7EEFEC7</vt:lpwstr>
  </property>
  <property fmtid="{D5CDD505-2E9C-101B-9397-08002B2CF9AE}" pid="3" name="MSIP_Label_ea60d57e-af5b-4752-ac57-3e4f28ca11dc_Enabled">
    <vt:lpwstr>true</vt:lpwstr>
  </property>
  <property fmtid="{D5CDD505-2E9C-101B-9397-08002B2CF9AE}" pid="4" name="MSIP_Label_ea60d57e-af5b-4752-ac57-3e4f28ca11dc_SetDate">
    <vt:lpwstr>2021-06-10T06:45:02Z</vt:lpwstr>
  </property>
  <property fmtid="{D5CDD505-2E9C-101B-9397-08002B2CF9AE}" pid="5" name="MSIP_Label_ea60d57e-af5b-4752-ac57-3e4f28ca11dc_Method">
    <vt:lpwstr>Standard</vt:lpwstr>
  </property>
  <property fmtid="{D5CDD505-2E9C-101B-9397-08002B2CF9AE}" pid="6" name="MSIP_Label_ea60d57e-af5b-4752-ac57-3e4f28ca11dc_Name">
    <vt:lpwstr>ea60d57e-af5b-4752-ac57-3e4f28ca11dc</vt:lpwstr>
  </property>
  <property fmtid="{D5CDD505-2E9C-101B-9397-08002B2CF9AE}" pid="7" name="MSIP_Label_ea60d57e-af5b-4752-ac57-3e4f28ca11dc_SiteId">
    <vt:lpwstr>36da45f1-dd2c-4d1f-af13-5abe46b99921</vt:lpwstr>
  </property>
  <property fmtid="{D5CDD505-2E9C-101B-9397-08002B2CF9AE}" pid="8" name="MSIP_Label_ea60d57e-af5b-4752-ac57-3e4f28ca11dc_ActionId">
    <vt:lpwstr>345753b9-61e8-4351-aba5-64732c5426f6</vt:lpwstr>
  </property>
  <property fmtid="{D5CDD505-2E9C-101B-9397-08002B2CF9AE}" pid="9" name="MSIP_Label_ea60d57e-af5b-4752-ac57-3e4f28ca11dc_ContentBits">
    <vt:lpwstr>0</vt:lpwstr>
  </property>
</Properties>
</file>