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ms-powerpoint.changesinfo+xml" PartName="/ppt/changesInfos/changesInfo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73" r:id="rId3"/>
    <p:sldId id="278" r:id="rId4"/>
    <p:sldId id="279" r:id="rId5"/>
    <p:sldId id="280" r:id="rId6"/>
    <p:sldId id="281" r:id="rId7"/>
    <p:sldId id="283" r:id="rId8"/>
    <p:sldId id="284" r:id="rId9"/>
    <p:sldId id="263" r:id="rId10"/>
    <p:sldId id="286" r:id="rId11"/>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C38E69-69B0-8870-018B-FB1E08478AFF}" name="谷垣 佐智子" initials="佐谷" userId="S::tanigaki-s2id@mlit.go.jp::46c93145-a9bb-4e3b-9f01-d577f0b43c0f" providerId="AD"/>
  <p188:author id="{1A5BAC6E-ECF5-402E-81C4-4841BB5639CA}" name="川平 昌彦" initials="川昌" userId="S::kawahira-m2cn@mlit.go.jp::73c221c6-3eec-4c62-98bd-0cd4b27cf6c0" providerId="AD"/>
  <p188:author id="{AAEEEDE0-47D4-2C0B-AC21-B87034A8BCC2}" name="佐紀 岸本" initials="佐岸" userId="S::saki.kishimoto@toppan.co.jp::6733ff54-42fe-46a8-a9d4-43fd613e7b29" providerId="AD"/>
  <p188:author id="{0A9D72E5-EA6B-3C17-4439-FA1F782A1B9B}" name="平塚 大翔" initials="大平" userId="S::hiratsuka-h22f@mlit.go.jp::389458c0-ad12-4553-b30d-c51fe7b7a6d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470A1F-45DF-4B05-9D15-A6EF20FFFE88}" v="122" dt="2025-04-08T02:30:51.70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59" autoAdjust="0"/>
    <p:restoredTop sz="95774" autoAdjust="0"/>
  </p:normalViewPr>
  <p:slideViewPr>
    <p:cSldViewPr snapToGrid="0">
      <p:cViewPr varScale="1">
        <p:scale>
          <a:sx n="111" d="100"/>
          <a:sy n="111" d="100"/>
        </p:scale>
        <p:origin x="152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presProps.xml" Type="http://schemas.openxmlformats.org/officeDocument/2006/relationships/presProps"/><Relationship Id="rId13" Target="viewProps.xml" Type="http://schemas.openxmlformats.org/officeDocument/2006/relationships/viewProps"/><Relationship Id="rId14" Target="theme/theme1.xml" Type="http://schemas.openxmlformats.org/officeDocument/2006/relationships/theme"/><Relationship Id="rId15" Target="tableStyles.xml" Type="http://schemas.openxmlformats.org/officeDocument/2006/relationships/tableStyles"/><Relationship Id="rId16" Target="changesInfos/changesInfo1.xml" Type="http://schemas.microsoft.com/office/2016/11/relationships/changesInfo"/><Relationship Id="rId17" Target="revisionInfo.xml" Type="http://schemas.microsoft.com/office/2015/10/relationships/revisionInfo"/><Relationship Id="rId18"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谷垣 佐智子" userId="46c93145-a9bb-4e3b-9f01-d577f0b43c0f" providerId="ADAL" clId="{5A470A1F-45DF-4B05-9D15-A6EF20FFFE88}"/>
    <pc:docChg chg="undo custSel addSld delSld modSld">
      <pc:chgData name="谷垣 佐智子" userId="46c93145-a9bb-4e3b-9f01-d577f0b43c0f" providerId="ADAL" clId="{5A470A1F-45DF-4B05-9D15-A6EF20FFFE88}" dt="2025-04-08T02:32:02.880" v="584" actId="47"/>
      <pc:docMkLst>
        <pc:docMk/>
      </pc:docMkLst>
      <pc:sldChg chg="modSp mod">
        <pc:chgData name="谷垣 佐智子" userId="46c93145-a9bb-4e3b-9f01-d577f0b43c0f" providerId="ADAL" clId="{5A470A1F-45DF-4B05-9D15-A6EF20FFFE88}" dt="2025-04-08T02:21:48.909" v="190" actId="13926"/>
        <pc:sldMkLst>
          <pc:docMk/>
          <pc:sldMk cId="1034872978" sldId="278"/>
        </pc:sldMkLst>
        <pc:graphicFrameChg chg="mod modGraphic">
          <ac:chgData name="谷垣 佐智子" userId="46c93145-a9bb-4e3b-9f01-d577f0b43c0f" providerId="ADAL" clId="{5A470A1F-45DF-4B05-9D15-A6EF20FFFE88}" dt="2025-04-08T02:21:48.909" v="190" actId="13926"/>
          <ac:graphicFrameMkLst>
            <pc:docMk/>
            <pc:sldMk cId="1034872978" sldId="278"/>
            <ac:graphicFrameMk id="12" creationId="{D41BA169-0FAF-6624-619D-BB3EC8850789}"/>
          </ac:graphicFrameMkLst>
        </pc:graphicFrameChg>
      </pc:sldChg>
      <pc:sldChg chg="modSp del mod">
        <pc:chgData name="谷垣 佐智子" userId="46c93145-a9bb-4e3b-9f01-d577f0b43c0f" providerId="ADAL" clId="{5A470A1F-45DF-4B05-9D15-A6EF20FFFE88}" dt="2025-04-08T02:32:02.880" v="584" actId="47"/>
        <pc:sldMkLst>
          <pc:docMk/>
          <pc:sldMk cId="654257044" sldId="285"/>
        </pc:sldMkLst>
        <pc:spChg chg="mod">
          <ac:chgData name="谷垣 佐智子" userId="46c93145-a9bb-4e3b-9f01-d577f0b43c0f" providerId="ADAL" clId="{5A470A1F-45DF-4B05-9D15-A6EF20FFFE88}" dt="2025-04-08T02:24:41.302" v="200" actId="1076"/>
          <ac:spMkLst>
            <pc:docMk/>
            <pc:sldMk cId="654257044" sldId="285"/>
            <ac:spMk id="3" creationId="{9BD31FFD-E3D0-6DC1-FB84-1341B51EF9BA}"/>
          </ac:spMkLst>
        </pc:spChg>
        <pc:spChg chg="mod">
          <ac:chgData name="谷垣 佐智子" userId="46c93145-a9bb-4e3b-9f01-d577f0b43c0f" providerId="ADAL" clId="{5A470A1F-45DF-4B05-9D15-A6EF20FFFE88}" dt="2025-04-08T02:24:41.302" v="200" actId="1076"/>
          <ac:spMkLst>
            <pc:docMk/>
            <pc:sldMk cId="654257044" sldId="285"/>
            <ac:spMk id="4" creationId="{06BD4CFD-0FB7-7BB9-ED15-43E1372D8B68}"/>
          </ac:spMkLst>
        </pc:spChg>
        <pc:spChg chg="mod">
          <ac:chgData name="谷垣 佐智子" userId="46c93145-a9bb-4e3b-9f01-d577f0b43c0f" providerId="ADAL" clId="{5A470A1F-45DF-4B05-9D15-A6EF20FFFE88}" dt="2025-04-08T02:24:41.302" v="200" actId="1076"/>
          <ac:spMkLst>
            <pc:docMk/>
            <pc:sldMk cId="654257044" sldId="285"/>
            <ac:spMk id="6" creationId="{6751D477-6534-6C3C-5232-9B9C9057CFA1}"/>
          </ac:spMkLst>
        </pc:spChg>
        <pc:spChg chg="mod">
          <ac:chgData name="谷垣 佐智子" userId="46c93145-a9bb-4e3b-9f01-d577f0b43c0f" providerId="ADAL" clId="{5A470A1F-45DF-4B05-9D15-A6EF20FFFE88}" dt="2025-04-08T02:24:41.302" v="200" actId="1076"/>
          <ac:spMkLst>
            <pc:docMk/>
            <pc:sldMk cId="654257044" sldId="285"/>
            <ac:spMk id="7" creationId="{3BF348DA-8F89-1BA2-735D-4B5E23B90A85}"/>
          </ac:spMkLst>
        </pc:spChg>
        <pc:spChg chg="mod">
          <ac:chgData name="谷垣 佐智子" userId="46c93145-a9bb-4e3b-9f01-d577f0b43c0f" providerId="ADAL" clId="{5A470A1F-45DF-4B05-9D15-A6EF20FFFE88}" dt="2025-04-08T02:24:41.302" v="200" actId="1076"/>
          <ac:spMkLst>
            <pc:docMk/>
            <pc:sldMk cId="654257044" sldId="285"/>
            <ac:spMk id="8" creationId="{C021918D-508F-EF9F-B114-C9601674E894}"/>
          </ac:spMkLst>
        </pc:spChg>
        <pc:spChg chg="mod">
          <ac:chgData name="谷垣 佐智子" userId="46c93145-a9bb-4e3b-9f01-d577f0b43c0f" providerId="ADAL" clId="{5A470A1F-45DF-4B05-9D15-A6EF20FFFE88}" dt="2025-04-08T02:24:41.302" v="200" actId="1076"/>
          <ac:spMkLst>
            <pc:docMk/>
            <pc:sldMk cId="654257044" sldId="285"/>
            <ac:spMk id="9" creationId="{819DBA02-DD74-3F17-DC0A-D71D6ECB61AC}"/>
          </ac:spMkLst>
        </pc:spChg>
        <pc:graphicFrameChg chg="mod modGraphic">
          <ac:chgData name="谷垣 佐智子" userId="46c93145-a9bb-4e3b-9f01-d577f0b43c0f" providerId="ADAL" clId="{5A470A1F-45DF-4B05-9D15-A6EF20FFFE88}" dt="2025-04-08T02:22:58.418" v="198" actId="13926"/>
          <ac:graphicFrameMkLst>
            <pc:docMk/>
            <pc:sldMk cId="654257044" sldId="285"/>
            <ac:graphicFrameMk id="5" creationId="{A88F4A50-33C9-57EF-3187-8E6274CA4779}"/>
          </ac:graphicFrameMkLst>
        </pc:graphicFrameChg>
      </pc:sldChg>
      <pc:sldChg chg="addSp delSp modSp add mod">
        <pc:chgData name="谷垣 佐智子" userId="46c93145-a9bb-4e3b-9f01-d577f0b43c0f" providerId="ADAL" clId="{5A470A1F-45DF-4B05-9D15-A6EF20FFFE88}" dt="2025-04-08T02:31:56.642" v="583" actId="113"/>
        <pc:sldMkLst>
          <pc:docMk/>
          <pc:sldMk cId="1096338350" sldId="286"/>
        </pc:sldMkLst>
        <pc:spChg chg="mod">
          <ac:chgData name="谷垣 佐智子" userId="46c93145-a9bb-4e3b-9f01-d577f0b43c0f" providerId="ADAL" clId="{5A470A1F-45DF-4B05-9D15-A6EF20FFFE88}" dt="2025-04-08T02:31:26.037" v="579" actId="1076"/>
          <ac:spMkLst>
            <pc:docMk/>
            <pc:sldMk cId="1096338350" sldId="286"/>
            <ac:spMk id="3" creationId="{9BD31FFD-E3D0-6DC1-FB84-1341B51EF9BA}"/>
          </ac:spMkLst>
        </pc:spChg>
        <pc:spChg chg="mod">
          <ac:chgData name="谷垣 佐智子" userId="46c93145-a9bb-4e3b-9f01-d577f0b43c0f" providerId="ADAL" clId="{5A470A1F-45DF-4B05-9D15-A6EF20FFFE88}" dt="2025-04-08T02:31:40.406" v="581" actId="207"/>
          <ac:spMkLst>
            <pc:docMk/>
            <pc:sldMk cId="1096338350" sldId="286"/>
            <ac:spMk id="4" creationId="{06BD4CFD-0FB7-7BB9-ED15-43E1372D8B68}"/>
          </ac:spMkLst>
        </pc:spChg>
        <pc:spChg chg="mod">
          <ac:chgData name="谷垣 佐智子" userId="46c93145-a9bb-4e3b-9f01-d577f0b43c0f" providerId="ADAL" clId="{5A470A1F-45DF-4B05-9D15-A6EF20FFFE88}" dt="2025-04-08T02:31:26.037" v="579" actId="1076"/>
          <ac:spMkLst>
            <pc:docMk/>
            <pc:sldMk cId="1096338350" sldId="286"/>
            <ac:spMk id="6" creationId="{6751D477-6534-6C3C-5232-9B9C9057CFA1}"/>
          </ac:spMkLst>
        </pc:spChg>
        <pc:spChg chg="mod">
          <ac:chgData name="谷垣 佐智子" userId="46c93145-a9bb-4e3b-9f01-d577f0b43c0f" providerId="ADAL" clId="{5A470A1F-45DF-4B05-9D15-A6EF20FFFE88}" dt="2025-04-08T02:31:26.037" v="579" actId="1076"/>
          <ac:spMkLst>
            <pc:docMk/>
            <pc:sldMk cId="1096338350" sldId="286"/>
            <ac:spMk id="7" creationId="{3BF348DA-8F89-1BA2-735D-4B5E23B90A85}"/>
          </ac:spMkLst>
        </pc:spChg>
        <pc:spChg chg="mod">
          <ac:chgData name="谷垣 佐智子" userId="46c93145-a9bb-4e3b-9f01-d577f0b43c0f" providerId="ADAL" clId="{5A470A1F-45DF-4B05-9D15-A6EF20FFFE88}" dt="2025-04-08T02:31:40.406" v="581" actId="207"/>
          <ac:spMkLst>
            <pc:docMk/>
            <pc:sldMk cId="1096338350" sldId="286"/>
            <ac:spMk id="8" creationId="{C021918D-508F-EF9F-B114-C9601674E894}"/>
          </ac:spMkLst>
        </pc:spChg>
        <pc:spChg chg="mod">
          <ac:chgData name="谷垣 佐智子" userId="46c93145-a9bb-4e3b-9f01-d577f0b43c0f" providerId="ADAL" clId="{5A470A1F-45DF-4B05-9D15-A6EF20FFFE88}" dt="2025-04-08T02:31:40.406" v="581" actId="207"/>
          <ac:spMkLst>
            <pc:docMk/>
            <pc:sldMk cId="1096338350" sldId="286"/>
            <ac:spMk id="9" creationId="{819DBA02-DD74-3F17-DC0A-D71D6ECB61AC}"/>
          </ac:spMkLst>
        </pc:spChg>
        <pc:graphicFrameChg chg="mod modGraphic">
          <ac:chgData name="谷垣 佐智子" userId="46c93145-a9bb-4e3b-9f01-d577f0b43c0f" providerId="ADAL" clId="{5A470A1F-45DF-4B05-9D15-A6EF20FFFE88}" dt="2025-04-08T02:31:56.642" v="583" actId="113"/>
          <ac:graphicFrameMkLst>
            <pc:docMk/>
            <pc:sldMk cId="1096338350" sldId="286"/>
            <ac:graphicFrameMk id="5" creationId="{A88F4A50-33C9-57EF-3187-8E6274CA4779}"/>
          </ac:graphicFrameMkLst>
        </pc:graphicFrameChg>
        <pc:cxnChg chg="add del">
          <ac:chgData name="谷垣 佐智子" userId="46c93145-a9bb-4e3b-9f01-d577f0b43c0f" providerId="ADAL" clId="{5A470A1F-45DF-4B05-9D15-A6EF20FFFE88}" dt="2025-04-08T02:26:21.308" v="209" actId="11529"/>
          <ac:cxnSpMkLst>
            <pc:docMk/>
            <pc:sldMk cId="1096338350" sldId="286"/>
            <ac:cxnSpMk id="10" creationId="{292F5EC6-9D85-DA6B-0085-3ABE128072CC}"/>
          </ac:cxnSpMkLst>
        </pc:cxnChg>
      </pc:sldChg>
    </pc:docChg>
  </pc:docChgLst>
</pc:chgInfo>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267941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08042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228737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529414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26309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513412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661063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1993585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3585921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98879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165D4C-F2F0-49A7-84C1-AF597B0372A5}" type="datetimeFigureOut">
              <a:rPr kumimoji="1" lang="ja-JP" altLang="en-US" smtClean="0"/>
              <a:t>2025/4/22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370139650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165D4C-F2F0-49A7-84C1-AF597B0372A5}" type="datetimeFigureOut">
              <a:rPr kumimoji="1" lang="ja-JP" altLang="en-US" smtClean="0"/>
              <a:t>2025/4/22</a:t>
            </a:fld>
            <a:endParaRPr kumimoji="1" lang="ja-JP" alt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F51B9C-6CE3-427D-BEE8-15AD28197E9D}" type="slidenum">
              <a:rPr kumimoji="1" lang="ja-JP" altLang="en-US" smtClean="0"/>
              <a:t>‹#›</a:t>
            </a:fld>
            <a:endParaRPr kumimoji="1" lang="ja-JP" altLang="en-US" dirty="0"/>
          </a:p>
        </p:txBody>
      </p:sp>
    </p:spTree>
    <p:extLst>
      <p:ext uri="{BB962C8B-B14F-4D97-AF65-F5344CB8AC3E}">
        <p14:creationId xmlns:p14="http://schemas.microsoft.com/office/powerpoint/2010/main" val="288179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a:extLst>
              <a:ext uri="{FF2B5EF4-FFF2-40B4-BE49-F238E27FC236}">
                <a16:creationId xmlns:a16="http://schemas.microsoft.com/office/drawing/2014/main" id="{AE82E741-5B4B-6BE8-6300-4ED03686D30E}"/>
              </a:ext>
            </a:extLst>
          </p:cNvPr>
          <p:cNvGraphicFramePr>
            <a:graphicFrameLocks noGrp="1"/>
          </p:cNvGraphicFramePr>
          <p:nvPr>
            <p:extLst>
              <p:ext uri="{D42A27DB-BD31-4B8C-83A1-F6EECF244321}">
                <p14:modId xmlns:p14="http://schemas.microsoft.com/office/powerpoint/2010/main" val="2262222269"/>
              </p:ext>
            </p:extLst>
          </p:nvPr>
        </p:nvGraphicFramePr>
        <p:xfrm>
          <a:off x="90634" y="1054227"/>
          <a:ext cx="9716648" cy="3942715"/>
        </p:xfrm>
        <a:graphic>
          <a:graphicData uri="http://schemas.openxmlformats.org/drawingml/2006/table">
            <a:tbl>
              <a:tblPr firstRow="1" bandRow="1">
                <a:tableStyleId>{5940675A-B579-460E-94D1-54222C63F5DA}</a:tableStyleId>
              </a:tblPr>
              <a:tblGrid>
                <a:gridCol w="1267024">
                  <a:extLst>
                    <a:ext uri="{9D8B030D-6E8A-4147-A177-3AD203B41FA5}">
                      <a16:colId xmlns:a16="http://schemas.microsoft.com/office/drawing/2014/main" val="1946213293"/>
                    </a:ext>
                  </a:extLst>
                </a:gridCol>
                <a:gridCol w="4224812">
                  <a:extLst>
                    <a:ext uri="{9D8B030D-6E8A-4147-A177-3AD203B41FA5}">
                      <a16:colId xmlns:a16="http://schemas.microsoft.com/office/drawing/2014/main" val="3280337131"/>
                    </a:ext>
                  </a:extLst>
                </a:gridCol>
                <a:gridCol w="4224812">
                  <a:extLst>
                    <a:ext uri="{9D8B030D-6E8A-4147-A177-3AD203B41FA5}">
                      <a16:colId xmlns:a16="http://schemas.microsoft.com/office/drawing/2014/main" val="924840040"/>
                    </a:ext>
                  </a:extLst>
                </a:gridCol>
              </a:tblGrid>
              <a:tr h="576000">
                <a:tc>
                  <a:txBody>
                    <a:bodyPr/>
                    <a:lstStyle/>
                    <a:p>
                      <a:pPr algn="ctr"/>
                      <a:r>
                        <a:rPr kumimoji="1" lang="ja-JP" altLang="en-US" sz="1200" b="1" dirty="0"/>
                        <a:t>実証事業の概要</a:t>
                      </a:r>
                      <a:endParaRPr kumimoji="1" lang="en-US" altLang="ja-JP" sz="1200" b="1" dirty="0"/>
                    </a:p>
                    <a:p>
                      <a:pPr algn="ctr"/>
                      <a:r>
                        <a:rPr kumimoji="1" lang="en-US" altLang="ja-JP" sz="1200" b="1" dirty="0"/>
                        <a:t>※</a:t>
                      </a:r>
                      <a:r>
                        <a:rPr kumimoji="1" lang="ja-JP" altLang="en-US" sz="1200" b="1" dirty="0"/>
                        <a:t>簡潔に記載</a:t>
                      </a:r>
                      <a:endParaRPr kumimoji="1" lang="en-US" altLang="ja-JP" sz="1200" b="1" dirty="0"/>
                    </a:p>
                  </a:txBody>
                  <a:tcPr anchor="ctr">
                    <a:solidFill>
                      <a:schemeClr val="bg1">
                        <a:lumMod val="8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lumMod val="65000"/>
                            </a:schemeClr>
                          </a:solidFill>
                          <a:effectLst/>
                          <a:uLnTx/>
                          <a:uFillTx/>
                          <a:latin typeface="+mn-lt"/>
                          <a:ea typeface="+mn-ea"/>
                          <a:cs typeface="+mn-cs"/>
                        </a:rPr>
                        <a:t>事業の実施背景（課題認識）や目的（課題解決）、本事業を実施することで伝えたいストーリーや誘客戦略などの事業概要を記載すること</a:t>
                      </a:r>
                      <a:endParaRPr kumimoji="1" lang="en-US" altLang="ja-JP" sz="105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noFill/>
                  </a:tcPr>
                </a:tc>
                <a:tc hMerge="1">
                  <a:txBody>
                    <a:bodyPr/>
                    <a:lstStyle/>
                    <a:p>
                      <a:endParaRPr kumimoji="1" lang="ja-JP" altLang="en-US"/>
                    </a:p>
                  </a:txBody>
                  <a:tcPr/>
                </a:tc>
                <a:extLst>
                  <a:ext uri="{0D108BD9-81ED-4DB2-BD59-A6C34878D82A}">
                    <a16:rowId xmlns:a16="http://schemas.microsoft.com/office/drawing/2014/main" val="4211746385"/>
                  </a:ext>
                </a:extLst>
              </a:tr>
              <a:tr h="252000">
                <a:tc>
                  <a:txBody>
                    <a:bodyPr/>
                    <a:lstStyle/>
                    <a:p>
                      <a:pPr algn="ctr"/>
                      <a:r>
                        <a:rPr kumimoji="1" lang="ja-JP" altLang="en-US" sz="1200" b="1" dirty="0"/>
                        <a:t>実施主体</a:t>
                      </a:r>
                      <a:endParaRPr kumimoji="1" lang="en-US" altLang="ja-JP" sz="1200" b="1" dirty="0"/>
                    </a:p>
                  </a:txBody>
                  <a:tcPr anchor="ctr">
                    <a:solidFill>
                      <a:schemeClr val="bg1">
                        <a:lumMod val="8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lumMod val="65000"/>
                            </a:schemeClr>
                          </a:solidFill>
                          <a:effectLst/>
                          <a:uLnTx/>
                          <a:uFillTx/>
                          <a:latin typeface="+mn-lt"/>
                          <a:ea typeface="+mn-ea"/>
                          <a:cs typeface="+mn-cs"/>
                        </a:rPr>
                        <a:t>実施主体を記載すること</a:t>
                      </a:r>
                      <a:endParaRPr kumimoji="1" lang="en-US" altLang="ja-JP" sz="1050" dirty="0">
                        <a:solidFill>
                          <a:schemeClr val="tx1"/>
                        </a:solidFill>
                      </a:endParaRPr>
                    </a:p>
                  </a:txBody>
                  <a:tcPr anchor="ctr"/>
                </a:tc>
                <a:tc hMerge="1">
                  <a:txBody>
                    <a:bodyPr/>
                    <a:lstStyle/>
                    <a:p>
                      <a:endParaRPr kumimoji="1" lang="ja-JP" altLang="en-US"/>
                    </a:p>
                  </a:txBody>
                  <a:tcPr/>
                </a:tc>
                <a:extLst>
                  <a:ext uri="{0D108BD9-81ED-4DB2-BD59-A6C34878D82A}">
                    <a16:rowId xmlns:a16="http://schemas.microsoft.com/office/drawing/2014/main" val="827518467"/>
                  </a:ext>
                </a:extLst>
              </a:tr>
              <a:tr h="622796">
                <a:tc>
                  <a:txBody>
                    <a:bodyPr/>
                    <a:lstStyle/>
                    <a:p>
                      <a:pPr algn="ctr"/>
                      <a:r>
                        <a:rPr kumimoji="1" lang="ja-JP" altLang="en-US" sz="1200" b="1" dirty="0"/>
                        <a:t>事業目標（</a:t>
                      </a:r>
                      <a:r>
                        <a:rPr kumimoji="1" lang="en-US" altLang="ja-JP" sz="1200" b="1" dirty="0"/>
                        <a:t>KPI</a:t>
                      </a:r>
                      <a:r>
                        <a:rPr kumimoji="1" lang="ja-JP" altLang="en-US" sz="1200" b="1" dirty="0"/>
                        <a:t>）</a:t>
                      </a:r>
                      <a:endParaRPr kumimoji="1" lang="en-US" altLang="ja-JP" sz="1200" b="1" dirty="0"/>
                    </a:p>
                  </a:txBody>
                  <a:tcPr anchor="ctr">
                    <a:solidFill>
                      <a:schemeClr val="bg1">
                        <a:lumMod val="8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lumMod val="65000"/>
                            </a:schemeClr>
                          </a:solidFill>
                          <a:effectLst/>
                          <a:uLnTx/>
                          <a:uFillTx/>
                          <a:latin typeface="+mn-lt"/>
                          <a:ea typeface="+mn-ea"/>
                          <a:cs typeface="+mn-cs"/>
                        </a:rPr>
                        <a:t>具体的かつ、定量的な目標設定の内容を記載すること</a:t>
                      </a:r>
                      <a:endParaRPr lang="ja-JP" altLang="en-US" sz="1050" dirty="0">
                        <a:solidFill>
                          <a:schemeClr val="tx1"/>
                        </a:solidFill>
                      </a:endParaRPr>
                    </a:p>
                  </a:txBody>
                  <a:tcPr anchor="ctr">
                    <a:noFill/>
                  </a:tcPr>
                </a:tc>
                <a:tc hMerge="1">
                  <a:txBody>
                    <a:bodyPr/>
                    <a:lstStyle/>
                    <a:p>
                      <a:endParaRPr kumimoji="1" lang="ja-JP" altLang="en-US"/>
                    </a:p>
                  </a:txBody>
                  <a:tcPr/>
                </a:tc>
                <a:extLst>
                  <a:ext uri="{0D108BD9-81ED-4DB2-BD59-A6C34878D82A}">
                    <a16:rowId xmlns:a16="http://schemas.microsoft.com/office/drawing/2014/main" val="1049130298"/>
                  </a:ext>
                </a:extLst>
              </a:tr>
              <a:tr h="576000">
                <a:tc rowSpan="3">
                  <a:txBody>
                    <a:bodyPr/>
                    <a:lstStyle/>
                    <a:p>
                      <a:pPr algn="ctr"/>
                      <a:r>
                        <a:rPr kumimoji="1" lang="ja-JP" altLang="en-US" sz="1200" b="1" dirty="0"/>
                        <a:t>主な事業内容</a:t>
                      </a:r>
                    </a:p>
                  </a:txBody>
                  <a:tcPr anchor="ctr">
                    <a:solidFill>
                      <a:schemeClr val="bg1">
                        <a:lumMod val="85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rPr>
                        <a:t>【</a:t>
                      </a:r>
                      <a:r>
                        <a:rPr kumimoji="1" lang="ja-JP" altLang="en-US" sz="1100" dirty="0">
                          <a:solidFill>
                            <a:schemeClr val="tx1"/>
                          </a:solidFill>
                        </a:rPr>
                        <a:t>軸となる食資源</a:t>
                      </a:r>
                      <a:r>
                        <a:rPr kumimoji="1" lang="en-US" altLang="ja-JP" sz="1100" dirty="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bg1">
                              <a:lumMod val="65000"/>
                            </a:schemeClr>
                          </a:solidFill>
                        </a:rPr>
                        <a:t>取組の軸となる食資源（食材や郷土料理等）や食に関連したストーリーなどを記載すること</a:t>
                      </a:r>
                      <a:endParaRPr lang="en-US" altLang="ja-JP" sz="1050" dirty="0">
                        <a:solidFill>
                          <a:schemeClr val="bg1">
                            <a:lumMod val="65000"/>
                          </a:schemeClr>
                        </a:solidFill>
                      </a:endParaRPr>
                    </a:p>
                  </a:txBody>
                  <a:tcPr>
                    <a:noFill/>
                  </a:tcPr>
                </a:tc>
                <a:tc hMerge="1">
                  <a:txBody>
                    <a:bodyPr/>
                    <a:lstStyle/>
                    <a:p>
                      <a:endParaRPr kumimoji="1" lang="ja-JP" altLang="en-US"/>
                    </a:p>
                  </a:txBody>
                  <a:tcPr/>
                </a:tc>
                <a:extLst>
                  <a:ext uri="{0D108BD9-81ED-4DB2-BD59-A6C34878D82A}">
                    <a16:rowId xmlns:a16="http://schemas.microsoft.com/office/drawing/2014/main" val="838354986"/>
                  </a:ext>
                </a:extLst>
              </a:tr>
              <a:tr h="273599">
                <a:tc vMerge="1">
                  <a:txBody>
                    <a:bodyPr/>
                    <a:lstStyle/>
                    <a:p>
                      <a:pPr algn="ctr"/>
                      <a:endParaRPr kumimoji="1" lang="ja-JP" altLang="en-US" sz="1050" b="1" dirty="0"/>
                    </a:p>
                  </a:txBody>
                  <a:tcPr anchor="ctr">
                    <a:solidFill>
                      <a:schemeClr val="bg1">
                        <a:lumMod val="75000"/>
                      </a:schemeClr>
                    </a:solidFill>
                  </a:tcPr>
                </a:tc>
                <a:tc gridSpan="2">
                  <a:txBody>
                    <a:bodyPr/>
                    <a:lstStyle/>
                    <a:p>
                      <a:pPr algn="l"/>
                      <a:r>
                        <a:rPr kumimoji="1" lang="en-US" altLang="ja-JP" sz="1100" dirty="0"/>
                        <a:t>【</a:t>
                      </a:r>
                      <a:r>
                        <a:rPr kumimoji="1" lang="ja-JP" altLang="en-US" sz="1100" dirty="0"/>
                        <a:t>コンセプト</a:t>
                      </a:r>
                      <a:r>
                        <a:rPr kumimoji="1" lang="en-US" altLang="ja-JP" sz="1100" dirty="0"/>
                        <a:t>】</a:t>
                      </a:r>
                      <a:r>
                        <a:rPr lang="ja-JP" altLang="en-US" sz="1050" dirty="0">
                          <a:solidFill>
                            <a:schemeClr val="bg1">
                              <a:lumMod val="65000"/>
                            </a:schemeClr>
                          </a:solidFill>
                        </a:rPr>
                        <a:t>取組のコンセプトを記載すること</a:t>
                      </a:r>
                      <a:endParaRPr kumimoji="1" lang="en-US" altLang="ja-JP" sz="1050" dirty="0"/>
                    </a:p>
                  </a:txBody>
                  <a:tcPr/>
                </a:tc>
                <a:tc hMerge="1">
                  <a:txBody>
                    <a:bodyPr/>
                    <a:lstStyle/>
                    <a:p>
                      <a:pPr algn="l"/>
                      <a:endParaRPr kumimoji="1" lang="en-US" altLang="ja-JP" sz="1050" dirty="0">
                        <a:solidFill>
                          <a:srgbClr val="FF0000"/>
                        </a:solidFill>
                      </a:endParaRPr>
                    </a:p>
                  </a:txBody>
                  <a:tcPr/>
                </a:tc>
                <a:extLst>
                  <a:ext uri="{0D108BD9-81ED-4DB2-BD59-A6C34878D82A}">
                    <a16:rowId xmlns:a16="http://schemas.microsoft.com/office/drawing/2014/main" val="2144354516"/>
                  </a:ext>
                </a:extLst>
              </a:tr>
              <a:tr h="1620000">
                <a:tc vMerge="1">
                  <a:txBody>
                    <a:bodyPr/>
                    <a:lstStyle/>
                    <a:p>
                      <a:endParaRPr kumimoji="1" lang="ja-JP" altLang="en-US"/>
                    </a:p>
                  </a:txBody>
                  <a:tcPr/>
                </a:tc>
                <a:tc>
                  <a:txBody>
                    <a:bodyPr/>
                    <a:lstStyle/>
                    <a:p>
                      <a:pPr algn="l"/>
                      <a:r>
                        <a:rPr kumimoji="1" lang="ja-JP" altLang="en-US" sz="1100" b="1" u="sng" dirty="0">
                          <a:solidFill>
                            <a:schemeClr val="tx1"/>
                          </a:solidFill>
                        </a:rPr>
                        <a:t>（１）取組名</a:t>
                      </a:r>
                      <a:r>
                        <a:rPr kumimoji="1" lang="en-US" altLang="ja-JP" sz="900" b="0" u="none" dirty="0">
                          <a:solidFill>
                            <a:srgbClr val="FF0000"/>
                          </a:solidFill>
                        </a:rPr>
                        <a:t>※</a:t>
                      </a:r>
                      <a:r>
                        <a:rPr kumimoji="1" lang="ja-JP" altLang="en-US" sz="900" b="0" u="none" dirty="0">
                          <a:solidFill>
                            <a:srgbClr val="FF0000"/>
                          </a:solidFill>
                        </a:rPr>
                        <a:t>取組の数に応じて枠組みの結合・分割を行ってください</a:t>
                      </a:r>
                      <a:endParaRPr kumimoji="1" lang="en-US" altLang="ja-JP" sz="1200" b="0" u="none" dirty="0">
                        <a:solidFill>
                          <a:srgbClr val="FF0000"/>
                        </a:solidFill>
                      </a:endParaRPr>
                    </a:p>
                    <a:p>
                      <a:pPr algn="l"/>
                      <a:r>
                        <a:rPr kumimoji="1" lang="ja-JP" altLang="en-US" sz="1100" dirty="0">
                          <a:solidFill>
                            <a:schemeClr val="tx1"/>
                          </a:solidFill>
                        </a:rPr>
                        <a:t>●概要</a:t>
                      </a:r>
                      <a:endParaRPr kumimoji="1" lang="en-US" altLang="ja-JP"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bg1">
                              <a:lumMod val="65000"/>
                            </a:schemeClr>
                          </a:solidFill>
                        </a:rPr>
                        <a:t>取組の工夫や独自性、過去の取組等との連動性などを記載すること</a:t>
                      </a:r>
                      <a:endParaRPr lang="en-US" altLang="ja-JP" sz="1050" dirty="0">
                        <a:solidFill>
                          <a:schemeClr val="bg1">
                            <a:lumMod val="6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rPr>
                        <a:t>●実施場所・スケジュール</a:t>
                      </a:r>
                      <a:endParaRPr kumimoji="1" lang="en-US" altLang="ja-JP" sz="11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bg1">
                              <a:lumMod val="65000"/>
                            </a:schemeClr>
                          </a:solidFill>
                        </a:rPr>
                        <a:t>主な実施場所や実施スケジュールを記載すること</a:t>
                      </a:r>
                      <a:endParaRPr lang="en-US" altLang="ja-JP" sz="1050" dirty="0">
                        <a:solidFill>
                          <a:schemeClr val="tx1"/>
                        </a:solidFill>
                      </a:endParaRPr>
                    </a:p>
                  </a:txBody>
                  <a:tcPr>
                    <a:noFill/>
                  </a:tcPr>
                </a:tc>
                <a:tc>
                  <a:txBody>
                    <a:bodyPr/>
                    <a:lstStyle/>
                    <a:p>
                      <a:pPr algn="l"/>
                      <a:r>
                        <a:rPr kumimoji="1" lang="ja-JP" altLang="en-US" sz="1100" b="1" u="sng" dirty="0">
                          <a:solidFill>
                            <a:schemeClr val="tx1"/>
                          </a:solidFill>
                        </a:rPr>
                        <a:t>（２）取組名</a:t>
                      </a:r>
                      <a:endParaRPr kumimoji="1" lang="en-US" altLang="ja-JP" sz="1100" b="1" u="sng" dirty="0">
                        <a:solidFill>
                          <a:schemeClr val="tx1"/>
                        </a:solidFill>
                      </a:endParaRPr>
                    </a:p>
                    <a:p>
                      <a:pPr algn="l"/>
                      <a:r>
                        <a:rPr kumimoji="1" lang="ja-JP" altLang="en-US" sz="1100" dirty="0">
                          <a:solidFill>
                            <a:schemeClr val="tx1"/>
                          </a:solidFill>
                        </a:rPr>
                        <a:t>●概要</a:t>
                      </a:r>
                      <a:endParaRPr kumimoji="1" lang="en-US" altLang="ja-JP" sz="1100" dirty="0">
                        <a:solidFill>
                          <a:schemeClr val="tx1"/>
                        </a:solidFill>
                      </a:endParaRPr>
                    </a:p>
                    <a:p>
                      <a:pPr algn="l"/>
                      <a:r>
                        <a:rPr lang="ja-JP" altLang="en-US" sz="1050" dirty="0">
                          <a:solidFill>
                            <a:schemeClr val="bg1">
                              <a:lumMod val="65000"/>
                            </a:schemeClr>
                          </a:solidFill>
                        </a:rPr>
                        <a:t>取組の工夫や独自性、過去の取組等との連動性などを記載すること</a:t>
                      </a:r>
                      <a:endParaRPr lang="en-US" altLang="ja-JP" sz="1050" dirty="0">
                        <a:solidFill>
                          <a:schemeClr val="bg1">
                            <a:lumMod val="65000"/>
                          </a:schemeClr>
                        </a:solidFill>
                      </a:endParaRPr>
                    </a:p>
                    <a:p>
                      <a:pPr algn="l"/>
                      <a:endParaRPr kumimoji="1" lang="en-US" altLang="ja-JP"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rPr>
                        <a:t>●実施場所・スケジュール</a:t>
                      </a:r>
                      <a:endParaRPr kumimoji="1" lang="en-US" altLang="ja-JP" sz="105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dirty="0">
                          <a:solidFill>
                            <a:schemeClr val="bg1">
                              <a:lumMod val="65000"/>
                            </a:schemeClr>
                          </a:solidFill>
                        </a:rPr>
                        <a:t>主な実施場所や実施スケジュールを記載すること</a:t>
                      </a:r>
                      <a:endParaRPr lang="en-US" altLang="ja-JP" sz="1050" dirty="0">
                        <a:solidFill>
                          <a:schemeClr val="tx1"/>
                        </a:solidFill>
                      </a:endParaRPr>
                    </a:p>
                  </a:txBody>
                  <a:tcPr>
                    <a:noFill/>
                  </a:tcPr>
                </a:tc>
                <a:extLst>
                  <a:ext uri="{0D108BD9-81ED-4DB2-BD59-A6C34878D82A}">
                    <a16:rowId xmlns:a16="http://schemas.microsoft.com/office/drawing/2014/main" val="3900671813"/>
                  </a:ext>
                </a:extLst>
              </a:tr>
            </a:tbl>
          </a:graphicData>
        </a:graphic>
      </p:graphicFrame>
      <p:graphicFrame>
        <p:nvGraphicFramePr>
          <p:cNvPr id="6" name="表 5">
            <a:extLst>
              <a:ext uri="{FF2B5EF4-FFF2-40B4-BE49-F238E27FC236}">
                <a16:creationId xmlns:a16="http://schemas.microsoft.com/office/drawing/2014/main" id="{7C1C11E1-2971-0EDC-B1E2-47D1E351CE60}"/>
              </a:ext>
            </a:extLst>
          </p:cNvPr>
          <p:cNvGraphicFramePr>
            <a:graphicFrameLocks noGrp="1"/>
          </p:cNvGraphicFramePr>
          <p:nvPr>
            <p:extLst>
              <p:ext uri="{D42A27DB-BD31-4B8C-83A1-F6EECF244321}">
                <p14:modId xmlns:p14="http://schemas.microsoft.com/office/powerpoint/2010/main" val="4255127880"/>
              </p:ext>
            </p:extLst>
          </p:nvPr>
        </p:nvGraphicFramePr>
        <p:xfrm>
          <a:off x="98718" y="284448"/>
          <a:ext cx="5038058" cy="679851"/>
        </p:xfrm>
        <a:graphic>
          <a:graphicData uri="http://schemas.openxmlformats.org/drawingml/2006/table">
            <a:tbl>
              <a:tblPr firstRow="1" bandRow="1">
                <a:tableStyleId>{5940675A-B579-460E-94D1-54222C63F5DA}</a:tableStyleId>
              </a:tblPr>
              <a:tblGrid>
                <a:gridCol w="5038058">
                  <a:extLst>
                    <a:ext uri="{9D8B030D-6E8A-4147-A177-3AD203B41FA5}">
                      <a16:colId xmlns:a16="http://schemas.microsoft.com/office/drawing/2014/main" val="2855314528"/>
                    </a:ext>
                  </a:extLst>
                </a:gridCol>
              </a:tblGrid>
              <a:tr h="6798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mn-lt"/>
                          <a:ea typeface="+mn-ea"/>
                          <a:cs typeface="+mn-cs"/>
                        </a:rPr>
                        <a:t>事業名：</a:t>
                      </a:r>
                      <a:r>
                        <a:rPr kumimoji="1" lang="ja-JP" altLang="en-US" sz="1400" b="1" i="0" u="none" strike="noStrike" kern="1200" cap="none" spc="0" normalizeH="0" baseline="0" noProof="0" dirty="0">
                          <a:ln>
                            <a:noFill/>
                          </a:ln>
                          <a:solidFill>
                            <a:schemeClr val="bg1">
                              <a:lumMod val="65000"/>
                            </a:schemeClr>
                          </a:solidFill>
                          <a:effectLst/>
                          <a:uLnTx/>
                          <a:uFillTx/>
                          <a:latin typeface="+mn-lt"/>
                          <a:ea typeface="+mn-ea"/>
                          <a:cs typeface="+mn-cs"/>
                        </a:rPr>
                        <a:t>〇〇〇〇</a:t>
                      </a:r>
                      <a:r>
                        <a:rPr kumimoji="1" lang="en-US" altLang="ja-JP" sz="1400" b="1" i="0" u="none" strike="noStrike" kern="1200" cap="none" spc="0" normalizeH="0" baseline="0" noProof="0" dirty="0">
                          <a:ln>
                            <a:noFill/>
                          </a:ln>
                          <a:solidFill>
                            <a:schemeClr val="bg1">
                              <a:lumMod val="65000"/>
                            </a:schemeClr>
                          </a:solidFill>
                          <a:effectLst/>
                          <a:uLnTx/>
                          <a:uFillTx/>
                          <a:latin typeface="+mn-lt"/>
                          <a:ea typeface="+mn-ea"/>
                          <a:cs typeface="+mn-cs"/>
                        </a:rPr>
                        <a:t>【</a:t>
                      </a:r>
                      <a:r>
                        <a:rPr kumimoji="1" lang="ja-JP" altLang="en-US" sz="1400" b="1" i="0" u="none" strike="noStrike" kern="1200" cap="none" spc="0" normalizeH="0" baseline="0" noProof="0" dirty="0">
                          <a:ln>
                            <a:noFill/>
                          </a:ln>
                          <a:solidFill>
                            <a:schemeClr val="bg1">
                              <a:lumMod val="65000"/>
                            </a:schemeClr>
                          </a:solidFill>
                          <a:effectLst/>
                          <a:uLnTx/>
                          <a:uFillTx/>
                          <a:latin typeface="+mn-lt"/>
                          <a:ea typeface="+mn-ea"/>
                          <a:cs typeface="+mn-cs"/>
                        </a:rPr>
                        <a:t>〇〇県〇〇市</a:t>
                      </a:r>
                      <a:r>
                        <a:rPr kumimoji="1" lang="en-US" altLang="ja-JP" sz="1400" b="1" i="0" u="none" strike="noStrike" kern="1200" cap="none" spc="0" normalizeH="0" baseline="0" noProof="0" dirty="0">
                          <a:ln>
                            <a:noFill/>
                          </a:ln>
                          <a:solidFill>
                            <a:schemeClr val="bg1">
                              <a:lumMod val="65000"/>
                            </a:schemeClr>
                          </a:solidFill>
                          <a:effectLst/>
                          <a:uLnTx/>
                          <a:uFillTx/>
                          <a:latin typeface="+mn-lt"/>
                          <a:ea typeface="+mn-ea"/>
                          <a:cs typeface="+mn-cs"/>
                        </a:rPr>
                        <a:t>】</a:t>
                      </a:r>
                      <a:endParaRPr kumimoji="1" lang="ja-JP" altLang="en-US" sz="1400" b="1"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46243694"/>
                  </a:ext>
                </a:extLst>
              </a:tr>
            </a:tbl>
          </a:graphicData>
        </a:graphic>
      </p:graphicFrame>
      <p:sp>
        <p:nvSpPr>
          <p:cNvPr id="10" name="正方形/長方形 9">
            <a:extLst>
              <a:ext uri="{FF2B5EF4-FFF2-40B4-BE49-F238E27FC236}">
                <a16:creationId xmlns:a16="http://schemas.microsoft.com/office/drawing/2014/main" id="{28792C5E-5E1F-94EF-5AE3-73DD9B97D51E}"/>
              </a:ext>
            </a:extLst>
          </p:cNvPr>
          <p:cNvSpPr/>
          <p:nvPr/>
        </p:nvSpPr>
        <p:spPr>
          <a:xfrm>
            <a:off x="772761" y="5198812"/>
            <a:ext cx="2074236" cy="137762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関連する写真</a:t>
            </a:r>
          </a:p>
        </p:txBody>
      </p:sp>
      <p:sp>
        <p:nvSpPr>
          <p:cNvPr id="20" name="テキスト ボックス 19">
            <a:extLst>
              <a:ext uri="{FF2B5EF4-FFF2-40B4-BE49-F238E27FC236}">
                <a16:creationId xmlns:a16="http://schemas.microsoft.com/office/drawing/2014/main" id="{6D2DE24F-E421-5AF3-6B69-F34CE764CF97}"/>
              </a:ext>
            </a:extLst>
          </p:cNvPr>
          <p:cNvSpPr txBox="1"/>
          <p:nvPr/>
        </p:nvSpPr>
        <p:spPr>
          <a:xfrm>
            <a:off x="3751151" y="6557196"/>
            <a:ext cx="2395614" cy="244917"/>
          </a:xfrm>
          <a:prstGeom prst="rect">
            <a:avLst/>
          </a:prstGeom>
          <a:noFill/>
        </p:spPr>
        <p:txBody>
          <a:bodyPr wrap="square">
            <a:spAutoFit/>
          </a:bodyPr>
          <a:lstStyle/>
          <a:p>
            <a:pPr algn="ctr"/>
            <a:r>
              <a:rPr lang="ja-JP" altLang="en-US" sz="1000" b="1" dirty="0">
                <a:solidFill>
                  <a:schemeClr val="bg1">
                    <a:lumMod val="65000"/>
                  </a:schemeClr>
                </a:solidFill>
                <a:latin typeface="Calibri" panose="020F0502020204030204"/>
                <a:ea typeface="ＭＳ Ｐゴシック" panose="020B0600070205080204" pitchFamily="50" charset="-128"/>
              </a:rPr>
              <a:t>写真に関するキャプション</a:t>
            </a:r>
            <a:endParaRPr lang="ja-JP" altLang="en-US" sz="1600" dirty="0">
              <a:solidFill>
                <a:schemeClr val="bg1">
                  <a:lumMod val="65000"/>
                </a:schemeClr>
              </a:solidFill>
            </a:endParaRPr>
          </a:p>
        </p:txBody>
      </p:sp>
      <p:sp>
        <p:nvSpPr>
          <p:cNvPr id="23" name="テキスト ボックス 22">
            <a:extLst>
              <a:ext uri="{FF2B5EF4-FFF2-40B4-BE49-F238E27FC236}">
                <a16:creationId xmlns:a16="http://schemas.microsoft.com/office/drawing/2014/main" id="{6D2DE24F-E421-5AF3-6B69-F34CE764CF97}"/>
              </a:ext>
            </a:extLst>
          </p:cNvPr>
          <p:cNvSpPr txBox="1"/>
          <p:nvPr/>
        </p:nvSpPr>
        <p:spPr>
          <a:xfrm>
            <a:off x="6887725" y="6557196"/>
            <a:ext cx="2395614" cy="246221"/>
          </a:xfrm>
          <a:prstGeom prst="rect">
            <a:avLst/>
          </a:prstGeom>
          <a:noFill/>
        </p:spPr>
        <p:txBody>
          <a:bodyPr wrap="square">
            <a:spAutoFit/>
          </a:bodyPr>
          <a:lstStyle/>
          <a:p>
            <a:pPr algn="ctr"/>
            <a:r>
              <a:rPr lang="ja-JP" altLang="en-US" sz="1000" b="1" dirty="0">
                <a:solidFill>
                  <a:schemeClr val="bg1">
                    <a:lumMod val="65000"/>
                  </a:schemeClr>
                </a:solidFill>
                <a:latin typeface="Calibri" panose="020F0502020204030204"/>
                <a:ea typeface="ＭＳ Ｐゴシック" panose="020B0600070205080204" pitchFamily="50" charset="-128"/>
              </a:rPr>
              <a:t>写真に関するキャプション</a:t>
            </a:r>
            <a:endParaRPr lang="ja-JP" altLang="en-US" sz="1600" dirty="0">
              <a:solidFill>
                <a:schemeClr val="bg1">
                  <a:lumMod val="65000"/>
                </a:schemeClr>
              </a:solidFill>
            </a:endParaRPr>
          </a:p>
        </p:txBody>
      </p:sp>
      <p:sp>
        <p:nvSpPr>
          <p:cNvPr id="24" name="テキスト ボックス 23">
            <a:extLst>
              <a:ext uri="{FF2B5EF4-FFF2-40B4-BE49-F238E27FC236}">
                <a16:creationId xmlns:a16="http://schemas.microsoft.com/office/drawing/2014/main" id="{6D2DE24F-E421-5AF3-6B69-F34CE764CF97}"/>
              </a:ext>
            </a:extLst>
          </p:cNvPr>
          <p:cNvSpPr txBox="1"/>
          <p:nvPr/>
        </p:nvSpPr>
        <p:spPr>
          <a:xfrm>
            <a:off x="607928" y="6557196"/>
            <a:ext cx="2395614" cy="244917"/>
          </a:xfrm>
          <a:prstGeom prst="rect">
            <a:avLst/>
          </a:prstGeom>
          <a:noFill/>
        </p:spPr>
        <p:txBody>
          <a:bodyPr wrap="square">
            <a:spAutoFit/>
          </a:bodyPr>
          <a:lstStyle/>
          <a:p>
            <a:pPr algn="ctr"/>
            <a:r>
              <a:rPr lang="ja-JP" altLang="en-US" sz="1000" b="1" dirty="0">
                <a:solidFill>
                  <a:schemeClr val="bg1">
                    <a:lumMod val="65000"/>
                  </a:schemeClr>
                </a:solidFill>
                <a:latin typeface="Calibri" panose="020F0502020204030204"/>
                <a:ea typeface="ＭＳ Ｐゴシック" panose="020B0600070205080204" pitchFamily="50" charset="-128"/>
              </a:rPr>
              <a:t>写真に関するキャプション</a:t>
            </a:r>
            <a:endParaRPr lang="ja-JP" altLang="en-US" sz="1600" dirty="0">
              <a:solidFill>
                <a:schemeClr val="bg1">
                  <a:lumMod val="65000"/>
                </a:schemeClr>
              </a:solidFill>
            </a:endParaRPr>
          </a:p>
        </p:txBody>
      </p:sp>
      <p:sp>
        <p:nvSpPr>
          <p:cNvPr id="25" name="正方形/長方形 24">
            <a:extLst>
              <a:ext uri="{FF2B5EF4-FFF2-40B4-BE49-F238E27FC236}">
                <a16:creationId xmlns:a16="http://schemas.microsoft.com/office/drawing/2014/main" id="{28792C5E-5E1F-94EF-5AE3-73DD9B97D51E}"/>
              </a:ext>
            </a:extLst>
          </p:cNvPr>
          <p:cNvSpPr/>
          <p:nvPr/>
        </p:nvSpPr>
        <p:spPr>
          <a:xfrm>
            <a:off x="3911840" y="5198811"/>
            <a:ext cx="2074236" cy="137762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関連する写真</a:t>
            </a:r>
          </a:p>
        </p:txBody>
      </p:sp>
      <p:sp>
        <p:nvSpPr>
          <p:cNvPr id="26" name="正方形/長方形 25">
            <a:extLst>
              <a:ext uri="{FF2B5EF4-FFF2-40B4-BE49-F238E27FC236}">
                <a16:creationId xmlns:a16="http://schemas.microsoft.com/office/drawing/2014/main" id="{28792C5E-5E1F-94EF-5AE3-73DD9B97D51E}"/>
              </a:ext>
            </a:extLst>
          </p:cNvPr>
          <p:cNvSpPr/>
          <p:nvPr/>
        </p:nvSpPr>
        <p:spPr>
          <a:xfrm>
            <a:off x="7048414" y="5183345"/>
            <a:ext cx="2074236" cy="137762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関連する写真</a:t>
            </a:r>
          </a:p>
        </p:txBody>
      </p:sp>
      <p:sp>
        <p:nvSpPr>
          <p:cNvPr id="8" name="正方形/長方形 7">
            <a:extLst>
              <a:ext uri="{FF2B5EF4-FFF2-40B4-BE49-F238E27FC236}">
                <a16:creationId xmlns:a16="http://schemas.microsoft.com/office/drawing/2014/main" id="{C06E8F73-AB8C-2C9E-71BB-DE384ED09328}"/>
              </a:ext>
            </a:extLst>
          </p:cNvPr>
          <p:cNvSpPr/>
          <p:nvPr/>
        </p:nvSpPr>
        <p:spPr>
          <a:xfrm>
            <a:off x="0" y="17335"/>
            <a:ext cx="2902998" cy="307777"/>
          </a:xfrm>
          <a:prstGeom prst="rect">
            <a:avLst/>
          </a:prstGeom>
        </p:spPr>
        <p:txBody>
          <a:bodyPr wrap="square">
            <a:spAutoFit/>
          </a:bodyPr>
          <a:lstStyle/>
          <a:p>
            <a:r>
              <a:rPr lang="en-US" altLang="ja-JP" sz="1400" dirty="0"/>
              <a:t>【</a:t>
            </a:r>
            <a:r>
              <a:rPr lang="ja-JP" altLang="en-US" sz="1400" dirty="0"/>
              <a:t>様式２</a:t>
            </a:r>
            <a:r>
              <a:rPr lang="en-US" altLang="ja-JP" sz="1400" dirty="0"/>
              <a:t>】</a:t>
            </a:r>
            <a:r>
              <a:rPr lang="ja-JP" altLang="en-US" sz="1400" dirty="0"/>
              <a:t>Ｒ７事業計画書（全体概要）</a:t>
            </a:r>
          </a:p>
        </p:txBody>
      </p:sp>
      <p:graphicFrame>
        <p:nvGraphicFramePr>
          <p:cNvPr id="9" name="表 8">
            <a:extLst>
              <a:ext uri="{FF2B5EF4-FFF2-40B4-BE49-F238E27FC236}">
                <a16:creationId xmlns:a16="http://schemas.microsoft.com/office/drawing/2014/main" id="{B12F3522-99EA-D8CB-BB81-D23F5493C8A9}"/>
              </a:ext>
            </a:extLst>
          </p:cNvPr>
          <p:cNvGraphicFramePr>
            <a:graphicFrameLocks noGrp="1"/>
          </p:cNvGraphicFramePr>
          <p:nvPr>
            <p:extLst>
              <p:ext uri="{D42A27DB-BD31-4B8C-83A1-F6EECF244321}">
                <p14:modId xmlns:p14="http://schemas.microsoft.com/office/powerpoint/2010/main" val="3815790049"/>
              </p:ext>
            </p:extLst>
          </p:nvPr>
        </p:nvGraphicFramePr>
        <p:xfrm>
          <a:off x="5235282" y="100300"/>
          <a:ext cx="4572000" cy="728252"/>
        </p:xfrm>
        <a:graphic>
          <a:graphicData uri="http://schemas.openxmlformats.org/drawingml/2006/table">
            <a:tbl>
              <a:tblPr firstRow="1" bandRow="1">
                <a:tableStyleId>{5940675A-B579-460E-94D1-54222C63F5DA}</a:tableStyleId>
              </a:tblPr>
              <a:tblGrid>
                <a:gridCol w="1404000">
                  <a:extLst>
                    <a:ext uri="{9D8B030D-6E8A-4147-A177-3AD203B41FA5}">
                      <a16:colId xmlns:a16="http://schemas.microsoft.com/office/drawing/2014/main" val="20002"/>
                    </a:ext>
                  </a:extLst>
                </a:gridCol>
                <a:gridCol w="3168000">
                  <a:extLst>
                    <a:ext uri="{9D8B030D-6E8A-4147-A177-3AD203B41FA5}">
                      <a16:colId xmlns:a16="http://schemas.microsoft.com/office/drawing/2014/main" val="20003"/>
                    </a:ext>
                  </a:extLst>
                </a:gridCol>
              </a:tblGrid>
              <a:tr h="364126">
                <a:tc>
                  <a:txBody>
                    <a:bodyPr/>
                    <a:lstStyle/>
                    <a:p>
                      <a:pPr algn="ctr"/>
                      <a:r>
                        <a:rPr kumimoji="1" lang="ja-JP" altLang="en-US" sz="1000" b="1" dirty="0">
                          <a:solidFill>
                            <a:schemeClr val="tx1"/>
                          </a:solidFill>
                        </a:rPr>
                        <a:t>申請団体名</a:t>
                      </a:r>
                    </a:p>
                  </a:txBody>
                  <a:tcPr anchor="ctr">
                    <a:solidFill>
                      <a:schemeClr val="bg1">
                        <a:lumMod val="85000"/>
                      </a:schemeClr>
                    </a:solidFill>
                  </a:tcPr>
                </a:tc>
                <a:tc>
                  <a:txBody>
                    <a:bodyPr/>
                    <a:lstStyle/>
                    <a:p>
                      <a:r>
                        <a:rPr kumimoji="1" lang="ja-JP" altLang="en-US" sz="1200" b="0" dirty="0">
                          <a:solidFill>
                            <a:schemeClr val="bg1">
                              <a:lumMod val="65000"/>
                            </a:schemeClr>
                          </a:solidFill>
                        </a:rPr>
                        <a:t>申請団体名を記載すること</a:t>
                      </a:r>
                      <a:endParaRPr kumimoji="1" lang="ja-JP" altLang="en-US" sz="1200" dirty="0"/>
                    </a:p>
                  </a:txBody>
                  <a:tcPr anchor="ctr"/>
                </a:tc>
                <a:extLst>
                  <a:ext uri="{0D108BD9-81ED-4DB2-BD59-A6C34878D82A}">
                    <a16:rowId xmlns:a16="http://schemas.microsoft.com/office/drawing/2014/main" val="10000"/>
                  </a:ext>
                </a:extLst>
              </a:tr>
              <a:tr h="364126">
                <a:tc>
                  <a:txBody>
                    <a:bodyPr/>
                    <a:lstStyle/>
                    <a:p>
                      <a:pPr algn="ctr"/>
                      <a:r>
                        <a:rPr kumimoji="1" lang="ja-JP" altLang="en-US" sz="1000" b="1" dirty="0"/>
                        <a:t>対象となる経費（税込）</a:t>
                      </a:r>
                      <a:endParaRPr kumimoji="1" lang="en-US" altLang="ja-JP" sz="1000" b="1" dirty="0"/>
                    </a:p>
                  </a:txBody>
                  <a:tcPr anchor="ctr">
                    <a:solidFill>
                      <a:schemeClr val="bg1">
                        <a:lumMod val="85000"/>
                      </a:schemeClr>
                    </a:solidFill>
                  </a:tcPr>
                </a:tc>
                <a:tc>
                  <a:txBody>
                    <a:bodyPr/>
                    <a:lstStyle/>
                    <a:p>
                      <a:pPr algn="r"/>
                      <a:r>
                        <a:rPr kumimoji="1" lang="ja-JP" altLang="en-US" sz="1200" b="0" dirty="0">
                          <a:solidFill>
                            <a:schemeClr val="bg1">
                              <a:lumMod val="65000"/>
                            </a:schemeClr>
                          </a:solidFill>
                        </a:rPr>
                        <a:t>○○</a:t>
                      </a:r>
                      <a:r>
                        <a:rPr kumimoji="1" lang="en-US" altLang="ja-JP" sz="1200" b="0" dirty="0">
                          <a:solidFill>
                            <a:schemeClr val="bg1">
                              <a:lumMod val="65000"/>
                            </a:schemeClr>
                          </a:solidFill>
                        </a:rPr>
                        <a:t>,</a:t>
                      </a:r>
                      <a:r>
                        <a:rPr kumimoji="1" lang="ja-JP" altLang="en-US" sz="1200" b="0" dirty="0">
                          <a:solidFill>
                            <a:schemeClr val="bg1">
                              <a:lumMod val="65000"/>
                            </a:schemeClr>
                          </a:solidFill>
                        </a:rPr>
                        <a:t>○○○</a:t>
                      </a:r>
                      <a:r>
                        <a:rPr kumimoji="1" lang="ja-JP" altLang="en-US" sz="1200" dirty="0"/>
                        <a:t>（千円）</a:t>
                      </a:r>
                    </a:p>
                  </a:txBody>
                  <a:tcPr anchor="ctr"/>
                </a:tc>
                <a:extLst>
                  <a:ext uri="{0D108BD9-81ED-4DB2-BD59-A6C34878D82A}">
                    <a16:rowId xmlns:a16="http://schemas.microsoft.com/office/drawing/2014/main" val="292464028"/>
                  </a:ext>
                </a:extLst>
              </a:tr>
            </a:tbl>
          </a:graphicData>
        </a:graphic>
      </p:graphicFrame>
    </p:spTree>
    <p:extLst>
      <p:ext uri="{BB962C8B-B14F-4D97-AF65-F5344CB8AC3E}">
        <p14:creationId xmlns:p14="http://schemas.microsoft.com/office/powerpoint/2010/main" val="2244280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75E600EF-CEA5-8CA2-8FDB-1D8662CAEB39}"/>
              </a:ext>
            </a:extLst>
          </p:cNvPr>
          <p:cNvSpPr/>
          <p:nvPr/>
        </p:nvSpPr>
        <p:spPr>
          <a:xfrm>
            <a:off x="-1" y="17335"/>
            <a:ext cx="3847723"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lang="ja-JP" altLang="en-US" sz="1400" dirty="0">
                <a:solidFill>
                  <a:prstClr val="black"/>
                </a:solidFill>
                <a:latin typeface="Calibri" panose="020F0502020204030204"/>
                <a:ea typeface="ＭＳ Ｐゴシック" panose="020B0600070205080204" pitchFamily="50" charset="-128"/>
              </a:rPr>
              <a:t>別紙</a:t>
            </a:r>
            <a:r>
              <a:rPr lang="en-US" altLang="ja-JP" sz="1400" dirty="0">
                <a:solidFill>
                  <a:prstClr val="black"/>
                </a:solidFill>
                <a:latin typeface="Calibri" panose="020F0502020204030204"/>
                <a:ea typeface="ＭＳ Ｐゴシック" panose="020B0600070205080204" pitchFamily="50" charset="-128"/>
              </a:rPr>
              <a:t>A</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造成するコンテンツイメージ</a:t>
            </a:r>
            <a:endParaRPr kumimoji="1" lang="ja-JP" altLang="en-US" sz="1400" b="1" i="0"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endParaRPr>
          </a:p>
        </p:txBody>
      </p:sp>
      <p:graphicFrame>
        <p:nvGraphicFramePr>
          <p:cNvPr id="5" name="表 4">
            <a:extLst>
              <a:ext uri="{FF2B5EF4-FFF2-40B4-BE49-F238E27FC236}">
                <a16:creationId xmlns:a16="http://schemas.microsoft.com/office/drawing/2014/main" id="{A88F4A50-33C9-57EF-3187-8E6274CA4779}"/>
              </a:ext>
            </a:extLst>
          </p:cNvPr>
          <p:cNvGraphicFramePr>
            <a:graphicFrameLocks noGrp="1"/>
          </p:cNvGraphicFramePr>
          <p:nvPr>
            <p:extLst>
              <p:ext uri="{D42A27DB-BD31-4B8C-83A1-F6EECF244321}">
                <p14:modId xmlns:p14="http://schemas.microsoft.com/office/powerpoint/2010/main" val="2253667788"/>
              </p:ext>
            </p:extLst>
          </p:nvPr>
        </p:nvGraphicFramePr>
        <p:xfrm>
          <a:off x="93000" y="325112"/>
          <a:ext cx="9720000" cy="5088339"/>
        </p:xfrm>
        <a:graphic>
          <a:graphicData uri="http://schemas.openxmlformats.org/drawingml/2006/table">
            <a:tbl>
              <a:tblPr firstRow="1" bandRow="1">
                <a:tableStyleId>{5940675A-B579-460E-94D1-54222C63F5DA}</a:tableStyleId>
              </a:tblPr>
              <a:tblGrid>
                <a:gridCol w="1260000">
                  <a:extLst>
                    <a:ext uri="{9D8B030D-6E8A-4147-A177-3AD203B41FA5}">
                      <a16:colId xmlns:a16="http://schemas.microsoft.com/office/drawing/2014/main" val="3704663985"/>
                    </a:ext>
                  </a:extLst>
                </a:gridCol>
                <a:gridCol w="958400">
                  <a:extLst>
                    <a:ext uri="{9D8B030D-6E8A-4147-A177-3AD203B41FA5}">
                      <a16:colId xmlns:a16="http://schemas.microsoft.com/office/drawing/2014/main" val="3293756579"/>
                    </a:ext>
                  </a:extLst>
                </a:gridCol>
                <a:gridCol w="2101850">
                  <a:extLst>
                    <a:ext uri="{9D8B030D-6E8A-4147-A177-3AD203B41FA5}">
                      <a16:colId xmlns:a16="http://schemas.microsoft.com/office/drawing/2014/main" val="268919601"/>
                    </a:ext>
                  </a:extLst>
                </a:gridCol>
                <a:gridCol w="1771650">
                  <a:extLst>
                    <a:ext uri="{9D8B030D-6E8A-4147-A177-3AD203B41FA5}">
                      <a16:colId xmlns:a16="http://schemas.microsoft.com/office/drawing/2014/main" val="4112143830"/>
                    </a:ext>
                  </a:extLst>
                </a:gridCol>
                <a:gridCol w="1936100">
                  <a:extLst>
                    <a:ext uri="{9D8B030D-6E8A-4147-A177-3AD203B41FA5}">
                      <a16:colId xmlns:a16="http://schemas.microsoft.com/office/drawing/2014/main" val="4160145584"/>
                    </a:ext>
                  </a:extLst>
                </a:gridCol>
                <a:gridCol w="1692000">
                  <a:extLst>
                    <a:ext uri="{9D8B030D-6E8A-4147-A177-3AD203B41FA5}">
                      <a16:colId xmlns:a16="http://schemas.microsoft.com/office/drawing/2014/main" val="1295338708"/>
                    </a:ext>
                  </a:extLst>
                </a:gridCol>
              </a:tblGrid>
              <a:tr h="216000">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t>造成するコンテンツイメージ</a:t>
                      </a:r>
                      <a:endParaRPr kumimoji="1" lang="en-US" altLang="ja-JP" sz="1000" b="0" dirty="0">
                        <a:solidFill>
                          <a:srgbClr val="FF0000"/>
                        </a:solidFill>
                      </a:endParaRPr>
                    </a:p>
                  </a:txBody>
                  <a:tcPr anchor="c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84567275"/>
                  </a:ext>
                </a:extLst>
              </a:tr>
              <a:tr h="252000">
                <a:tc>
                  <a:txBody>
                    <a:bodyPr/>
                    <a:lstStyle/>
                    <a:p>
                      <a:pPr algn="ctr"/>
                      <a:r>
                        <a:rPr kumimoji="1" lang="ja-JP" altLang="en-US" sz="1000" b="1" kern="1200" dirty="0">
                          <a:solidFill>
                            <a:schemeClr val="tx1"/>
                          </a:solidFill>
                          <a:latin typeface="+mn-lt"/>
                          <a:ea typeface="+mn-ea"/>
                          <a:cs typeface="+mn-cs"/>
                        </a:rPr>
                        <a:t>コンテンツ名</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想定しているコンテンツ名を記載すること</a:t>
                      </a:r>
                      <a:endParaRPr kumimoji="1" lang="en-US" altLang="ja-JP" sz="1000" b="0" dirty="0">
                        <a:solidFill>
                          <a:srgbClr val="FF0000"/>
                        </a:solidFill>
                      </a:endParaRPr>
                    </a:p>
                  </a:txBody>
                  <a:tcPr anchor="ctr">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0607980"/>
                  </a:ext>
                </a:extLst>
              </a:tr>
              <a:tr h="201024">
                <a:tc rowSpan="5">
                  <a:txBody>
                    <a:bodyPr/>
                    <a:lstStyle/>
                    <a:p>
                      <a:pPr algn="ctr"/>
                      <a:r>
                        <a:rPr kumimoji="1" lang="ja-JP" altLang="en-US" sz="1000" b="1" kern="1200" dirty="0">
                          <a:solidFill>
                            <a:schemeClr val="tx1"/>
                          </a:solidFill>
                          <a:latin typeface="+mn-lt"/>
                          <a:ea typeface="+mn-ea"/>
                          <a:cs typeface="+mn-cs"/>
                        </a:rPr>
                        <a:t>販売予定額等</a:t>
                      </a:r>
                      <a:endParaRPr kumimoji="1" lang="en-US" altLang="ja-JP" sz="1000" b="1" kern="1200" dirty="0">
                        <a:solidFill>
                          <a:schemeClr val="tx1"/>
                        </a:solidFill>
                        <a:latin typeface="+mn-lt"/>
                        <a:ea typeface="+mn-ea"/>
                        <a:cs typeface="+mn-cs"/>
                      </a:endParaRPr>
                    </a:p>
                  </a:txBody>
                  <a:tcPr anchor="ctr">
                    <a:lnR w="12700" cap="flat" cmpd="sng" algn="ctr">
                      <a:solidFill>
                        <a:schemeClr val="tx1"/>
                      </a:solidFill>
                      <a:prstDash val="solid"/>
                      <a:round/>
                      <a:headEnd type="none" w="med" len="med"/>
                      <a:tailEnd type="none" w="med" len="med"/>
                    </a:lnR>
                    <a:solidFill>
                      <a:schemeClr val="bg1">
                        <a:lumMod val="85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rPr>
                        <a:t>【</a:t>
                      </a:r>
                      <a:r>
                        <a:rPr kumimoji="1" lang="ja-JP" altLang="en-US" sz="1000" b="0" dirty="0">
                          <a:solidFill>
                            <a:schemeClr val="tx1"/>
                          </a:solidFill>
                        </a:rPr>
                        <a:t>行程泊日数</a:t>
                      </a:r>
                      <a:r>
                        <a:rPr kumimoji="1" lang="en-US" altLang="ja-JP" sz="1000" b="0" dirty="0">
                          <a:solidFill>
                            <a:schemeClr val="tx1"/>
                          </a:solidFill>
                        </a:rPr>
                        <a:t>】</a:t>
                      </a:r>
                      <a:r>
                        <a:rPr kumimoji="1" lang="ja-JP" altLang="en-US" sz="1000" b="0" dirty="0">
                          <a:solidFill>
                            <a:schemeClr val="tx1"/>
                          </a:solidFill>
                        </a:rPr>
                        <a:t>：</a:t>
                      </a:r>
                      <a:r>
                        <a:rPr kumimoji="1" lang="ja-JP" altLang="en-US" sz="1000" b="0" dirty="0">
                          <a:solidFill>
                            <a:schemeClr val="bg1">
                              <a:lumMod val="65000"/>
                            </a:schemeClr>
                          </a:solidFill>
                        </a:rPr>
                        <a:t>○泊○日</a:t>
                      </a:r>
                      <a:endParaRPr kumimoji="1" lang="en-US" altLang="ja-JP" sz="1000" b="0" dirty="0">
                        <a:solidFill>
                          <a:schemeClr val="bg1">
                            <a:lumMod val="65000"/>
                          </a:schemeClr>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39879247"/>
                  </a:ext>
                </a:extLst>
              </a:tr>
              <a:tr h="132071">
                <a:tc vMerge="1">
                  <a:txBody>
                    <a:bodyPr/>
                    <a:lstStyle/>
                    <a:p>
                      <a:endParaRPr dirty="0"/>
                    </a:p>
                  </a:txBody>
                  <a:tcPr anchor="ctr">
                    <a:lnR w="12700" cap="flat" cmpd="sng" algn="ctr">
                      <a:solidFill>
                        <a:schemeClr val="tx1"/>
                      </a:solidFill>
                      <a:prstDash val="solid"/>
                      <a:round/>
                      <a:headEnd type="none" w="med" len="med"/>
                      <a:tailEnd type="none" w="med" len="med"/>
                    </a:lnR>
                    <a:solidFill>
                      <a:schemeClr val="bg1">
                        <a:lumMod val="8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rPr>
                        <a:t>モニターツアー（</a:t>
                      </a:r>
                      <a:r>
                        <a:rPr kumimoji="1" lang="en-US" altLang="ja-JP" sz="900" b="1" dirty="0">
                          <a:solidFill>
                            <a:schemeClr val="tx1"/>
                          </a:solidFill>
                        </a:rPr>
                        <a:t>R</a:t>
                      </a:r>
                      <a:r>
                        <a:rPr kumimoji="1" lang="ja-JP" altLang="en-US" sz="900" b="1" dirty="0">
                          <a:solidFill>
                            <a:schemeClr val="tx1"/>
                          </a:solidFill>
                        </a:rPr>
                        <a:t>７年度）</a:t>
                      </a:r>
                      <a:endParaRPr kumimoji="1" lang="en-US" altLang="ja-JP" sz="9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rPr>
                        <a:t>実販売</a:t>
                      </a:r>
                      <a:endParaRPr kumimoji="1" lang="en-US" altLang="ja-JP" sz="9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75940904"/>
                  </a:ext>
                </a:extLst>
              </a:tr>
              <a:tr h="16435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rPr>
                        <a:t>R</a:t>
                      </a:r>
                      <a:r>
                        <a:rPr kumimoji="1" lang="ja-JP" altLang="en-US" sz="900" b="1" dirty="0">
                          <a:solidFill>
                            <a:schemeClr val="tx1"/>
                          </a:solidFill>
                        </a:rPr>
                        <a:t>７年度</a:t>
                      </a:r>
                      <a:endParaRPr kumimoji="1" lang="en-US" altLang="ja-JP" sz="9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rPr>
                        <a:t>R</a:t>
                      </a:r>
                      <a:r>
                        <a:rPr kumimoji="1" lang="ja-JP" altLang="en-US" sz="900" b="1" dirty="0">
                          <a:solidFill>
                            <a:schemeClr val="tx1"/>
                          </a:solidFill>
                        </a:rPr>
                        <a:t>８年度</a:t>
                      </a:r>
                      <a:endParaRPr kumimoji="1" lang="en-US" altLang="ja-JP" sz="9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tx1"/>
                          </a:solidFill>
                        </a:rPr>
                        <a:t>R</a:t>
                      </a:r>
                      <a:r>
                        <a:rPr kumimoji="1" lang="ja-JP" altLang="en-US" sz="900" b="1" dirty="0">
                          <a:solidFill>
                            <a:schemeClr val="tx1"/>
                          </a:solidFill>
                        </a:rPr>
                        <a:t>９年度</a:t>
                      </a:r>
                      <a:endParaRPr kumimoji="1" lang="en-US" altLang="ja-JP" sz="9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14701778"/>
                  </a:ext>
                </a:extLst>
              </a:tr>
              <a:tr h="229497">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rPr>
                        <a:t>販売単価（円）</a:t>
                      </a:r>
                      <a:endParaRPr kumimoji="1" lang="en-US" altLang="ja-JP" sz="9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8152317"/>
                  </a:ext>
                </a:extLst>
              </a:tr>
              <a:tr h="20081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rPr>
                        <a:t>人数</a:t>
                      </a:r>
                      <a:endParaRPr kumimoji="1" lang="en-US" altLang="ja-JP" sz="9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0342806"/>
                  </a:ext>
                </a:extLst>
              </a:tr>
              <a:tr h="432000">
                <a:tc rowSpan="2">
                  <a:txBody>
                    <a:bodyPr/>
                    <a:lstStyle/>
                    <a:p>
                      <a:pPr algn="ctr"/>
                      <a:r>
                        <a:rPr kumimoji="1" lang="ja-JP" altLang="en-US" sz="1000" b="1" kern="1200" dirty="0">
                          <a:solidFill>
                            <a:schemeClr val="tx1"/>
                          </a:solidFill>
                          <a:latin typeface="+mn-lt"/>
                          <a:ea typeface="+mn-ea"/>
                          <a:cs typeface="+mn-cs"/>
                        </a:rPr>
                        <a:t>ターゲット</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申請段階における想定ターゲットを記載すること</a:t>
                      </a:r>
                      <a:endParaRPr kumimoji="1" lang="en-US" altLang="ja-JP" sz="1000" b="0" dirty="0">
                        <a:solidFill>
                          <a:schemeClr val="bg1">
                            <a:lumMod val="65000"/>
                          </a:schemeClr>
                        </a:solidFill>
                      </a:endParaRPr>
                    </a:p>
                  </a:txBody>
                  <a:tcPr anchor="ctr">
                    <a:lnT w="12700" cap="flat" cmpd="sng" algn="ctr">
                      <a:solidFill>
                        <a:schemeClr val="tx1"/>
                      </a:solidFill>
                      <a:prstDash val="solid"/>
                      <a:round/>
                      <a:headEnd type="none" w="med" len="med"/>
                      <a:tailEnd type="none" w="med" len="med"/>
                    </a:lnT>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02931469"/>
                  </a:ext>
                </a:extLst>
              </a:tr>
              <a:tr h="432000">
                <a:tc vMerge="1">
                  <a:txBody>
                    <a:bodyPr/>
                    <a:lstStyle/>
                    <a:p>
                      <a:endParaRPr kumimoji="1" lang="ja-JP" altLang="en-US"/>
                    </a:p>
                  </a:txBody>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rPr>
                        <a:t>【</a:t>
                      </a:r>
                      <a:r>
                        <a:rPr kumimoji="1" lang="ja-JP" altLang="en-US" sz="1000" b="0" dirty="0">
                          <a:solidFill>
                            <a:schemeClr val="tx1"/>
                          </a:solidFill>
                        </a:rPr>
                        <a:t>上記の理由</a:t>
                      </a:r>
                      <a:r>
                        <a:rPr kumimoji="1" lang="en-US" altLang="ja-JP" sz="1000" b="0" dirty="0">
                          <a:solidFill>
                            <a:schemeClr val="tx1"/>
                          </a:solidFill>
                        </a:rPr>
                        <a:t>】</a:t>
                      </a:r>
                      <a:r>
                        <a:rPr kumimoji="1" lang="ja-JP" altLang="en-US" sz="1000" b="0" kern="1200" dirty="0">
                          <a:solidFill>
                            <a:schemeClr val="bg1">
                              <a:lumMod val="65000"/>
                            </a:schemeClr>
                          </a:solidFill>
                          <a:latin typeface="+mn-lt"/>
                          <a:ea typeface="+mn-ea"/>
                          <a:cs typeface="+mn-cs"/>
                        </a:rPr>
                        <a:t>地域の状況や持続的な取組にするための実現可能性など</a:t>
                      </a:r>
                      <a:r>
                        <a:rPr kumimoji="1" lang="ja-JP" altLang="en-US" sz="1000" b="0" dirty="0">
                          <a:solidFill>
                            <a:schemeClr val="bg1">
                              <a:lumMod val="65000"/>
                            </a:schemeClr>
                          </a:solidFill>
                        </a:rPr>
                        <a:t>を踏まえた理由を記載すること</a:t>
                      </a:r>
                      <a:endParaRPr kumimoji="1" lang="en-US" altLang="ja-JP" sz="1000" b="0" dirty="0">
                        <a:solidFill>
                          <a:schemeClr val="bg1">
                            <a:lumMod val="65000"/>
                          </a:schemeClr>
                        </a:solidFill>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6800653"/>
                  </a:ext>
                </a:extLst>
              </a:tr>
              <a:tr h="661111">
                <a:tc>
                  <a:txBody>
                    <a:bodyPr/>
                    <a:lstStyle/>
                    <a:p>
                      <a:pPr algn="ctr"/>
                      <a:r>
                        <a:rPr kumimoji="1" lang="ja-JP" altLang="en-US" sz="1000" b="1" kern="1200" dirty="0">
                          <a:solidFill>
                            <a:schemeClr val="tx1"/>
                          </a:solidFill>
                          <a:latin typeface="+mn-lt"/>
                          <a:ea typeface="+mn-ea"/>
                          <a:cs typeface="+mn-cs"/>
                        </a:rPr>
                        <a:t>コンテンツ内容</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地域の食の強み等を活かしたコンテンツのイメージを記載すること</a:t>
                      </a:r>
                      <a:endParaRPr kumimoji="1" lang="en-US" altLang="ja-JP" sz="1000" b="0" dirty="0">
                        <a:solidFill>
                          <a:schemeClr val="bg1">
                            <a:lumMod val="6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なお、本事業における専門家の伴走支援により、磨き上げの可能な内容であるものとする</a:t>
                      </a:r>
                      <a:endParaRPr kumimoji="1" lang="en-US" altLang="ja-JP" sz="1000" b="0" dirty="0">
                        <a:solidFill>
                          <a:schemeClr val="bg1">
                            <a:lumMod val="65000"/>
                          </a:schemeClr>
                        </a:solidFill>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76110047"/>
                  </a:ext>
                </a:extLst>
              </a:tr>
              <a:tr h="6036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mn-lt"/>
                          <a:ea typeface="+mn-ea"/>
                          <a:cs typeface="+mn-cs"/>
                        </a:rPr>
                        <a:t>独自性・強み</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上記のコンテンツ内容等について、地域ならではの要素や他地域と差別化可能な理由などを記載すること</a:t>
                      </a:r>
                      <a:endParaRPr kumimoji="1" lang="en-US" altLang="ja-JP" sz="1000" b="0" dirty="0">
                        <a:solidFill>
                          <a:srgbClr val="FF0000"/>
                        </a:solidFill>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39740532"/>
                  </a:ext>
                </a:extLst>
              </a:tr>
              <a:tr h="252000">
                <a:tc>
                  <a:txBody>
                    <a:bodyPr/>
                    <a:lstStyle/>
                    <a:p>
                      <a:pPr algn="ctr"/>
                      <a:r>
                        <a:rPr kumimoji="1" lang="ja-JP" altLang="en-US" sz="1000" b="1" kern="1200" dirty="0">
                          <a:solidFill>
                            <a:schemeClr val="tx1"/>
                          </a:solidFill>
                          <a:latin typeface="+mn-lt"/>
                          <a:ea typeface="+mn-ea"/>
                          <a:cs typeface="+mn-cs"/>
                        </a:rPr>
                        <a:t>主な地域事業者</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rPr>
                        <a:t>【</a:t>
                      </a:r>
                      <a:r>
                        <a:rPr kumimoji="1" lang="ja-JP" altLang="en-US" sz="1000" b="0" dirty="0">
                          <a:solidFill>
                            <a:schemeClr val="tx1"/>
                          </a:solidFill>
                        </a:rPr>
                        <a:t>旅マエ</a:t>
                      </a:r>
                      <a:r>
                        <a:rPr kumimoji="1" lang="en-US" altLang="ja-JP" sz="1000" b="0" dirty="0">
                          <a:solidFill>
                            <a:schemeClr val="tx1"/>
                          </a:solidFill>
                        </a:rPr>
                        <a:t>】</a:t>
                      </a:r>
                      <a:r>
                        <a:rPr kumimoji="1" lang="ja-JP" altLang="en-US" sz="1000" b="0" kern="1200" dirty="0">
                          <a:solidFill>
                            <a:schemeClr val="bg1">
                              <a:lumMod val="65000"/>
                            </a:schemeClr>
                          </a:solidFill>
                          <a:latin typeface="+mn-lt"/>
                          <a:ea typeface="+mn-ea"/>
                          <a:cs typeface="+mn-cs"/>
                        </a:rPr>
                        <a:t>情報発信や問い合わせ対応、予約管理などを行う事業者</a:t>
                      </a:r>
                      <a:r>
                        <a:rPr kumimoji="1" lang="ja-JP" altLang="en-US" sz="1000" b="0" dirty="0">
                          <a:solidFill>
                            <a:schemeClr val="bg1">
                              <a:lumMod val="65000"/>
                            </a:schemeClr>
                          </a:solidFill>
                        </a:rPr>
                        <a:t>を記載すること</a:t>
                      </a:r>
                      <a:endParaRPr kumimoji="1" lang="en-US" altLang="ja-JP" sz="1000" b="0" dirty="0">
                        <a:solidFill>
                          <a:schemeClr val="bg1">
                            <a:lumMod val="65000"/>
                          </a:schemeClr>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rPr>
                        <a:t>【</a:t>
                      </a:r>
                      <a:r>
                        <a:rPr kumimoji="1" lang="ja-JP" altLang="en-US" sz="1000" b="0" dirty="0">
                          <a:solidFill>
                            <a:schemeClr val="tx1"/>
                          </a:solidFill>
                        </a:rPr>
                        <a:t>旅ナカ</a:t>
                      </a:r>
                      <a:r>
                        <a:rPr kumimoji="1" lang="en-US" altLang="ja-JP" sz="1000" b="0" dirty="0">
                          <a:solidFill>
                            <a:schemeClr val="tx1"/>
                          </a:solidFill>
                        </a:rPr>
                        <a:t>】</a:t>
                      </a:r>
                      <a:r>
                        <a:rPr kumimoji="1" lang="ja-JP" altLang="en-US" sz="1000" b="0" kern="1200" dirty="0">
                          <a:solidFill>
                            <a:schemeClr val="bg1">
                              <a:lumMod val="65000"/>
                            </a:schemeClr>
                          </a:solidFill>
                          <a:latin typeface="+mn-lt"/>
                          <a:ea typeface="+mn-ea"/>
                          <a:cs typeface="+mn-cs"/>
                        </a:rPr>
                        <a:t>コンテンツの運営事業者を記載すること</a:t>
                      </a:r>
                      <a:endParaRPr kumimoji="1" lang="en-US" altLang="ja-JP" sz="1000" b="0" kern="1200" dirty="0">
                        <a:solidFill>
                          <a:schemeClr val="bg1">
                            <a:lumMod val="65000"/>
                          </a:schemeClr>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rPr>
                        <a:t>【</a:t>
                      </a:r>
                      <a:r>
                        <a:rPr kumimoji="1" lang="ja-JP" altLang="en-US" sz="1000" b="0" dirty="0">
                          <a:solidFill>
                            <a:schemeClr val="tx1"/>
                          </a:solidFill>
                        </a:rPr>
                        <a:t>旅アト</a:t>
                      </a:r>
                      <a:r>
                        <a:rPr kumimoji="1" lang="en-US" altLang="ja-JP" sz="1000" b="0" dirty="0">
                          <a:solidFill>
                            <a:schemeClr val="tx1"/>
                          </a:solidFill>
                        </a:rPr>
                        <a:t>】</a:t>
                      </a:r>
                      <a:r>
                        <a:rPr kumimoji="1" lang="ja-JP" altLang="en-US" sz="1000" b="0" kern="1200" dirty="0">
                          <a:solidFill>
                            <a:schemeClr val="bg1">
                              <a:lumMod val="65000"/>
                            </a:schemeClr>
                          </a:solidFill>
                          <a:latin typeface="+mn-lt"/>
                          <a:ea typeface="+mn-ea"/>
                          <a:cs typeface="+mn-cs"/>
                        </a:rPr>
                        <a:t>アンケート分析や再来訪の仕掛け作りなどを行う事業者を記載すること</a:t>
                      </a:r>
                      <a:endParaRPr kumimoji="1" lang="en-US" altLang="ja-JP" sz="1000" b="0" kern="1200" dirty="0">
                        <a:solidFill>
                          <a:schemeClr val="bg1">
                            <a:lumMod val="65000"/>
                          </a:schemeClr>
                        </a:solidFill>
                        <a:latin typeface="+mn-lt"/>
                        <a:ea typeface="+mn-ea"/>
                        <a:cs typeface="+mn-cs"/>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79918519"/>
                  </a:ext>
                </a:extLst>
              </a:tr>
              <a:tr h="756000">
                <a:tc>
                  <a:txBody>
                    <a:bodyPr/>
                    <a:lstStyle/>
                    <a:p>
                      <a:pPr algn="ctr"/>
                      <a:r>
                        <a:rPr kumimoji="1" lang="ja-JP" altLang="en-US" sz="1000" b="1" kern="1200" dirty="0">
                          <a:solidFill>
                            <a:schemeClr val="tx1"/>
                          </a:solidFill>
                          <a:latin typeface="+mn-lt"/>
                          <a:ea typeface="+mn-ea"/>
                          <a:cs typeface="+mn-cs"/>
                        </a:rPr>
                        <a:t>販売経路・</a:t>
                      </a:r>
                      <a:endParaRPr kumimoji="1" lang="en-US" altLang="ja-JP" sz="1000" b="1" kern="1200" dirty="0">
                        <a:solidFill>
                          <a:schemeClr val="tx1"/>
                        </a:solidFill>
                        <a:latin typeface="+mn-lt"/>
                        <a:ea typeface="+mn-ea"/>
                        <a:cs typeface="+mn-cs"/>
                      </a:endParaRPr>
                    </a:p>
                    <a:p>
                      <a:pPr algn="ctr"/>
                      <a:r>
                        <a:rPr kumimoji="1" lang="ja-JP" altLang="en-US" sz="1000" b="1" kern="1200" dirty="0">
                          <a:solidFill>
                            <a:schemeClr val="tx1"/>
                          </a:solidFill>
                          <a:latin typeface="+mn-lt"/>
                          <a:ea typeface="+mn-ea"/>
                          <a:cs typeface="+mn-cs"/>
                        </a:rPr>
                        <a:t>情報発信</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旅行者の初回再訪・リピーター化等に向けて想定している販売計画・情報発信計画などを記載すること</a:t>
                      </a:r>
                      <a:endParaRPr kumimoji="1" lang="en-US" altLang="ja-JP" sz="1000" b="0" dirty="0">
                        <a:solidFill>
                          <a:srgbClr val="FF0000"/>
                        </a:solidFill>
                      </a:endParaRPr>
                    </a:p>
                  </a:txBody>
                  <a:tcPr anchor="c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32601197"/>
                  </a:ext>
                </a:extLst>
              </a:tr>
            </a:tbl>
          </a:graphicData>
        </a:graphic>
      </p:graphicFrame>
      <p:sp>
        <p:nvSpPr>
          <p:cNvPr id="3" name="正方形/長方形 2">
            <a:extLst>
              <a:ext uri="{FF2B5EF4-FFF2-40B4-BE49-F238E27FC236}">
                <a16:creationId xmlns:a16="http://schemas.microsoft.com/office/drawing/2014/main" id="{9BD31FFD-E3D0-6DC1-FB84-1341B51EF9BA}"/>
              </a:ext>
            </a:extLst>
          </p:cNvPr>
          <p:cNvSpPr/>
          <p:nvPr/>
        </p:nvSpPr>
        <p:spPr>
          <a:xfrm>
            <a:off x="4075817" y="5497850"/>
            <a:ext cx="1520833" cy="101007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関連する写真</a:t>
            </a:r>
          </a:p>
        </p:txBody>
      </p:sp>
      <p:sp>
        <p:nvSpPr>
          <p:cNvPr id="4" name="テキスト ボックス 3">
            <a:extLst>
              <a:ext uri="{FF2B5EF4-FFF2-40B4-BE49-F238E27FC236}">
                <a16:creationId xmlns:a16="http://schemas.microsoft.com/office/drawing/2014/main" id="{06BD4CFD-0FB7-7BB9-ED15-43E1372D8B68}"/>
              </a:ext>
            </a:extLst>
          </p:cNvPr>
          <p:cNvSpPr txBox="1"/>
          <p:nvPr/>
        </p:nvSpPr>
        <p:spPr>
          <a:xfrm>
            <a:off x="3865173" y="6507928"/>
            <a:ext cx="2016000" cy="244917"/>
          </a:xfrm>
          <a:prstGeom prst="rect">
            <a:avLst/>
          </a:prstGeom>
          <a:noFill/>
        </p:spPr>
        <p:txBody>
          <a:bodyPr wrap="square">
            <a:spAutoFit/>
          </a:bodyPr>
          <a:lstStyle/>
          <a:p>
            <a:pPr algn="ctr"/>
            <a:r>
              <a:rPr lang="ja-JP" altLang="en-US" sz="1000" b="1" dirty="0">
                <a:latin typeface="Calibri" panose="020F0502020204030204"/>
                <a:ea typeface="ＭＳ Ｐゴシック" panose="020B0600070205080204" pitchFamily="50" charset="-128"/>
              </a:rPr>
              <a:t>写真に関するキャプション</a:t>
            </a:r>
            <a:endParaRPr lang="ja-JP" altLang="en-US" sz="1600" dirty="0"/>
          </a:p>
        </p:txBody>
      </p:sp>
      <p:sp>
        <p:nvSpPr>
          <p:cNvPr id="6" name="正方形/長方形 5">
            <a:extLst>
              <a:ext uri="{FF2B5EF4-FFF2-40B4-BE49-F238E27FC236}">
                <a16:creationId xmlns:a16="http://schemas.microsoft.com/office/drawing/2014/main" id="{6751D477-6534-6C3C-5232-9B9C9057CFA1}"/>
              </a:ext>
            </a:extLst>
          </p:cNvPr>
          <p:cNvSpPr/>
          <p:nvPr/>
        </p:nvSpPr>
        <p:spPr>
          <a:xfrm>
            <a:off x="6769671" y="5497850"/>
            <a:ext cx="1520833" cy="101007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関連する写真</a:t>
            </a:r>
          </a:p>
        </p:txBody>
      </p:sp>
      <p:sp>
        <p:nvSpPr>
          <p:cNvPr id="7" name="正方形/長方形 6">
            <a:extLst>
              <a:ext uri="{FF2B5EF4-FFF2-40B4-BE49-F238E27FC236}">
                <a16:creationId xmlns:a16="http://schemas.microsoft.com/office/drawing/2014/main" id="{3BF348DA-8F89-1BA2-735D-4B5E23B90A85}"/>
              </a:ext>
            </a:extLst>
          </p:cNvPr>
          <p:cNvSpPr/>
          <p:nvPr/>
        </p:nvSpPr>
        <p:spPr>
          <a:xfrm>
            <a:off x="1411081" y="5497850"/>
            <a:ext cx="1520833" cy="1010078"/>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関連する写真</a:t>
            </a:r>
          </a:p>
        </p:txBody>
      </p:sp>
      <p:sp>
        <p:nvSpPr>
          <p:cNvPr id="8" name="テキスト ボックス 7">
            <a:extLst>
              <a:ext uri="{FF2B5EF4-FFF2-40B4-BE49-F238E27FC236}">
                <a16:creationId xmlns:a16="http://schemas.microsoft.com/office/drawing/2014/main" id="{C021918D-508F-EF9F-B114-C9601674E894}"/>
              </a:ext>
            </a:extLst>
          </p:cNvPr>
          <p:cNvSpPr txBox="1"/>
          <p:nvPr/>
        </p:nvSpPr>
        <p:spPr>
          <a:xfrm>
            <a:off x="1174447" y="6518374"/>
            <a:ext cx="2016000" cy="244917"/>
          </a:xfrm>
          <a:prstGeom prst="rect">
            <a:avLst/>
          </a:prstGeom>
          <a:noFill/>
        </p:spPr>
        <p:txBody>
          <a:bodyPr wrap="square">
            <a:spAutoFit/>
          </a:bodyPr>
          <a:lstStyle/>
          <a:p>
            <a:pPr algn="ctr"/>
            <a:r>
              <a:rPr lang="ja-JP" altLang="en-US" sz="1000" b="1" dirty="0">
                <a:latin typeface="Calibri" panose="020F0502020204030204"/>
                <a:ea typeface="ＭＳ Ｐゴシック" panose="020B0600070205080204" pitchFamily="50" charset="-128"/>
              </a:rPr>
              <a:t>写真に関するキャプション</a:t>
            </a:r>
            <a:endParaRPr lang="ja-JP" altLang="en-US" sz="1600" dirty="0"/>
          </a:p>
        </p:txBody>
      </p:sp>
      <p:sp>
        <p:nvSpPr>
          <p:cNvPr id="9" name="テキスト ボックス 8">
            <a:extLst>
              <a:ext uri="{FF2B5EF4-FFF2-40B4-BE49-F238E27FC236}">
                <a16:creationId xmlns:a16="http://schemas.microsoft.com/office/drawing/2014/main" id="{819DBA02-DD74-3F17-DC0A-D71D6ECB61AC}"/>
              </a:ext>
            </a:extLst>
          </p:cNvPr>
          <p:cNvSpPr txBox="1"/>
          <p:nvPr/>
        </p:nvSpPr>
        <p:spPr>
          <a:xfrm>
            <a:off x="6555899" y="6507927"/>
            <a:ext cx="2016000" cy="244917"/>
          </a:xfrm>
          <a:prstGeom prst="rect">
            <a:avLst/>
          </a:prstGeom>
          <a:noFill/>
        </p:spPr>
        <p:txBody>
          <a:bodyPr wrap="square">
            <a:spAutoFit/>
          </a:bodyPr>
          <a:lstStyle/>
          <a:p>
            <a:pPr algn="ctr"/>
            <a:r>
              <a:rPr lang="ja-JP" altLang="en-US" sz="1000" b="1" dirty="0">
                <a:latin typeface="Calibri" panose="020F0502020204030204"/>
                <a:ea typeface="ＭＳ Ｐゴシック" panose="020B0600070205080204" pitchFamily="50" charset="-128"/>
              </a:rPr>
              <a:t>写真に関するキャプション</a:t>
            </a:r>
            <a:endParaRPr lang="ja-JP" altLang="en-US" sz="1600" dirty="0"/>
          </a:p>
        </p:txBody>
      </p:sp>
    </p:spTree>
    <p:extLst>
      <p:ext uri="{BB962C8B-B14F-4D97-AF65-F5344CB8AC3E}">
        <p14:creationId xmlns:p14="http://schemas.microsoft.com/office/powerpoint/2010/main" val="1096338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75E600EF-CEA5-8CA2-8FDB-1D8662CAEB39}"/>
              </a:ext>
            </a:extLst>
          </p:cNvPr>
          <p:cNvSpPr/>
          <p:nvPr/>
        </p:nvSpPr>
        <p:spPr>
          <a:xfrm>
            <a:off x="0" y="17335"/>
            <a:ext cx="2902998" cy="307777"/>
          </a:xfrm>
          <a:prstGeom prst="rect">
            <a:avLst/>
          </a:prstGeom>
        </p:spPr>
        <p:txBody>
          <a:bodyPr wrap="square">
            <a:spAutoFit/>
          </a:bodyPr>
          <a:lstStyle/>
          <a:p>
            <a:r>
              <a:rPr lang="en-US" altLang="ja-JP" sz="1400" dirty="0"/>
              <a:t>【</a:t>
            </a:r>
            <a:r>
              <a:rPr lang="ja-JP" altLang="en-US" sz="1400" dirty="0"/>
              <a:t>様式２</a:t>
            </a:r>
            <a:r>
              <a:rPr lang="en-US" altLang="ja-JP" sz="1400" dirty="0"/>
              <a:t>】</a:t>
            </a:r>
            <a:r>
              <a:rPr lang="ja-JP" altLang="en-US" sz="1400" dirty="0"/>
              <a:t>Ｒ７事業計画書（詳細）</a:t>
            </a:r>
          </a:p>
        </p:txBody>
      </p:sp>
      <p:graphicFrame>
        <p:nvGraphicFramePr>
          <p:cNvPr id="13" name="表 12">
            <a:extLst>
              <a:ext uri="{FF2B5EF4-FFF2-40B4-BE49-F238E27FC236}">
                <a16:creationId xmlns:a16="http://schemas.microsoft.com/office/drawing/2014/main" id="{A8CD20CF-C748-C167-3041-4BEDEB501C96}"/>
              </a:ext>
            </a:extLst>
          </p:cNvPr>
          <p:cNvGraphicFramePr>
            <a:graphicFrameLocks noGrp="1"/>
          </p:cNvGraphicFramePr>
          <p:nvPr>
            <p:extLst>
              <p:ext uri="{D42A27DB-BD31-4B8C-83A1-F6EECF244321}">
                <p14:modId xmlns:p14="http://schemas.microsoft.com/office/powerpoint/2010/main" val="2477990406"/>
              </p:ext>
            </p:extLst>
          </p:nvPr>
        </p:nvGraphicFramePr>
        <p:xfrm>
          <a:off x="162195" y="327495"/>
          <a:ext cx="9581610" cy="6376440"/>
        </p:xfrm>
        <a:graphic>
          <a:graphicData uri="http://schemas.openxmlformats.org/drawingml/2006/table">
            <a:tbl>
              <a:tblPr firstRow="1" bandRow="1">
                <a:tableStyleId>{5940675A-B579-460E-94D1-54222C63F5DA}</a:tableStyleId>
              </a:tblPr>
              <a:tblGrid>
                <a:gridCol w="756000">
                  <a:extLst>
                    <a:ext uri="{9D8B030D-6E8A-4147-A177-3AD203B41FA5}">
                      <a16:colId xmlns:a16="http://schemas.microsoft.com/office/drawing/2014/main" val="3704663985"/>
                    </a:ext>
                  </a:extLst>
                </a:gridCol>
                <a:gridCol w="1517610">
                  <a:extLst>
                    <a:ext uri="{9D8B030D-6E8A-4147-A177-3AD203B41FA5}">
                      <a16:colId xmlns:a16="http://schemas.microsoft.com/office/drawing/2014/main" val="963090907"/>
                    </a:ext>
                  </a:extLst>
                </a:gridCol>
                <a:gridCol w="1332000">
                  <a:extLst>
                    <a:ext uri="{9D8B030D-6E8A-4147-A177-3AD203B41FA5}">
                      <a16:colId xmlns:a16="http://schemas.microsoft.com/office/drawing/2014/main" val="408006893"/>
                    </a:ext>
                  </a:extLst>
                </a:gridCol>
                <a:gridCol w="2628000">
                  <a:extLst>
                    <a:ext uri="{9D8B030D-6E8A-4147-A177-3AD203B41FA5}">
                      <a16:colId xmlns:a16="http://schemas.microsoft.com/office/drawing/2014/main" val="2534406011"/>
                    </a:ext>
                  </a:extLst>
                </a:gridCol>
                <a:gridCol w="2124000">
                  <a:extLst>
                    <a:ext uri="{9D8B030D-6E8A-4147-A177-3AD203B41FA5}">
                      <a16:colId xmlns:a16="http://schemas.microsoft.com/office/drawing/2014/main" val="1658113724"/>
                    </a:ext>
                  </a:extLst>
                </a:gridCol>
                <a:gridCol w="1224000">
                  <a:extLst>
                    <a:ext uri="{9D8B030D-6E8A-4147-A177-3AD203B41FA5}">
                      <a16:colId xmlns:a16="http://schemas.microsoft.com/office/drawing/2014/main" val="3694714299"/>
                    </a:ext>
                  </a:extLst>
                </a:gridCol>
              </a:tblGrid>
              <a:tr h="216000">
                <a:tc gridSpan="6">
                  <a:txBody>
                    <a:bodyPr/>
                    <a:lstStyle/>
                    <a:p>
                      <a:pPr algn="ctr"/>
                      <a:r>
                        <a:rPr kumimoji="1" lang="en-US" altLang="ja-JP" sz="1000" b="1" dirty="0"/>
                        <a:t>Step</a:t>
                      </a:r>
                      <a:r>
                        <a:rPr kumimoji="1" lang="ja-JP" altLang="en-US" sz="1000" b="1" dirty="0"/>
                        <a:t>１　現状分析</a:t>
                      </a:r>
                    </a:p>
                  </a:txBody>
                  <a:tcPr anchor="ctr">
                    <a:solidFill>
                      <a:schemeClr val="bg1">
                        <a:lumMod val="85000"/>
                      </a:schemeClr>
                    </a:solid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41146055"/>
                  </a:ext>
                </a:extLst>
              </a:tr>
              <a:tr h="576000">
                <a:tc>
                  <a:txBody>
                    <a:bodyPr/>
                    <a:lstStyle/>
                    <a:p>
                      <a:pPr algn="ctr"/>
                      <a:r>
                        <a:rPr kumimoji="1" lang="ja-JP" altLang="en-US" sz="1000" b="1" dirty="0"/>
                        <a:t>事業実施</a:t>
                      </a:r>
                      <a:endParaRPr kumimoji="1" lang="en-US" altLang="ja-JP" sz="1000" b="1" dirty="0"/>
                    </a:p>
                    <a:p>
                      <a:pPr algn="ctr"/>
                      <a:r>
                        <a:rPr kumimoji="1" lang="ja-JP" altLang="en-US" sz="1000" b="1" dirty="0"/>
                        <a:t>主体組織</a:t>
                      </a:r>
                    </a:p>
                  </a:txBody>
                  <a:tcPr anchor="ctr">
                    <a:solidFill>
                      <a:schemeClr val="bg1">
                        <a:lumMod val="85000"/>
                      </a:schemeClr>
                    </a:solidFill>
                  </a:tcPr>
                </a:tc>
                <a:tc gridSpan="5">
                  <a:txBody>
                    <a:bodyPr/>
                    <a:lstStyle/>
                    <a:p>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申請地域における主な活動経歴（取組内容・功績等）や今後の取組計画・展望などを記載すること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02575397"/>
                  </a:ext>
                </a:extLst>
              </a:tr>
              <a:tr h="396000">
                <a:tc rowSpan="3">
                  <a:txBody>
                    <a:bodyPr/>
                    <a:lstStyle/>
                    <a:p>
                      <a:pPr algn="ctr"/>
                      <a:r>
                        <a:rPr kumimoji="1" lang="ja-JP" altLang="en-US" sz="1000" b="1" dirty="0"/>
                        <a:t>受入環境</a:t>
                      </a:r>
                    </a:p>
                  </a:txBody>
                  <a:tcPr anchor="ctr">
                    <a:solidFill>
                      <a:schemeClr val="bg1">
                        <a:lumMod val="85000"/>
                      </a:schemeClr>
                    </a:solidFill>
                  </a:tcPr>
                </a:tc>
                <a:tc gridSpan="5">
                  <a:txBody>
                    <a:bodyPr/>
                    <a:lstStyle/>
                    <a:p>
                      <a:r>
                        <a:rPr kumimoji="1" lang="en-US" altLang="ja-JP" sz="1000" dirty="0"/>
                        <a:t>【</a:t>
                      </a:r>
                      <a:r>
                        <a:rPr kumimoji="1" lang="ja-JP" altLang="en-US" sz="1000" dirty="0"/>
                        <a:t>交通アクセス</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訪日外国人旅行者の来訪ルートや地域内移動の現状や課題、課題に対する対応方針などを記載すること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29339049"/>
                  </a:ext>
                </a:extLst>
              </a:tr>
              <a:tr h="396000">
                <a:tc vMerge="1">
                  <a:txBody>
                    <a:bodyPr/>
                    <a:lstStyle/>
                    <a:p>
                      <a:endParaRPr kumimoji="1" lang="ja-JP" altLang="en-US"/>
                    </a:p>
                  </a:txBody>
                  <a:tcPr/>
                </a:tc>
                <a:tc gridSpan="5">
                  <a:txBody>
                    <a:bodyPr/>
                    <a:lstStyle/>
                    <a:p>
                      <a:r>
                        <a:rPr kumimoji="1" lang="en-US" altLang="ja-JP" sz="1000" dirty="0"/>
                        <a:t>【</a:t>
                      </a:r>
                      <a:r>
                        <a:rPr kumimoji="1" lang="ja-JP" altLang="en-US" sz="1000" dirty="0"/>
                        <a:t>宿泊施設</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宿泊施設の数やキャパシティ、受入状況、課題、課題に対する対応方針などを記載すること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4839666"/>
                  </a:ext>
                </a:extLst>
              </a:tr>
              <a:tr h="396000">
                <a:tc vMerge="1">
                  <a:txBody>
                    <a:bodyPr/>
                    <a:lstStyle/>
                    <a:p>
                      <a:endParaRPr kumimoji="1" lang="ja-JP" altLang="en-US"/>
                    </a:p>
                  </a:txBody>
                  <a:tcPr/>
                </a:tc>
                <a:tc gridSpan="5">
                  <a:txBody>
                    <a:bodyPr/>
                    <a:lstStyle/>
                    <a:p>
                      <a:r>
                        <a:rPr kumimoji="1" lang="en-US" altLang="ja-JP" sz="1000" dirty="0"/>
                        <a:t>【</a:t>
                      </a:r>
                      <a:r>
                        <a:rPr kumimoji="1" lang="ja-JP" altLang="en-US" sz="1000" dirty="0"/>
                        <a:t>飲食店・シェフ</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飲食店の数や受入状況、取組に参画予定のシェフなどについて記載すること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35231823"/>
                  </a:ext>
                </a:extLst>
              </a:tr>
              <a:tr h="396000">
                <a:tc rowSpan="3">
                  <a:txBody>
                    <a:bodyPr/>
                    <a:lstStyle/>
                    <a:p>
                      <a:pPr algn="ctr"/>
                      <a:r>
                        <a:rPr kumimoji="1" lang="ja-JP" altLang="en-US" sz="1000" b="1" dirty="0"/>
                        <a:t>食資源</a:t>
                      </a:r>
                    </a:p>
                  </a:txBody>
                  <a:tcPr anchor="ctr">
                    <a:solidFill>
                      <a:schemeClr val="bg1">
                        <a:lumMod val="85000"/>
                      </a:schemeClr>
                    </a:solidFill>
                  </a:tcPr>
                </a:tc>
                <a:tc gridSpan="5">
                  <a:txBody>
                    <a:bodyPr/>
                    <a:lstStyle/>
                    <a:p>
                      <a:r>
                        <a:rPr kumimoji="1" lang="en-US" altLang="ja-JP" sz="1000" dirty="0"/>
                        <a:t>【</a:t>
                      </a:r>
                      <a:r>
                        <a:rPr kumimoji="1" lang="ja-JP" altLang="en-US" sz="1000" dirty="0"/>
                        <a:t>要素・現状</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地域における食資源の要素や現状などを記載すること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29906677"/>
                  </a:ext>
                </a:extLst>
              </a:tr>
              <a:tr h="396000">
                <a:tc vMerge="1">
                  <a:txBody>
                    <a:bodyPr/>
                    <a:lstStyle/>
                    <a:p>
                      <a:endParaRPr kumimoji="1" lang="ja-JP" altLang="en-US"/>
                    </a:p>
                  </a:txBody>
                  <a:tcPr/>
                </a:tc>
                <a:tc gridSpan="5">
                  <a:txBody>
                    <a:bodyPr/>
                    <a:lstStyle/>
                    <a:p>
                      <a:r>
                        <a:rPr kumimoji="1" lang="en-US" altLang="ja-JP" sz="1000" dirty="0"/>
                        <a:t>【</a:t>
                      </a:r>
                      <a:r>
                        <a:rPr kumimoji="1" lang="ja-JP" altLang="en-US" sz="1000" dirty="0"/>
                        <a:t>課題</a:t>
                      </a:r>
                      <a:r>
                        <a:rPr kumimoji="1" lang="en-US" altLang="ja-JP" sz="1000" dirty="0"/>
                        <a:t>】</a:t>
                      </a:r>
                      <a:r>
                        <a:rPr kumimoji="1" lang="ja-JP" altLang="en-US" sz="1000" dirty="0">
                          <a:solidFill>
                            <a:schemeClr val="bg1">
                              <a:lumMod val="65000"/>
                            </a:schemeClr>
                          </a:solidFill>
                        </a:rPr>
                        <a:t>地域における食資源の課題を記載すること</a:t>
                      </a:r>
                      <a:endParaRPr kumimoji="1" lang="en-US" altLang="ja-JP" sz="1000" dirty="0">
                        <a:solidFill>
                          <a:schemeClr val="bg1">
                            <a:lumMod val="65000"/>
                          </a:schemeClr>
                        </a:solidFill>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6357832"/>
                  </a:ext>
                </a:extLst>
              </a:tr>
              <a:tr h="396000">
                <a:tc vMerge="1">
                  <a:txBody>
                    <a:bodyPr/>
                    <a:lstStyle/>
                    <a:p>
                      <a:endParaRPr kumimoji="1" lang="ja-JP" altLang="en-US"/>
                    </a:p>
                  </a:txBody>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競争優位性・独自性</a:t>
                      </a:r>
                      <a:r>
                        <a:rPr kumimoji="1" lang="en-US" altLang="ja-JP" sz="1000" dirty="0"/>
                        <a:t>】</a:t>
                      </a:r>
                      <a:r>
                        <a:rPr kumimoji="1" lang="ja-JP" altLang="en-US" sz="1000" dirty="0">
                          <a:solidFill>
                            <a:schemeClr val="bg1">
                              <a:lumMod val="65000"/>
                            </a:schemeClr>
                          </a:solidFill>
                        </a:rPr>
                        <a:t>地域における食資源について、地域ならではの強みや独自性などを記載すること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2638627"/>
                  </a:ext>
                </a:extLst>
              </a:tr>
              <a:tr h="396000">
                <a:tc rowSpan="3">
                  <a:txBody>
                    <a:bodyPr/>
                    <a:lstStyle/>
                    <a:p>
                      <a:pPr algn="ctr"/>
                      <a:r>
                        <a:rPr kumimoji="1" lang="ja-JP" altLang="en-US" sz="1000" b="1" dirty="0"/>
                        <a:t>文化資源</a:t>
                      </a:r>
                    </a:p>
                  </a:txBody>
                  <a:tcPr anchor="ctr">
                    <a:solidFill>
                      <a:schemeClr val="bg1">
                        <a:lumMod val="85000"/>
                      </a:schemeClr>
                    </a:solidFill>
                  </a:tcPr>
                </a:tc>
                <a:tc gridSpan="5">
                  <a:txBody>
                    <a:bodyPr/>
                    <a:lstStyle/>
                    <a:p>
                      <a:r>
                        <a:rPr kumimoji="1" lang="en-US" altLang="ja-JP" sz="1000" dirty="0"/>
                        <a:t>【</a:t>
                      </a:r>
                      <a:r>
                        <a:rPr kumimoji="1" lang="ja-JP" altLang="en-US" sz="1000" dirty="0"/>
                        <a:t>要素・現状</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地域における文化資源の要素や現状などを記載すること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96714008"/>
                  </a:ext>
                </a:extLst>
              </a:tr>
              <a:tr h="396000">
                <a:tc vMerge="1">
                  <a:txBody>
                    <a:bodyPr/>
                    <a:lstStyle/>
                    <a:p>
                      <a:endParaRPr kumimoji="1" lang="ja-JP" altLang="en-US"/>
                    </a:p>
                  </a:txBody>
                  <a:tcPr/>
                </a:tc>
                <a:tc gridSpan="5">
                  <a:txBody>
                    <a:bodyPr/>
                    <a:lstStyle/>
                    <a:p>
                      <a:r>
                        <a:rPr kumimoji="1" lang="en-US" altLang="ja-JP" sz="1000" dirty="0"/>
                        <a:t>【</a:t>
                      </a:r>
                      <a:r>
                        <a:rPr kumimoji="1" lang="ja-JP" altLang="en-US" sz="1000" dirty="0"/>
                        <a:t>課題</a:t>
                      </a:r>
                      <a:r>
                        <a:rPr kumimoji="1" lang="en-US" altLang="ja-JP" sz="1000" dirty="0"/>
                        <a:t>】</a:t>
                      </a:r>
                      <a:r>
                        <a:rPr kumimoji="1" lang="ja-JP" altLang="en-US" sz="1000" dirty="0">
                          <a:solidFill>
                            <a:schemeClr val="bg1">
                              <a:lumMod val="65000"/>
                            </a:schemeClr>
                          </a:solidFill>
                        </a:rPr>
                        <a:t>地域における文化資源の課題を記載すること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4378416"/>
                  </a:ext>
                </a:extLst>
              </a:tr>
              <a:tr h="396000">
                <a:tc vMerge="1">
                  <a:txBody>
                    <a:bodyPr/>
                    <a:lstStyle/>
                    <a:p>
                      <a:endParaRPr kumimoji="1" lang="ja-JP" altLang="en-US"/>
                    </a:p>
                  </a:txBody>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競争優位性・独自性</a:t>
                      </a:r>
                      <a:r>
                        <a:rPr kumimoji="1" lang="en-US" altLang="ja-JP" sz="1000" dirty="0"/>
                        <a:t>】</a:t>
                      </a:r>
                      <a:r>
                        <a:rPr kumimoji="1" lang="ja-JP" altLang="en-US" sz="1000" dirty="0">
                          <a:solidFill>
                            <a:schemeClr val="bg1">
                              <a:lumMod val="65000"/>
                            </a:schemeClr>
                          </a:solidFill>
                        </a:rPr>
                        <a:t>地域における文化資源について、地域ならではの強みや独自性などを記載すること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65463329"/>
                  </a:ext>
                </a:extLst>
              </a:tr>
              <a:tr h="396000">
                <a:tc rowSpan="3">
                  <a:txBody>
                    <a:bodyPr/>
                    <a:lstStyle/>
                    <a:p>
                      <a:pPr algn="ctr"/>
                      <a:r>
                        <a:rPr kumimoji="1" lang="ja-JP" altLang="en-US" sz="1000" b="1" dirty="0"/>
                        <a:t>自然資源</a:t>
                      </a:r>
                    </a:p>
                  </a:txBody>
                  <a:tcPr anchor="ctr">
                    <a:solidFill>
                      <a:schemeClr val="bg1">
                        <a:lumMod val="85000"/>
                      </a:schemeClr>
                    </a:solidFill>
                  </a:tcPr>
                </a:tc>
                <a:tc gridSpan="5">
                  <a:txBody>
                    <a:bodyPr/>
                    <a:lstStyle/>
                    <a:p>
                      <a:r>
                        <a:rPr kumimoji="1" lang="en-US" altLang="ja-JP" sz="1000" dirty="0"/>
                        <a:t>【</a:t>
                      </a:r>
                      <a:r>
                        <a:rPr kumimoji="1" lang="ja-JP" altLang="en-US" sz="1000" dirty="0"/>
                        <a:t>要素・現状</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地域における自然資源の要素や現状などを記載すること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79063855"/>
                  </a:ext>
                </a:extLst>
              </a:tr>
              <a:tr h="396000">
                <a:tc vMerge="1">
                  <a:txBody>
                    <a:bodyPr/>
                    <a:lstStyle/>
                    <a:p>
                      <a:endParaRPr kumimoji="1" lang="ja-JP" altLang="en-US"/>
                    </a:p>
                  </a:txBody>
                  <a:tcPr/>
                </a:tc>
                <a:tc gridSpan="5">
                  <a:txBody>
                    <a:bodyPr/>
                    <a:lstStyle/>
                    <a:p>
                      <a:r>
                        <a:rPr kumimoji="1" lang="en-US" altLang="ja-JP" sz="1000" dirty="0"/>
                        <a:t>【</a:t>
                      </a:r>
                      <a:r>
                        <a:rPr kumimoji="1" lang="ja-JP" altLang="en-US" sz="1000" dirty="0"/>
                        <a:t>課題</a:t>
                      </a:r>
                      <a:r>
                        <a:rPr kumimoji="1" lang="en-US" altLang="ja-JP" sz="1000" dirty="0"/>
                        <a:t>】</a:t>
                      </a:r>
                      <a:r>
                        <a:rPr kumimoji="1" lang="ja-JP" altLang="en-US" sz="1000" dirty="0">
                          <a:solidFill>
                            <a:schemeClr val="bg1">
                              <a:lumMod val="65000"/>
                            </a:schemeClr>
                          </a:solidFill>
                        </a:rPr>
                        <a:t>地域における自然資源の課題を記載すること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08071035"/>
                  </a:ext>
                </a:extLst>
              </a:tr>
              <a:tr h="396000">
                <a:tc vMerge="1">
                  <a:txBody>
                    <a:bodyPr/>
                    <a:lstStyle/>
                    <a:p>
                      <a:endParaRPr kumimoji="1" lang="ja-JP" altLang="en-US"/>
                    </a:p>
                  </a:txBody>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競争優位性・独自性</a:t>
                      </a:r>
                      <a:r>
                        <a:rPr kumimoji="1" lang="en-US" altLang="ja-JP" sz="1000" dirty="0"/>
                        <a:t>】</a:t>
                      </a:r>
                      <a:r>
                        <a:rPr kumimoji="1" lang="ja-JP" altLang="en-US" sz="1000" dirty="0">
                          <a:solidFill>
                            <a:schemeClr val="bg1">
                              <a:lumMod val="65000"/>
                            </a:schemeClr>
                          </a:solidFill>
                        </a:rPr>
                        <a:t>地域における自然資源について、地域ならではの強みや独自性などを記載すること</a:t>
                      </a:r>
                      <a:endParaRPr kumimoji="1" lang="en-US" altLang="ja-JP" sz="10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33614642"/>
                  </a:ext>
                </a:extLst>
              </a:tr>
              <a:tr h="180000">
                <a:tc rowSpan="2">
                  <a:txBody>
                    <a:bodyPr/>
                    <a:lstStyle/>
                    <a:p>
                      <a:pPr algn="ctr"/>
                      <a:r>
                        <a:rPr kumimoji="1" lang="ja-JP" altLang="en-US" sz="1000" b="1" dirty="0"/>
                        <a:t>関連性の</a:t>
                      </a:r>
                      <a:endParaRPr kumimoji="1" lang="en-US" altLang="ja-JP" sz="1000" b="1" dirty="0"/>
                    </a:p>
                    <a:p>
                      <a:pPr algn="ctr"/>
                      <a:r>
                        <a:rPr kumimoji="1" lang="ja-JP" altLang="en-US" sz="1000" b="1" dirty="0"/>
                        <a:t>高い施策</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t>観光地域づくり法人（</a:t>
                      </a:r>
                      <a:r>
                        <a:rPr kumimoji="1" lang="en-US" altLang="ja-JP" sz="900" dirty="0"/>
                        <a:t>DMO</a:t>
                      </a:r>
                      <a:r>
                        <a:rPr kumimoji="1" lang="ja-JP" altLang="en-US" sz="900" dirty="0"/>
                        <a:t>）</a:t>
                      </a:r>
                      <a:endParaRPr kumimoji="1" lang="en-US" altLang="ja-JP"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t>指定棚田地域（内閣府）</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t>農泊インバウンド受入促進重点地域（農林水産省）</a:t>
                      </a:r>
                      <a:endParaRPr kumimoji="1" lang="en-US" altLang="ja-JP"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t>地理的表示（</a:t>
                      </a:r>
                      <a:r>
                        <a:rPr kumimoji="1" lang="en-US" altLang="ja-JP" sz="900" dirty="0"/>
                        <a:t>GI</a:t>
                      </a:r>
                      <a:r>
                        <a:rPr kumimoji="1" lang="ja-JP" altLang="en-US" sz="900" dirty="0"/>
                        <a:t>）保護制度（農林水産省）</a:t>
                      </a:r>
                      <a:endParaRPr kumimoji="1" lang="en-US" altLang="ja-JP"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a:t>100</a:t>
                      </a:r>
                      <a:r>
                        <a:rPr kumimoji="1" lang="ja-JP" altLang="en-US" sz="900" dirty="0"/>
                        <a:t>年フード（文化庁）</a:t>
                      </a:r>
                      <a:endParaRPr kumimoji="1" lang="en-US" altLang="ja-JP" sz="900" dirty="0"/>
                    </a:p>
                  </a:txBody>
                  <a:tcPr/>
                </a:tc>
                <a:extLst>
                  <a:ext uri="{0D108BD9-81ED-4DB2-BD59-A6C34878D82A}">
                    <a16:rowId xmlns:a16="http://schemas.microsoft.com/office/drawing/2014/main" val="638985610"/>
                  </a:ext>
                </a:extLst>
              </a:tr>
              <a:tr h="576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bg1">
                              <a:lumMod val="65000"/>
                            </a:schemeClr>
                          </a:solidFill>
                        </a:rPr>
                        <a:t>※</a:t>
                      </a:r>
                      <a:r>
                        <a:rPr kumimoji="1" lang="ja-JP" altLang="en-US" sz="1000" dirty="0">
                          <a:solidFill>
                            <a:schemeClr val="bg1">
                              <a:lumMod val="65000"/>
                            </a:schemeClr>
                          </a:solidFill>
                        </a:rPr>
                        <a:t>当てはまる項目があれば〇印及び登録名称を記入ください</a:t>
                      </a:r>
                      <a:endParaRPr kumimoji="1" lang="en-US" altLang="ja-JP" sz="1050" dirty="0">
                        <a:solidFill>
                          <a:schemeClr val="bg1">
                            <a:lumMod val="65000"/>
                          </a:schemeClr>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lumMod val="65000"/>
                            </a:schemeClr>
                          </a:solidFill>
                        </a:rPr>
                        <a:t>※</a:t>
                      </a:r>
                      <a:endParaRPr kumimoji="1" lang="en-US" altLang="ja-JP"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lumMod val="65000"/>
                            </a:schemeClr>
                          </a:solidFill>
                        </a:rPr>
                        <a:t>※</a:t>
                      </a:r>
                      <a:endParaRPr kumimoji="1" lang="en-US" altLang="ja-JP"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lumMod val="65000"/>
                            </a:schemeClr>
                          </a:solidFill>
                        </a:rPr>
                        <a:t>※</a:t>
                      </a:r>
                      <a:endParaRPr kumimoji="1" lang="en-US" altLang="ja-JP" sz="105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bg1">
                              <a:lumMod val="65000"/>
                            </a:schemeClr>
                          </a:solidFill>
                        </a:rPr>
                        <a:t>※</a:t>
                      </a:r>
                      <a:endParaRPr kumimoji="1" lang="en-US" altLang="ja-JP" sz="1050" dirty="0"/>
                    </a:p>
                  </a:txBody>
                  <a:tcPr/>
                </a:tc>
                <a:extLst>
                  <a:ext uri="{0D108BD9-81ED-4DB2-BD59-A6C34878D82A}">
                    <a16:rowId xmlns:a16="http://schemas.microsoft.com/office/drawing/2014/main" val="2120224780"/>
                  </a:ext>
                </a:extLst>
              </a:tr>
            </a:tbl>
          </a:graphicData>
        </a:graphic>
      </p:graphicFrame>
      <p:sp>
        <p:nvSpPr>
          <p:cNvPr id="14" name="フローチャート: 結合子 13">
            <a:extLst>
              <a:ext uri="{FF2B5EF4-FFF2-40B4-BE49-F238E27FC236}">
                <a16:creationId xmlns:a16="http://schemas.microsoft.com/office/drawing/2014/main" id="{5E77E04A-7782-0125-380B-AA647D751078}"/>
              </a:ext>
            </a:extLst>
          </p:cNvPr>
          <p:cNvSpPr/>
          <p:nvPr/>
        </p:nvSpPr>
        <p:spPr>
          <a:xfrm>
            <a:off x="-493187" y="5856841"/>
            <a:ext cx="252000" cy="252000"/>
          </a:xfrm>
          <a:prstGeom prst="flowChartConnector">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33898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75E600EF-CEA5-8CA2-8FDB-1D8662CAEB39}"/>
              </a:ext>
            </a:extLst>
          </p:cNvPr>
          <p:cNvSpPr/>
          <p:nvPr/>
        </p:nvSpPr>
        <p:spPr>
          <a:xfrm>
            <a:off x="0" y="17335"/>
            <a:ext cx="2902998"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様式２</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Ｒ７事業計画書</a:t>
            </a:r>
            <a:r>
              <a:rPr kumimoji="1" lang="ja-JP" altLang="en-US" sz="140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（詳細）</a:t>
            </a:r>
          </a:p>
        </p:txBody>
      </p:sp>
      <p:graphicFrame>
        <p:nvGraphicFramePr>
          <p:cNvPr id="12" name="表 11">
            <a:extLst>
              <a:ext uri="{FF2B5EF4-FFF2-40B4-BE49-F238E27FC236}">
                <a16:creationId xmlns:a16="http://schemas.microsoft.com/office/drawing/2014/main" id="{D41BA169-0FAF-6624-619D-BB3EC8850789}"/>
              </a:ext>
            </a:extLst>
          </p:cNvPr>
          <p:cNvGraphicFramePr>
            <a:graphicFrameLocks noGrp="1"/>
          </p:cNvGraphicFramePr>
          <p:nvPr>
            <p:extLst>
              <p:ext uri="{D42A27DB-BD31-4B8C-83A1-F6EECF244321}">
                <p14:modId xmlns:p14="http://schemas.microsoft.com/office/powerpoint/2010/main" val="3435675712"/>
              </p:ext>
            </p:extLst>
          </p:nvPr>
        </p:nvGraphicFramePr>
        <p:xfrm>
          <a:off x="162195" y="325112"/>
          <a:ext cx="9581610" cy="6399840"/>
        </p:xfrm>
        <a:graphic>
          <a:graphicData uri="http://schemas.openxmlformats.org/drawingml/2006/table">
            <a:tbl>
              <a:tblPr firstRow="1" bandRow="1">
                <a:tableStyleId>{5940675A-B579-460E-94D1-54222C63F5DA}</a:tableStyleId>
              </a:tblPr>
              <a:tblGrid>
                <a:gridCol w="756000">
                  <a:extLst>
                    <a:ext uri="{9D8B030D-6E8A-4147-A177-3AD203B41FA5}">
                      <a16:colId xmlns:a16="http://schemas.microsoft.com/office/drawing/2014/main" val="3704663985"/>
                    </a:ext>
                  </a:extLst>
                </a:gridCol>
                <a:gridCol w="8825610">
                  <a:extLst>
                    <a:ext uri="{9D8B030D-6E8A-4147-A177-3AD203B41FA5}">
                      <a16:colId xmlns:a16="http://schemas.microsoft.com/office/drawing/2014/main" val="963090907"/>
                    </a:ext>
                  </a:extLst>
                </a:gridCol>
              </a:tblGrid>
              <a:tr h="216000">
                <a:tc gridSpan="2">
                  <a:txBody>
                    <a:bodyPr/>
                    <a:lstStyle/>
                    <a:p>
                      <a:pPr algn="ctr"/>
                      <a:r>
                        <a:rPr kumimoji="1" lang="en-US" altLang="ja-JP" sz="1000" b="1" dirty="0"/>
                        <a:t>Step</a:t>
                      </a:r>
                      <a:r>
                        <a:rPr kumimoji="1" lang="ja-JP" altLang="en-US" sz="1000" b="1" dirty="0"/>
                        <a:t>２　地域戦略</a:t>
                      </a:r>
                    </a:p>
                  </a:txBody>
                  <a:tcPr anchor="ctr">
                    <a:solidFill>
                      <a:schemeClr val="bg1">
                        <a:lumMod val="85000"/>
                      </a:schemeClr>
                    </a:solidFill>
                  </a:tcPr>
                </a:tc>
                <a:tc hMerge="1">
                  <a:txBody>
                    <a:bodyPr/>
                    <a:lstStyle/>
                    <a:p>
                      <a:endParaRPr kumimoji="1" lang="ja-JP" altLang="en-US" dirty="0"/>
                    </a:p>
                  </a:txBody>
                  <a:tcPr/>
                </a:tc>
                <a:extLst>
                  <a:ext uri="{0D108BD9-81ED-4DB2-BD59-A6C34878D82A}">
                    <a16:rowId xmlns:a16="http://schemas.microsoft.com/office/drawing/2014/main" val="3941146055"/>
                  </a:ext>
                </a:extLst>
              </a:tr>
              <a:tr h="576000">
                <a:tc rowSpan="2">
                  <a:txBody>
                    <a:bodyPr/>
                    <a:lstStyle/>
                    <a:p>
                      <a:pPr algn="ctr"/>
                      <a:r>
                        <a:rPr kumimoji="1" lang="ja-JP" altLang="en-US" sz="1000" b="1" dirty="0"/>
                        <a:t>ストーリー</a:t>
                      </a:r>
                      <a:endParaRPr kumimoji="1" lang="en-US" altLang="ja-JP" sz="1000" b="1" dirty="0"/>
                    </a:p>
                    <a:p>
                      <a:pPr algn="ctr"/>
                      <a:r>
                        <a:rPr kumimoji="1" lang="ja-JP" altLang="en-US" sz="1000" b="1" dirty="0"/>
                        <a:t>設定</a:t>
                      </a:r>
                      <a:endParaRPr kumimoji="1" lang="en-US" altLang="ja-JP" sz="1000" b="1" dirty="0"/>
                    </a:p>
                  </a:txBody>
                  <a:tcPr anchor="ctr">
                    <a:solidFill>
                      <a:schemeClr val="bg1">
                        <a:lumMod val="85000"/>
                      </a:schemeClr>
                    </a:solidFill>
                  </a:tcPr>
                </a:tc>
                <a:tc>
                  <a:txBody>
                    <a:bodyPr/>
                    <a:lstStyle/>
                    <a:p>
                      <a:r>
                        <a:rPr kumimoji="1" lang="en-US" altLang="ja-JP" sz="10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tx1"/>
                          </a:solidFill>
                          <a:effectLst/>
                          <a:uLnTx/>
                          <a:uFillTx/>
                          <a:latin typeface="+mn-lt"/>
                          <a:ea typeface="+mn-ea"/>
                          <a:cs typeface="+mn-cs"/>
                        </a:rPr>
                        <a:t>地域ならではのストーリー</a:t>
                      </a:r>
                      <a:r>
                        <a:rPr kumimoji="1" lang="en-US" altLang="ja-JP" sz="10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申請地域においてガストロノミーツーリズムを推進する上で、地域特有の食文化や特色、前頁で記載した資源間の関連性等を踏まえたテーマ・ストーリーを記載すること。申請地域における主な活動経歴（取組内容・功績等）や今後の取組計画・展望などを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p>
                      <a:r>
                        <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１ページ目の記載と内容を統一すること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tc>
                <a:extLst>
                  <a:ext uri="{0D108BD9-81ED-4DB2-BD59-A6C34878D82A}">
                    <a16:rowId xmlns:a16="http://schemas.microsoft.com/office/drawing/2014/main" val="1702575397"/>
                  </a:ext>
                </a:extLst>
              </a:tr>
              <a:tr h="576000">
                <a:tc vMerge="1">
                  <a:txBody>
                    <a:bodyPr/>
                    <a:lstStyle/>
                    <a:p>
                      <a:endParaRPr kumimoji="1" lang="ja-JP" altLang="en-US"/>
                    </a:p>
                  </a:txBody>
                  <a:tcPr/>
                </a:tc>
                <a:tc>
                  <a:txBody>
                    <a:bodyPr/>
                    <a:lstStyle/>
                    <a:p>
                      <a:r>
                        <a:rPr kumimoji="1" lang="en-US" altLang="ja-JP" sz="10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tx1"/>
                          </a:solidFill>
                          <a:effectLst/>
                          <a:uLnTx/>
                          <a:uFillTx/>
                          <a:latin typeface="+mn-lt"/>
                          <a:ea typeface="+mn-ea"/>
                          <a:cs typeface="+mn-cs"/>
                        </a:rPr>
                        <a:t>設定の理由・考え</a:t>
                      </a:r>
                      <a:r>
                        <a:rPr kumimoji="1" lang="en-US" altLang="ja-JP" sz="10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上記の理由や考えを記載すること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tc>
                <a:extLst>
                  <a:ext uri="{0D108BD9-81ED-4DB2-BD59-A6C34878D82A}">
                    <a16:rowId xmlns:a16="http://schemas.microsoft.com/office/drawing/2014/main" val="3013929376"/>
                  </a:ext>
                </a:extLst>
              </a:tr>
              <a:tr h="252000">
                <a:tc rowSpan="6">
                  <a:txBody>
                    <a:bodyPr/>
                    <a:lstStyle/>
                    <a:p>
                      <a:pPr algn="ctr"/>
                      <a:r>
                        <a:rPr kumimoji="1" lang="ja-JP" altLang="en-US" sz="1000" b="1" dirty="0"/>
                        <a:t>地域連携</a:t>
                      </a:r>
                    </a:p>
                  </a:txBody>
                  <a:tcPr anchor="ctr">
                    <a:solidFill>
                      <a:schemeClr val="bg1">
                        <a:lumMod val="85000"/>
                      </a:schemeClr>
                    </a:solidFill>
                  </a:tcPr>
                </a:tc>
                <a:tc>
                  <a:txBody>
                    <a:bodyPr/>
                    <a:lstStyle/>
                    <a:p>
                      <a:r>
                        <a:rPr kumimoji="1" lang="en-US" altLang="ja-JP" sz="1000" dirty="0"/>
                        <a:t>【A.</a:t>
                      </a:r>
                      <a:r>
                        <a:rPr kumimoji="1" lang="ja-JP" altLang="en-US" sz="1000" dirty="0"/>
                        <a:t>自治体名</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本事業を連携して推進する自治体名を記載すること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tc>
                <a:extLst>
                  <a:ext uri="{0D108BD9-81ED-4DB2-BD59-A6C34878D82A}">
                    <a16:rowId xmlns:a16="http://schemas.microsoft.com/office/drawing/2014/main" val="2429339049"/>
                  </a:ext>
                </a:extLst>
              </a:tr>
              <a:tr h="576000">
                <a:tc vMerge="1">
                  <a:txBody>
                    <a:bodyPr/>
                    <a:lstStyle/>
                    <a:p>
                      <a:endParaRPr kumimoji="1" lang="ja-JP" altLang="en-US"/>
                    </a:p>
                  </a:txBody>
                  <a:tcPr/>
                </a:tc>
                <a:tc>
                  <a:txBody>
                    <a:bodyPr/>
                    <a:lstStyle/>
                    <a:p>
                      <a:r>
                        <a:rPr kumimoji="1" lang="en-US" altLang="ja-JP" sz="1000" dirty="0"/>
                        <a:t>【A.</a:t>
                      </a:r>
                      <a:r>
                        <a:rPr kumimoji="1" lang="ja-JP" altLang="en-US" sz="1000" dirty="0"/>
                        <a:t>役割</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具体的な役割や連携体制、協議状況などを記載すること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tc>
                <a:extLst>
                  <a:ext uri="{0D108BD9-81ED-4DB2-BD59-A6C34878D82A}">
                    <a16:rowId xmlns:a16="http://schemas.microsoft.com/office/drawing/2014/main" val="544839666"/>
                  </a:ext>
                </a:extLst>
              </a:tr>
              <a:tr h="252000">
                <a:tc vMerge="1">
                  <a:txBody>
                    <a:bodyPr/>
                    <a:lstStyle/>
                    <a:p>
                      <a:endParaRPr kumimoji="1" lang="ja-JP" altLang="en-US"/>
                    </a:p>
                  </a:txBody>
                  <a:tcPr/>
                </a:tc>
                <a:tc>
                  <a:txBody>
                    <a:bodyPr/>
                    <a:lstStyle/>
                    <a:p>
                      <a:r>
                        <a:rPr kumimoji="1" lang="en-US" altLang="ja-JP" sz="1000" dirty="0"/>
                        <a:t>【B.</a:t>
                      </a:r>
                      <a:r>
                        <a:rPr kumimoji="1" lang="ja-JP" altLang="en-US" sz="1000" dirty="0"/>
                        <a:t>事業者名</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本事業を連携して推進する事業者名を記載すること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tc>
                <a:extLst>
                  <a:ext uri="{0D108BD9-81ED-4DB2-BD59-A6C34878D82A}">
                    <a16:rowId xmlns:a16="http://schemas.microsoft.com/office/drawing/2014/main" val="375145337"/>
                  </a:ext>
                </a:extLst>
              </a:tr>
              <a:tr h="576000">
                <a:tc vMerge="1">
                  <a:txBody>
                    <a:bodyPr/>
                    <a:lstStyle/>
                    <a:p>
                      <a:endParaRPr kumimoji="1" lang="ja-JP" altLang="en-US"/>
                    </a:p>
                  </a:txBody>
                  <a:tcPr/>
                </a:tc>
                <a:tc>
                  <a:txBody>
                    <a:bodyPr/>
                    <a:lstStyle/>
                    <a:p>
                      <a:r>
                        <a:rPr kumimoji="1" lang="en-US" altLang="ja-JP" sz="1000" dirty="0"/>
                        <a:t>【B.</a:t>
                      </a:r>
                      <a:r>
                        <a:rPr kumimoji="1" lang="ja-JP" altLang="en-US" sz="1000" dirty="0"/>
                        <a:t>役割</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具体的な役割や連携体制、協議状況などを記載すること</a:t>
                      </a:r>
                      <a:endParaRPr kumimoji="1" lang="en-US" altLang="ja-JP" sz="1000" dirty="0"/>
                    </a:p>
                  </a:txBody>
                  <a:tcPr anchor="ctr"/>
                </a:tc>
                <a:extLst>
                  <a:ext uri="{0D108BD9-81ED-4DB2-BD59-A6C34878D82A}">
                    <a16:rowId xmlns:a16="http://schemas.microsoft.com/office/drawing/2014/main" val="1474581039"/>
                  </a:ext>
                </a:extLst>
              </a:tr>
              <a:tr h="252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t>【C.</a:t>
                      </a:r>
                      <a:r>
                        <a:rPr kumimoji="1" lang="ja-JP" altLang="en-US" sz="1000" dirty="0"/>
                        <a:t>事業者名</a:t>
                      </a:r>
                      <a:r>
                        <a:rPr kumimoji="1" lang="en-US" altLang="ja-JP" sz="1000" dirty="0"/>
                        <a:t>※</a:t>
                      </a:r>
                      <a:r>
                        <a:rPr kumimoji="1" lang="ja-JP" altLang="en-US" sz="1000" dirty="0"/>
                        <a:t>必要であれば記載</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本事業を連携して推進する事業者名を記載すること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tc>
                <a:extLst>
                  <a:ext uri="{0D108BD9-81ED-4DB2-BD59-A6C34878D82A}">
                    <a16:rowId xmlns:a16="http://schemas.microsoft.com/office/drawing/2014/main" val="1748030448"/>
                  </a:ext>
                </a:extLst>
              </a:tr>
              <a:tr h="576000">
                <a:tc vMerge="1">
                  <a:txBody>
                    <a:bodyPr/>
                    <a:lstStyle/>
                    <a:p>
                      <a:endParaRPr kumimoji="1" lang="ja-JP" altLang="en-US"/>
                    </a:p>
                  </a:txBody>
                  <a:tcPr/>
                </a:tc>
                <a:tc>
                  <a:txBody>
                    <a:bodyPr/>
                    <a:lstStyle/>
                    <a:p>
                      <a:r>
                        <a:rPr kumimoji="1" lang="en-US" altLang="ja-JP" sz="1000" dirty="0"/>
                        <a:t>【C.</a:t>
                      </a:r>
                      <a:r>
                        <a:rPr kumimoji="1" lang="ja-JP" altLang="en-US" sz="1000" dirty="0"/>
                        <a:t>役割</a:t>
                      </a:r>
                      <a:r>
                        <a:rPr kumimoji="1" lang="en-US" altLang="ja-JP" sz="1000" dirty="0"/>
                        <a:t>※</a:t>
                      </a:r>
                      <a:r>
                        <a:rPr kumimoji="1" lang="ja-JP" altLang="en-US" sz="1000" dirty="0"/>
                        <a:t>必要であれば記載</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具体的な役割や連携体制、協議状況などを記載すること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本事業における関連度の高い事業者から記載の上、その他の事業者に関しては様式３等に記載すること</a:t>
                      </a:r>
                      <a:endParaRPr kumimoji="1" lang="en-US" altLang="ja-JP" sz="1000" b="0" i="0" u="none" strike="noStrike" kern="1200" cap="none" spc="0" normalizeH="0" baseline="0" noProof="0" dirty="0">
                        <a:ln>
                          <a:noFill/>
                        </a:ln>
                        <a:solidFill>
                          <a:schemeClr val="bg1">
                            <a:lumMod val="65000"/>
                          </a:schemeClr>
                        </a:solidFill>
                        <a:effectLst/>
                        <a:uLnTx/>
                        <a:uFillTx/>
                        <a:latin typeface="+mn-lt"/>
                        <a:ea typeface="+mn-ea"/>
                        <a:cs typeface="+mn-cs"/>
                      </a:endParaRPr>
                    </a:p>
                  </a:txBody>
                  <a:tcPr anchor="ctr"/>
                </a:tc>
                <a:extLst>
                  <a:ext uri="{0D108BD9-81ED-4DB2-BD59-A6C34878D82A}">
                    <a16:rowId xmlns:a16="http://schemas.microsoft.com/office/drawing/2014/main" val="3635231823"/>
                  </a:ext>
                </a:extLst>
              </a:tr>
              <a:tr h="252000">
                <a:tc rowSpan="4">
                  <a:txBody>
                    <a:bodyPr/>
                    <a:lstStyle/>
                    <a:p>
                      <a:pPr algn="ctr"/>
                      <a:r>
                        <a:rPr kumimoji="1" lang="ja-JP" altLang="en-US" sz="1000" b="1" dirty="0"/>
                        <a:t>ターゲット</a:t>
                      </a:r>
                      <a:endParaRPr kumimoji="1" lang="en-US" altLang="ja-JP" sz="1000" b="1" dirty="0"/>
                    </a:p>
                    <a:p>
                      <a:pPr algn="ctr"/>
                      <a:r>
                        <a:rPr kumimoji="1" lang="ja-JP" altLang="en-US" sz="1000" b="1" dirty="0"/>
                        <a:t>設定</a:t>
                      </a:r>
                    </a:p>
                  </a:txBody>
                  <a:tcPr anchor="ctr">
                    <a:solidFill>
                      <a:schemeClr val="bg1">
                        <a:lumMod val="85000"/>
                      </a:schemeClr>
                    </a:solidFill>
                  </a:tcPr>
                </a:tc>
                <a:tc>
                  <a:txBody>
                    <a:bodyPr/>
                    <a:lstStyle/>
                    <a:p>
                      <a:r>
                        <a:rPr kumimoji="1" lang="en-US" altLang="ja-JP" sz="1000" dirty="0"/>
                        <a:t>【</a:t>
                      </a:r>
                      <a:r>
                        <a:rPr kumimoji="1" lang="ja-JP" altLang="en-US" sz="1000" dirty="0"/>
                        <a:t>メインターゲット</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取組のターゲット市場を記載すること</a:t>
                      </a:r>
                      <a:endParaRPr kumimoji="1" lang="en-US" altLang="ja-JP" sz="1000" dirty="0"/>
                    </a:p>
                  </a:txBody>
                  <a:tcPr anchor="ctr"/>
                </a:tc>
                <a:extLst>
                  <a:ext uri="{0D108BD9-81ED-4DB2-BD59-A6C34878D82A}">
                    <a16:rowId xmlns:a16="http://schemas.microsoft.com/office/drawing/2014/main" val="1629906677"/>
                  </a:ext>
                </a:extLst>
              </a:tr>
              <a:tr h="432000">
                <a:tc vMerge="1">
                  <a:txBody>
                    <a:bodyPr/>
                    <a:lstStyle/>
                    <a:p>
                      <a:endParaRPr kumimoji="1" lang="ja-JP" altLang="en-US"/>
                    </a:p>
                  </a:txBody>
                  <a:tcPr/>
                </a:tc>
                <a:tc>
                  <a:txBody>
                    <a:bodyPr/>
                    <a:lstStyle/>
                    <a:p>
                      <a:r>
                        <a:rPr kumimoji="1" lang="en-US" altLang="ja-JP" sz="1000" dirty="0"/>
                        <a:t>【</a:t>
                      </a:r>
                      <a:r>
                        <a:rPr kumimoji="1" lang="ja-JP" altLang="en-US" sz="1000" dirty="0"/>
                        <a:t>その理由</a:t>
                      </a:r>
                      <a:r>
                        <a:rPr kumimoji="1" lang="en-US" altLang="ja-JP" sz="1000" dirty="0"/>
                        <a:t>】</a:t>
                      </a:r>
                      <a:r>
                        <a:rPr kumimoji="1" lang="ja-JP" altLang="en-US" sz="1000" dirty="0">
                          <a:solidFill>
                            <a:schemeClr val="bg1">
                              <a:lumMod val="65000"/>
                            </a:schemeClr>
                          </a:solidFill>
                        </a:rPr>
                        <a:t>メインターゲットとして設定した理由や現在の受入状況などを記載すること</a:t>
                      </a:r>
                      <a:endParaRPr kumimoji="1" lang="en-US" altLang="ja-JP" sz="1000" dirty="0">
                        <a:solidFill>
                          <a:schemeClr val="bg1">
                            <a:lumMod val="65000"/>
                          </a:schemeClr>
                        </a:solidFill>
                      </a:endParaRPr>
                    </a:p>
                  </a:txBody>
                  <a:tcPr anchor="ctr"/>
                </a:tc>
                <a:extLst>
                  <a:ext uri="{0D108BD9-81ED-4DB2-BD59-A6C34878D82A}">
                    <a16:rowId xmlns:a16="http://schemas.microsoft.com/office/drawing/2014/main" val="3516357832"/>
                  </a:ext>
                </a:extLst>
              </a:tr>
              <a:tr h="252000">
                <a:tc vMerge="1">
                  <a:txBody>
                    <a:bodyPr/>
                    <a:lstStyle/>
                    <a:p>
                      <a:endParaRPr kumimoji="1" lang="ja-JP" altLang="en-US"/>
                    </a:p>
                  </a:txBody>
                  <a:tcPr/>
                </a:tc>
                <a:tc>
                  <a:txBody>
                    <a:bodyPr/>
                    <a:lstStyle/>
                    <a:p>
                      <a:r>
                        <a:rPr kumimoji="1" lang="en-US" altLang="ja-JP" sz="1000" dirty="0"/>
                        <a:t>【</a:t>
                      </a:r>
                      <a:r>
                        <a:rPr kumimoji="1" lang="ja-JP" altLang="en-US" sz="1000" dirty="0"/>
                        <a:t>サブターゲット</a:t>
                      </a:r>
                      <a:r>
                        <a:rPr kumimoji="1" lang="en-US" altLang="ja-JP" sz="1000" dirty="0"/>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取組のターゲット市場を記載すること</a:t>
                      </a:r>
                      <a:endParaRPr kumimoji="1" lang="en-US" altLang="ja-JP" sz="1000" dirty="0"/>
                    </a:p>
                  </a:txBody>
                  <a:tcPr anchor="ctr"/>
                </a:tc>
                <a:extLst>
                  <a:ext uri="{0D108BD9-81ED-4DB2-BD59-A6C34878D82A}">
                    <a16:rowId xmlns:a16="http://schemas.microsoft.com/office/drawing/2014/main" val="1960270256"/>
                  </a:ext>
                </a:extLst>
              </a:tr>
              <a:tr h="432000">
                <a:tc vMerge="1">
                  <a:txBody>
                    <a:bodyPr/>
                    <a:lstStyle/>
                    <a:p>
                      <a:endParaRPr kumimoji="1" lang="ja-JP" altLang="en-US"/>
                    </a:p>
                  </a:txBody>
                  <a:tcPr/>
                </a:tc>
                <a:tc>
                  <a:txBody>
                    <a:bodyPr/>
                    <a:lstStyle/>
                    <a:p>
                      <a:r>
                        <a:rPr kumimoji="1" lang="en-US" altLang="ja-JP" sz="1000" dirty="0"/>
                        <a:t>【</a:t>
                      </a:r>
                      <a:r>
                        <a:rPr kumimoji="1" lang="ja-JP" altLang="en-US" sz="1000" dirty="0"/>
                        <a:t>その理由</a:t>
                      </a:r>
                      <a:r>
                        <a:rPr kumimoji="1" lang="en-US" altLang="ja-JP" sz="1000" dirty="0"/>
                        <a:t>】</a:t>
                      </a:r>
                      <a:r>
                        <a:rPr kumimoji="1" lang="ja-JP" altLang="en-US" sz="1000" dirty="0">
                          <a:solidFill>
                            <a:schemeClr val="bg1">
                              <a:lumMod val="65000"/>
                            </a:schemeClr>
                          </a:solidFill>
                        </a:rPr>
                        <a:t>サブターゲットとして設定した理由や現在の受入状況などを記載すること</a:t>
                      </a:r>
                      <a:endParaRPr kumimoji="1" lang="en-US" altLang="ja-JP" sz="1000" dirty="0">
                        <a:solidFill>
                          <a:schemeClr val="bg1">
                            <a:lumMod val="65000"/>
                          </a:schemeClr>
                        </a:solidFill>
                      </a:endParaRPr>
                    </a:p>
                  </a:txBody>
                  <a:tcPr anchor="ctr"/>
                </a:tc>
                <a:extLst>
                  <a:ext uri="{0D108BD9-81ED-4DB2-BD59-A6C34878D82A}">
                    <a16:rowId xmlns:a16="http://schemas.microsoft.com/office/drawing/2014/main" val="552638627"/>
                  </a:ext>
                </a:extLst>
              </a:tr>
              <a:tr h="576000">
                <a:tc rowSpan="2">
                  <a:txBody>
                    <a:bodyPr/>
                    <a:lstStyle/>
                    <a:p>
                      <a:pPr algn="ctr"/>
                      <a:r>
                        <a:rPr kumimoji="1" lang="ja-JP" altLang="en-US" sz="1000" b="1" dirty="0"/>
                        <a:t>販路開拓・</a:t>
                      </a:r>
                      <a:endParaRPr kumimoji="1" lang="en-US" altLang="ja-JP" sz="1000" b="1" dirty="0"/>
                    </a:p>
                    <a:p>
                      <a:pPr algn="ctr"/>
                      <a:r>
                        <a:rPr kumimoji="1" lang="ja-JP" altLang="en-US" sz="1000" b="1" dirty="0"/>
                        <a:t>情報発信</a:t>
                      </a: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tx1"/>
                          </a:solidFill>
                          <a:effectLst/>
                          <a:uLnTx/>
                          <a:uFillTx/>
                          <a:latin typeface="+mn-lt"/>
                          <a:ea typeface="+mn-ea"/>
                          <a:cs typeface="+mn-cs"/>
                        </a:rPr>
                        <a:t>販路開拓</a:t>
                      </a:r>
                      <a:r>
                        <a:rPr kumimoji="1" lang="en-US" altLang="ja-JP" sz="10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本事業内で行う販路開拓に関する計画・戦略と仮説検証の内容を記載すること</a:t>
                      </a:r>
                      <a:endParaRPr kumimoji="1" lang="en-US" altLang="ja-JP" sz="1000" dirty="0"/>
                    </a:p>
                  </a:txBody>
                  <a:tcPr anchor="ctr"/>
                </a:tc>
                <a:extLst>
                  <a:ext uri="{0D108BD9-81ED-4DB2-BD59-A6C34878D82A}">
                    <a16:rowId xmlns:a16="http://schemas.microsoft.com/office/drawing/2014/main" val="47473939"/>
                  </a:ext>
                </a:extLst>
              </a:tr>
              <a:tr h="576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tx1"/>
                          </a:solidFill>
                          <a:effectLst/>
                          <a:uLnTx/>
                          <a:uFillTx/>
                          <a:latin typeface="+mn-lt"/>
                          <a:ea typeface="+mn-ea"/>
                          <a:cs typeface="+mn-cs"/>
                        </a:rPr>
                        <a:t>情報発信</a:t>
                      </a:r>
                      <a:r>
                        <a:rPr kumimoji="1" lang="en-US" altLang="ja-JP" sz="1000" b="0" i="0" u="none" strike="noStrike" kern="1200" cap="none" spc="0" normalizeH="0" baseline="0" noProof="0" dirty="0">
                          <a:ln>
                            <a:noFill/>
                          </a:ln>
                          <a:solidFill>
                            <a:schemeClr val="tx1"/>
                          </a:solidFill>
                          <a:effectLst/>
                          <a:uLnTx/>
                          <a:uFillTx/>
                          <a:latin typeface="+mn-lt"/>
                          <a:ea typeface="+mn-ea"/>
                          <a:cs typeface="+mn-cs"/>
                        </a:rPr>
                        <a:t>】</a:t>
                      </a:r>
                      <a:r>
                        <a:rPr kumimoji="1" lang="ja-JP" altLang="en-US" sz="1000" b="0" i="0" u="none" strike="noStrike" kern="1200" cap="none" spc="0" normalizeH="0" baseline="0" noProof="0" dirty="0">
                          <a:ln>
                            <a:noFill/>
                          </a:ln>
                          <a:solidFill>
                            <a:schemeClr val="bg1">
                              <a:lumMod val="65000"/>
                            </a:schemeClr>
                          </a:solidFill>
                          <a:effectLst/>
                          <a:uLnTx/>
                          <a:uFillTx/>
                          <a:latin typeface="+mn-lt"/>
                          <a:ea typeface="+mn-ea"/>
                          <a:cs typeface="+mn-cs"/>
                        </a:rPr>
                        <a:t>本事業内で行う情報発信に関する計画・戦略と仮説検証の内容を記載すること</a:t>
                      </a:r>
                      <a:endParaRPr kumimoji="1" lang="en-US" altLang="ja-JP" sz="1000" dirty="0"/>
                    </a:p>
                  </a:txBody>
                  <a:tcPr anchor="ctr"/>
                </a:tc>
                <a:extLst>
                  <a:ext uri="{0D108BD9-81ED-4DB2-BD59-A6C34878D82A}">
                    <a16:rowId xmlns:a16="http://schemas.microsoft.com/office/drawing/2014/main" val="1196580253"/>
                  </a:ext>
                </a:extLst>
              </a:tr>
            </a:tbl>
          </a:graphicData>
        </a:graphic>
      </p:graphicFrame>
    </p:spTree>
    <p:extLst>
      <p:ext uri="{BB962C8B-B14F-4D97-AF65-F5344CB8AC3E}">
        <p14:creationId xmlns:p14="http://schemas.microsoft.com/office/powerpoint/2010/main" val="1034872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75E600EF-CEA5-8CA2-8FDB-1D8662CAEB39}"/>
              </a:ext>
            </a:extLst>
          </p:cNvPr>
          <p:cNvSpPr/>
          <p:nvPr/>
        </p:nvSpPr>
        <p:spPr>
          <a:xfrm>
            <a:off x="0" y="17335"/>
            <a:ext cx="2902998"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様式２</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Ｒ７事業計画書</a:t>
            </a:r>
            <a:r>
              <a:rPr kumimoji="1" lang="ja-JP" altLang="en-US" sz="140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（詳細）</a:t>
            </a:r>
          </a:p>
        </p:txBody>
      </p:sp>
      <p:graphicFrame>
        <p:nvGraphicFramePr>
          <p:cNvPr id="12" name="表 11">
            <a:extLst>
              <a:ext uri="{FF2B5EF4-FFF2-40B4-BE49-F238E27FC236}">
                <a16:creationId xmlns:a16="http://schemas.microsoft.com/office/drawing/2014/main" id="{D41BA169-0FAF-6624-619D-BB3EC8850789}"/>
              </a:ext>
            </a:extLst>
          </p:cNvPr>
          <p:cNvGraphicFramePr>
            <a:graphicFrameLocks noGrp="1"/>
          </p:cNvGraphicFramePr>
          <p:nvPr>
            <p:extLst>
              <p:ext uri="{D42A27DB-BD31-4B8C-83A1-F6EECF244321}">
                <p14:modId xmlns:p14="http://schemas.microsoft.com/office/powerpoint/2010/main" val="505423043"/>
              </p:ext>
            </p:extLst>
          </p:nvPr>
        </p:nvGraphicFramePr>
        <p:xfrm>
          <a:off x="162194" y="325112"/>
          <a:ext cx="9580607" cy="747840"/>
        </p:xfrm>
        <a:graphic>
          <a:graphicData uri="http://schemas.openxmlformats.org/drawingml/2006/table">
            <a:tbl>
              <a:tblPr firstRow="1" bandRow="1">
                <a:tableStyleId>{5940675A-B579-460E-94D1-54222C63F5DA}</a:tableStyleId>
              </a:tblPr>
              <a:tblGrid>
                <a:gridCol w="1012607">
                  <a:extLst>
                    <a:ext uri="{9D8B030D-6E8A-4147-A177-3AD203B41FA5}">
                      <a16:colId xmlns:a16="http://schemas.microsoft.com/office/drawing/2014/main" val="3704663985"/>
                    </a:ext>
                  </a:extLst>
                </a:gridCol>
                <a:gridCol w="5796000">
                  <a:extLst>
                    <a:ext uri="{9D8B030D-6E8A-4147-A177-3AD203B41FA5}">
                      <a16:colId xmlns:a16="http://schemas.microsoft.com/office/drawing/2014/main" val="927595246"/>
                    </a:ext>
                  </a:extLst>
                </a:gridCol>
                <a:gridCol w="1548000">
                  <a:extLst>
                    <a:ext uri="{9D8B030D-6E8A-4147-A177-3AD203B41FA5}">
                      <a16:colId xmlns:a16="http://schemas.microsoft.com/office/drawing/2014/main" val="1089482719"/>
                    </a:ext>
                  </a:extLst>
                </a:gridCol>
                <a:gridCol w="1224000">
                  <a:extLst>
                    <a:ext uri="{9D8B030D-6E8A-4147-A177-3AD203B41FA5}">
                      <a16:colId xmlns:a16="http://schemas.microsoft.com/office/drawing/2014/main" val="2187114416"/>
                    </a:ext>
                  </a:extLst>
                </a:gridCol>
              </a:tblGrid>
              <a:tr h="216000">
                <a:tc gridSpan="4">
                  <a:txBody>
                    <a:bodyPr/>
                    <a:lstStyle/>
                    <a:p>
                      <a:pPr algn="ctr"/>
                      <a:r>
                        <a:rPr kumimoji="1" lang="en-US" altLang="ja-JP" sz="1000" b="1" dirty="0"/>
                        <a:t>Step</a:t>
                      </a:r>
                      <a:r>
                        <a:rPr kumimoji="1" lang="ja-JP" altLang="en-US" sz="1000" b="1" dirty="0"/>
                        <a:t>３　実証及び検証　取組（１）　</a:t>
                      </a:r>
                      <a:r>
                        <a:rPr kumimoji="1" lang="en-US" altLang="ja-JP" sz="1000" b="0" dirty="0">
                          <a:solidFill>
                            <a:srgbClr val="FF0000"/>
                          </a:solidFill>
                        </a:rPr>
                        <a:t>※</a:t>
                      </a:r>
                      <a:r>
                        <a:rPr kumimoji="1" lang="ja-JP" altLang="en-US" sz="1000" b="0" dirty="0">
                          <a:solidFill>
                            <a:srgbClr val="FF0000"/>
                          </a:solidFill>
                        </a:rPr>
                        <a:t>取組が複数の場合は本シートを追加して施策ごとに作成ください</a:t>
                      </a:r>
                      <a:endParaRPr kumimoji="1" lang="en-US" altLang="ja-JP" sz="1000" b="0" dirty="0">
                        <a:solidFill>
                          <a:srgbClr val="FF0000"/>
                        </a:solidFill>
                      </a:endParaRPr>
                    </a:p>
                  </a:txBody>
                  <a:tcPr anchor="c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41146055"/>
                  </a:ext>
                </a:extLst>
              </a:tr>
              <a:tr h="252000">
                <a:tc>
                  <a:txBody>
                    <a:bodyPr/>
                    <a:lstStyle/>
                    <a:p>
                      <a:pPr algn="ctr"/>
                      <a:r>
                        <a:rPr kumimoji="1" lang="ja-JP" altLang="en-US" sz="1000" b="1" dirty="0"/>
                        <a:t>取組名</a:t>
                      </a:r>
                      <a:endParaRPr kumimoji="1" lang="en-US" altLang="ja-JP" sz="1000" b="1" dirty="0"/>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取組名を記載すること</a:t>
                      </a:r>
                      <a:endParaRPr kumimoji="1" lang="en-US" altLang="ja-JP" sz="1000" b="1" dirty="0"/>
                    </a:p>
                  </a:txBody>
                  <a:tcPr anchor="ctr">
                    <a:solidFill>
                      <a:schemeClr val="bg1"/>
                    </a:solidFill>
                  </a:tcPr>
                </a:tc>
                <a:tc>
                  <a:txBody>
                    <a:bodyPr/>
                    <a:lstStyle/>
                    <a:p>
                      <a:pPr algn="ctr"/>
                      <a:r>
                        <a:rPr kumimoji="1" lang="ja-JP" altLang="en-US" sz="1000" b="1" dirty="0"/>
                        <a:t>取組に係る費用（税込）</a:t>
                      </a:r>
                      <a:endParaRPr kumimoji="1" lang="en-US" altLang="ja-JP" sz="1000" b="1" dirty="0"/>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〇</a:t>
                      </a:r>
                      <a:r>
                        <a:rPr kumimoji="1" lang="en-US" altLang="ja-JP" sz="1000" b="0" dirty="0">
                          <a:solidFill>
                            <a:schemeClr val="bg1">
                              <a:lumMod val="65000"/>
                            </a:schemeClr>
                          </a:solidFill>
                        </a:rPr>
                        <a:t>,</a:t>
                      </a:r>
                      <a:r>
                        <a:rPr kumimoji="1" lang="ja-JP" altLang="en-US" sz="1000" b="0" dirty="0">
                          <a:solidFill>
                            <a:schemeClr val="bg1">
                              <a:lumMod val="65000"/>
                            </a:schemeClr>
                          </a:solidFill>
                        </a:rPr>
                        <a:t>〇〇〇</a:t>
                      </a:r>
                      <a:r>
                        <a:rPr kumimoji="1" lang="ja-JP" altLang="en-US" sz="1000" b="1" dirty="0"/>
                        <a:t>（千円）</a:t>
                      </a:r>
                      <a:endParaRPr kumimoji="1" lang="en-US" altLang="ja-JP" sz="1000" b="1" dirty="0"/>
                    </a:p>
                  </a:txBody>
                  <a:tcPr anchor="ctr">
                    <a:solidFill>
                      <a:schemeClr val="bg1"/>
                    </a:solidFill>
                  </a:tcPr>
                </a:tc>
                <a:extLst>
                  <a:ext uri="{0D108BD9-81ED-4DB2-BD59-A6C34878D82A}">
                    <a16:rowId xmlns:a16="http://schemas.microsoft.com/office/drawing/2014/main" val="1702575397"/>
                  </a:ext>
                </a:extLst>
              </a:tr>
              <a:tr h="252000">
                <a:tc>
                  <a:txBody>
                    <a:bodyPr/>
                    <a:lstStyle/>
                    <a:p>
                      <a:pPr algn="ctr"/>
                      <a:r>
                        <a:rPr kumimoji="1" lang="ja-JP" altLang="en-US" sz="1000" b="1" dirty="0"/>
                        <a:t>連携先</a:t>
                      </a:r>
                      <a:endParaRPr kumimoji="1" lang="en-US" altLang="ja-JP" sz="1000" b="1" dirty="0"/>
                    </a:p>
                  </a:txBody>
                  <a:tcPr anchor="ctr">
                    <a:solidFill>
                      <a:schemeClr val="bg1">
                        <a:lumMod val="85000"/>
                      </a:schemeClr>
                    </a:solidFill>
                  </a:tcPr>
                </a:tc>
                <a:tc gridSpan="3">
                  <a:txBody>
                    <a:bodyPr/>
                    <a:lstStyle/>
                    <a:p>
                      <a:pPr algn="l"/>
                      <a:r>
                        <a:rPr kumimoji="1" lang="ja-JP" altLang="en-US" sz="1000" b="0" dirty="0">
                          <a:solidFill>
                            <a:schemeClr val="bg1">
                              <a:lumMod val="65000"/>
                            </a:schemeClr>
                          </a:solidFill>
                        </a:rPr>
                        <a:t>連携事業者名を記載すること</a:t>
                      </a:r>
                      <a:endParaRPr kumimoji="1" lang="en-US" altLang="ja-JP" sz="1000" b="1" dirty="0"/>
                    </a:p>
                  </a:txBody>
                  <a:tcPr anchor="ctr">
                    <a:solidFill>
                      <a:schemeClr val="bg1"/>
                    </a:solidFill>
                  </a:tcPr>
                </a:tc>
                <a:tc hMerge="1">
                  <a:txBody>
                    <a:bodyPr/>
                    <a:lstStyle/>
                    <a:p>
                      <a:pPr algn="ctr"/>
                      <a:endParaRPr kumimoji="1" lang="en-US" altLang="ja-JP" sz="1000" b="1" dirty="0"/>
                    </a:p>
                  </a:txBody>
                  <a:tcPr anchor="ctr">
                    <a:solidFill>
                      <a:schemeClr val="bg1">
                        <a:lumMod val="85000"/>
                      </a:schemeClr>
                    </a:solidFill>
                  </a:tcPr>
                </a:tc>
                <a:tc hMerge="1">
                  <a:txBody>
                    <a:bodyPr/>
                    <a:lstStyle/>
                    <a:p>
                      <a:pPr algn="ctr"/>
                      <a:endParaRPr kumimoji="1" lang="en-US" altLang="ja-JP" sz="1000" b="1" dirty="0"/>
                    </a:p>
                  </a:txBody>
                  <a:tcPr anchor="ctr">
                    <a:solidFill>
                      <a:schemeClr val="bg1">
                        <a:lumMod val="85000"/>
                      </a:schemeClr>
                    </a:solidFill>
                  </a:tcPr>
                </a:tc>
                <a:extLst>
                  <a:ext uri="{0D108BD9-81ED-4DB2-BD59-A6C34878D82A}">
                    <a16:rowId xmlns:a16="http://schemas.microsoft.com/office/drawing/2014/main" val="698694925"/>
                  </a:ext>
                </a:extLst>
              </a:tr>
            </a:tbl>
          </a:graphicData>
        </a:graphic>
      </p:graphicFrame>
      <p:graphicFrame>
        <p:nvGraphicFramePr>
          <p:cNvPr id="2" name="表 1">
            <a:extLst>
              <a:ext uri="{FF2B5EF4-FFF2-40B4-BE49-F238E27FC236}">
                <a16:creationId xmlns:a16="http://schemas.microsoft.com/office/drawing/2014/main" id="{E0FF871E-4923-5F45-763F-49C6C62C3605}"/>
              </a:ext>
            </a:extLst>
          </p:cNvPr>
          <p:cNvGraphicFramePr>
            <a:graphicFrameLocks noGrp="1"/>
          </p:cNvGraphicFramePr>
          <p:nvPr>
            <p:extLst>
              <p:ext uri="{D42A27DB-BD31-4B8C-83A1-F6EECF244321}">
                <p14:modId xmlns:p14="http://schemas.microsoft.com/office/powerpoint/2010/main" val="1730653938"/>
              </p:ext>
            </p:extLst>
          </p:nvPr>
        </p:nvGraphicFramePr>
        <p:xfrm>
          <a:off x="165000" y="5381206"/>
          <a:ext cx="9576000" cy="1227360"/>
        </p:xfrm>
        <a:graphic>
          <a:graphicData uri="http://schemas.openxmlformats.org/drawingml/2006/table">
            <a:tbl>
              <a:tblPr firstRow="1" bandRow="1">
                <a:tableStyleId>{5940675A-B579-460E-94D1-54222C63F5DA}</a:tableStyleId>
              </a:tblPr>
              <a:tblGrid>
                <a:gridCol w="828000">
                  <a:extLst>
                    <a:ext uri="{9D8B030D-6E8A-4147-A177-3AD203B41FA5}">
                      <a16:colId xmlns:a16="http://schemas.microsoft.com/office/drawing/2014/main" val="3704663985"/>
                    </a:ext>
                  </a:extLst>
                </a:gridCol>
                <a:gridCol w="3960000">
                  <a:extLst>
                    <a:ext uri="{9D8B030D-6E8A-4147-A177-3AD203B41FA5}">
                      <a16:colId xmlns:a16="http://schemas.microsoft.com/office/drawing/2014/main" val="927595246"/>
                    </a:ext>
                  </a:extLst>
                </a:gridCol>
                <a:gridCol w="828000">
                  <a:extLst>
                    <a:ext uri="{9D8B030D-6E8A-4147-A177-3AD203B41FA5}">
                      <a16:colId xmlns:a16="http://schemas.microsoft.com/office/drawing/2014/main" val="4124273261"/>
                    </a:ext>
                  </a:extLst>
                </a:gridCol>
                <a:gridCol w="3960000">
                  <a:extLst>
                    <a:ext uri="{9D8B030D-6E8A-4147-A177-3AD203B41FA5}">
                      <a16:colId xmlns:a16="http://schemas.microsoft.com/office/drawing/2014/main" val="2187114416"/>
                    </a:ext>
                  </a:extLst>
                </a:gridCol>
              </a:tblGrid>
              <a:tr h="252000">
                <a:tc gridSpan="4">
                  <a:txBody>
                    <a:bodyPr/>
                    <a:lstStyle/>
                    <a:p>
                      <a:pPr algn="ctr"/>
                      <a:r>
                        <a:rPr kumimoji="1" lang="ja-JP" altLang="en-US" sz="1000" b="1" dirty="0"/>
                        <a:t>実施スケジュール　</a:t>
                      </a:r>
                      <a:r>
                        <a:rPr kumimoji="1" lang="en-US" altLang="ja-JP" sz="1000" b="0" dirty="0"/>
                        <a:t>※</a:t>
                      </a:r>
                      <a:r>
                        <a:rPr kumimoji="1" lang="ja-JP" altLang="en-US" sz="1000" b="0" dirty="0"/>
                        <a:t>専門家等による改善指導等により変更していただく場合があります</a:t>
                      </a:r>
                      <a:endParaRPr kumimoji="1" lang="en-US" altLang="ja-JP" sz="1000" b="0" dirty="0"/>
                    </a:p>
                  </a:txBody>
                  <a:tcPr anchor="c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7473939"/>
                  </a:ext>
                </a:extLst>
              </a:tr>
              <a:tr h="144000">
                <a:tc>
                  <a:txBody>
                    <a:bodyPr/>
                    <a:lstStyle/>
                    <a:p>
                      <a:pPr algn="ctr"/>
                      <a:r>
                        <a:rPr kumimoji="1" lang="ja-JP" altLang="en-US" sz="1000" b="1" dirty="0"/>
                        <a:t>７月</a:t>
                      </a:r>
                    </a:p>
                  </a:txBody>
                  <a:tcPr anchor="ctr">
                    <a:solidFill>
                      <a:schemeClr val="bg1"/>
                    </a:solidFill>
                  </a:tcPr>
                </a:tc>
                <a:tc>
                  <a:txBody>
                    <a:bodyPr/>
                    <a:lstStyle/>
                    <a:p>
                      <a:r>
                        <a:rPr kumimoji="1" lang="ja-JP" altLang="en-US" sz="1000" b="0" dirty="0">
                          <a:solidFill>
                            <a:schemeClr val="bg1">
                              <a:lumMod val="65000"/>
                            </a:schemeClr>
                          </a:solidFill>
                        </a:rPr>
                        <a:t>実施予定の概要を記載すること</a:t>
                      </a:r>
                      <a:endParaRPr kumimoji="1" lang="ja-JP" altLang="en-US" sz="1000" dirty="0"/>
                    </a:p>
                  </a:txBody>
                  <a:tcPr anchor="ctr">
                    <a:solidFill>
                      <a:schemeClr val="bg1"/>
                    </a:solidFill>
                  </a:tcPr>
                </a:tc>
                <a:tc>
                  <a:txBody>
                    <a:bodyPr/>
                    <a:lstStyle/>
                    <a:p>
                      <a:pPr algn="ctr"/>
                      <a:r>
                        <a:rPr kumimoji="1" lang="en-US" altLang="ja-JP" sz="1000" b="1" dirty="0"/>
                        <a:t>11</a:t>
                      </a:r>
                      <a:r>
                        <a:rPr kumimoji="1" lang="ja-JP" altLang="en-US" sz="1000" b="1" dirty="0"/>
                        <a:t>月</a:t>
                      </a:r>
                    </a:p>
                  </a:txBody>
                  <a:tcPr anchor="ctr">
                    <a:solidFill>
                      <a:schemeClr val="bg1"/>
                    </a:solidFill>
                  </a:tcPr>
                </a:tc>
                <a:tc>
                  <a:txBody>
                    <a:bodyPr/>
                    <a:lstStyle/>
                    <a:p>
                      <a:endParaRPr kumimoji="1" lang="ja-JP" altLang="en-US" sz="1000" dirty="0"/>
                    </a:p>
                  </a:txBody>
                  <a:tcPr anchor="ctr">
                    <a:solidFill>
                      <a:schemeClr val="bg1"/>
                    </a:solidFill>
                  </a:tcPr>
                </a:tc>
                <a:extLst>
                  <a:ext uri="{0D108BD9-81ED-4DB2-BD59-A6C34878D82A}">
                    <a16:rowId xmlns:a16="http://schemas.microsoft.com/office/drawing/2014/main" val="1142437164"/>
                  </a:ext>
                </a:extLst>
              </a:tr>
              <a:tr h="144000">
                <a:tc>
                  <a:txBody>
                    <a:bodyPr/>
                    <a:lstStyle/>
                    <a:p>
                      <a:pPr algn="ctr"/>
                      <a:r>
                        <a:rPr kumimoji="1" lang="ja-JP" altLang="en-US" sz="1000" b="1" dirty="0"/>
                        <a:t>８月</a:t>
                      </a:r>
                    </a:p>
                  </a:txBody>
                  <a:tcPr anchor="ctr">
                    <a:solidFill>
                      <a:schemeClr val="bg1"/>
                    </a:solidFill>
                  </a:tcPr>
                </a:tc>
                <a:tc>
                  <a:txBody>
                    <a:bodyPr/>
                    <a:lstStyle/>
                    <a:p>
                      <a:endParaRPr kumimoji="1" lang="ja-JP" altLang="en-US" sz="1000" dirty="0"/>
                    </a:p>
                  </a:txBody>
                  <a:tcPr anchor="ctr">
                    <a:solidFill>
                      <a:schemeClr val="bg1"/>
                    </a:solidFill>
                  </a:tcPr>
                </a:tc>
                <a:tc>
                  <a:txBody>
                    <a:bodyPr/>
                    <a:lstStyle/>
                    <a:p>
                      <a:pPr algn="ctr"/>
                      <a:r>
                        <a:rPr kumimoji="1" lang="en-US" altLang="ja-JP" sz="1000" b="1" dirty="0"/>
                        <a:t>12</a:t>
                      </a:r>
                      <a:r>
                        <a:rPr kumimoji="1" lang="ja-JP" altLang="en-US" sz="1000" b="1" dirty="0"/>
                        <a:t>月</a:t>
                      </a:r>
                    </a:p>
                  </a:txBody>
                  <a:tcPr anchor="ctr">
                    <a:solidFill>
                      <a:schemeClr val="bg1"/>
                    </a:solidFill>
                  </a:tcPr>
                </a:tc>
                <a:tc>
                  <a:txBody>
                    <a:bodyPr/>
                    <a:lstStyle/>
                    <a:p>
                      <a:endParaRPr kumimoji="1" lang="ja-JP" altLang="en-US" sz="1000" dirty="0"/>
                    </a:p>
                  </a:txBody>
                  <a:tcPr anchor="ctr">
                    <a:solidFill>
                      <a:schemeClr val="bg1"/>
                    </a:solidFill>
                  </a:tcPr>
                </a:tc>
                <a:extLst>
                  <a:ext uri="{0D108BD9-81ED-4DB2-BD59-A6C34878D82A}">
                    <a16:rowId xmlns:a16="http://schemas.microsoft.com/office/drawing/2014/main" val="1212249872"/>
                  </a:ext>
                </a:extLst>
              </a:tr>
              <a:tr h="144000">
                <a:tc>
                  <a:txBody>
                    <a:bodyPr/>
                    <a:lstStyle/>
                    <a:p>
                      <a:pPr algn="ctr"/>
                      <a:r>
                        <a:rPr kumimoji="1" lang="ja-JP" altLang="en-US" sz="1000" b="1" dirty="0"/>
                        <a:t>９月</a:t>
                      </a:r>
                    </a:p>
                  </a:txBody>
                  <a:tcPr anchor="ctr">
                    <a:solidFill>
                      <a:schemeClr val="bg1"/>
                    </a:solidFill>
                  </a:tcPr>
                </a:tc>
                <a:tc>
                  <a:txBody>
                    <a:bodyPr/>
                    <a:lstStyle/>
                    <a:p>
                      <a:endParaRPr kumimoji="1" lang="ja-JP" altLang="en-US" sz="1000" dirty="0"/>
                    </a:p>
                  </a:txBody>
                  <a:tcPr anchor="ctr">
                    <a:solidFill>
                      <a:schemeClr val="bg1"/>
                    </a:solidFill>
                  </a:tcPr>
                </a:tc>
                <a:tc>
                  <a:txBody>
                    <a:bodyPr/>
                    <a:lstStyle/>
                    <a:p>
                      <a:pPr algn="ctr"/>
                      <a:r>
                        <a:rPr kumimoji="1" lang="ja-JP" altLang="en-US" sz="1000" b="1" dirty="0"/>
                        <a:t>１月</a:t>
                      </a:r>
                    </a:p>
                  </a:txBody>
                  <a:tcPr anchor="ctr">
                    <a:solidFill>
                      <a:schemeClr val="bg1"/>
                    </a:solidFill>
                  </a:tcPr>
                </a:tc>
                <a:tc>
                  <a:txBody>
                    <a:bodyPr/>
                    <a:lstStyle/>
                    <a:p>
                      <a:endParaRPr kumimoji="1" lang="ja-JP" altLang="en-US" sz="1000" dirty="0"/>
                    </a:p>
                  </a:txBody>
                  <a:tcPr anchor="ctr">
                    <a:solidFill>
                      <a:schemeClr val="bg1"/>
                    </a:solidFill>
                  </a:tcPr>
                </a:tc>
                <a:extLst>
                  <a:ext uri="{0D108BD9-81ED-4DB2-BD59-A6C34878D82A}">
                    <a16:rowId xmlns:a16="http://schemas.microsoft.com/office/drawing/2014/main" val="497946087"/>
                  </a:ext>
                </a:extLst>
              </a:tr>
              <a:tr h="144000">
                <a:tc>
                  <a:txBody>
                    <a:bodyPr/>
                    <a:lstStyle/>
                    <a:p>
                      <a:pPr algn="ctr"/>
                      <a:r>
                        <a:rPr kumimoji="1" lang="en-US" altLang="ja-JP" sz="1000" b="1" dirty="0"/>
                        <a:t>10</a:t>
                      </a:r>
                      <a:r>
                        <a:rPr kumimoji="1" lang="ja-JP" altLang="en-US" sz="1000" b="1" dirty="0"/>
                        <a:t>月</a:t>
                      </a:r>
                    </a:p>
                  </a:txBody>
                  <a:tcPr anchor="ctr">
                    <a:solidFill>
                      <a:schemeClr val="bg1"/>
                    </a:solidFill>
                  </a:tcPr>
                </a:tc>
                <a:tc>
                  <a:txBody>
                    <a:bodyPr/>
                    <a:lstStyle/>
                    <a:p>
                      <a:endParaRPr kumimoji="1" lang="ja-JP" altLang="en-US" sz="1000" dirty="0"/>
                    </a:p>
                  </a:txBody>
                  <a:tcPr anchor="ctr">
                    <a:solidFill>
                      <a:schemeClr val="bg1"/>
                    </a:solidFill>
                  </a:tcPr>
                </a:tc>
                <a:tc>
                  <a:txBody>
                    <a:bodyPr/>
                    <a:lstStyle/>
                    <a:p>
                      <a:pPr algn="ctr"/>
                      <a:r>
                        <a:rPr kumimoji="1" lang="ja-JP" altLang="en-US" sz="1000" b="1" dirty="0"/>
                        <a:t>２月</a:t>
                      </a:r>
                    </a:p>
                  </a:txBody>
                  <a:tcPr anchor="ctr">
                    <a:solidFill>
                      <a:schemeClr val="bg1"/>
                    </a:solidFill>
                  </a:tcPr>
                </a:tc>
                <a:tc>
                  <a:txBody>
                    <a:bodyPr/>
                    <a:lstStyle/>
                    <a:p>
                      <a:endParaRPr kumimoji="1" lang="ja-JP" altLang="en-US" sz="1000" dirty="0"/>
                    </a:p>
                  </a:txBody>
                  <a:tcPr anchor="ctr">
                    <a:solidFill>
                      <a:schemeClr val="bg1"/>
                    </a:solidFill>
                  </a:tcPr>
                </a:tc>
                <a:extLst>
                  <a:ext uri="{0D108BD9-81ED-4DB2-BD59-A6C34878D82A}">
                    <a16:rowId xmlns:a16="http://schemas.microsoft.com/office/drawing/2014/main" val="1527130094"/>
                  </a:ext>
                </a:extLst>
              </a:tr>
            </a:tbl>
          </a:graphicData>
        </a:graphic>
      </p:graphicFrame>
      <p:graphicFrame>
        <p:nvGraphicFramePr>
          <p:cNvPr id="3" name="表 2">
            <a:extLst>
              <a:ext uri="{FF2B5EF4-FFF2-40B4-BE49-F238E27FC236}">
                <a16:creationId xmlns:a16="http://schemas.microsoft.com/office/drawing/2014/main" id="{C9129E67-7996-DAB6-3B44-0F4BA0E66FD2}"/>
              </a:ext>
            </a:extLst>
          </p:cNvPr>
          <p:cNvGraphicFramePr>
            <a:graphicFrameLocks noGrp="1"/>
          </p:cNvGraphicFramePr>
          <p:nvPr>
            <p:extLst>
              <p:ext uri="{D42A27DB-BD31-4B8C-83A1-F6EECF244321}">
                <p14:modId xmlns:p14="http://schemas.microsoft.com/office/powerpoint/2010/main" val="2434152712"/>
              </p:ext>
            </p:extLst>
          </p:nvPr>
        </p:nvGraphicFramePr>
        <p:xfrm>
          <a:off x="162194" y="1138839"/>
          <a:ext cx="9580607" cy="4176480"/>
        </p:xfrm>
        <a:graphic>
          <a:graphicData uri="http://schemas.openxmlformats.org/drawingml/2006/table">
            <a:tbl>
              <a:tblPr firstRow="1" bandRow="1">
                <a:tableStyleId>{5940675A-B579-460E-94D1-54222C63F5DA}</a:tableStyleId>
              </a:tblPr>
              <a:tblGrid>
                <a:gridCol w="1012607">
                  <a:extLst>
                    <a:ext uri="{9D8B030D-6E8A-4147-A177-3AD203B41FA5}">
                      <a16:colId xmlns:a16="http://schemas.microsoft.com/office/drawing/2014/main" val="3704663985"/>
                    </a:ext>
                  </a:extLst>
                </a:gridCol>
                <a:gridCol w="1188000">
                  <a:extLst>
                    <a:ext uri="{9D8B030D-6E8A-4147-A177-3AD203B41FA5}">
                      <a16:colId xmlns:a16="http://schemas.microsoft.com/office/drawing/2014/main" val="927595246"/>
                    </a:ext>
                  </a:extLst>
                </a:gridCol>
                <a:gridCol w="7380000">
                  <a:extLst>
                    <a:ext uri="{9D8B030D-6E8A-4147-A177-3AD203B41FA5}">
                      <a16:colId xmlns:a16="http://schemas.microsoft.com/office/drawing/2014/main" val="2954830553"/>
                    </a:ext>
                  </a:extLst>
                </a:gridCol>
              </a:tblGrid>
              <a:tr h="576000">
                <a:tc rowSpan="5">
                  <a:txBody>
                    <a:bodyPr/>
                    <a:lstStyle/>
                    <a:p>
                      <a:pPr algn="ctr"/>
                      <a:r>
                        <a:rPr kumimoji="1" lang="ja-JP" altLang="en-US" sz="1000" b="1" dirty="0"/>
                        <a:t>取組内容</a:t>
                      </a:r>
                    </a:p>
                  </a:txBody>
                  <a:tcPr anchor="ctr">
                    <a:solidFill>
                      <a:schemeClr val="bg1">
                        <a:lumMod val="85000"/>
                      </a:schemeClr>
                    </a:solidFill>
                  </a:tcPr>
                </a:tc>
                <a:tc>
                  <a:txBody>
                    <a:bodyPr/>
                    <a:lstStyle/>
                    <a:p>
                      <a:r>
                        <a:rPr kumimoji="1" lang="ja-JP" altLang="en-US" sz="1000" b="1" dirty="0"/>
                        <a:t>実施内容</a:t>
                      </a:r>
                      <a:endParaRPr kumimoji="1" lang="ja-JP" altLang="en-US" dirty="0"/>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実施内容を記載すること</a:t>
                      </a:r>
                      <a:endParaRPr kumimoji="1" lang="en-US" altLang="ja-JP" sz="1000" dirty="0"/>
                    </a:p>
                  </a:txBody>
                  <a:tcPr anchor="ctr">
                    <a:solidFill>
                      <a:schemeClr val="bg1"/>
                    </a:solidFill>
                  </a:tcPr>
                </a:tc>
                <a:extLst>
                  <a:ext uri="{0D108BD9-81ED-4DB2-BD59-A6C34878D82A}">
                    <a16:rowId xmlns:a16="http://schemas.microsoft.com/office/drawing/2014/main" val="2429339049"/>
                  </a:ext>
                </a:extLst>
              </a:tr>
              <a:tr h="396000">
                <a:tc vMerge="1">
                  <a:txBody>
                    <a:bodyPr/>
                    <a:lstStyle/>
                    <a:p>
                      <a:endParaRPr kumimoji="1" lang="ja-JP" altLang="en-US"/>
                    </a:p>
                  </a:txBody>
                  <a:tcPr/>
                </a:tc>
                <a:tc>
                  <a:txBody>
                    <a:bodyPr/>
                    <a:lstStyle/>
                    <a:p>
                      <a:r>
                        <a:rPr kumimoji="1" lang="ja-JP" altLang="en-US" sz="1000" b="1" dirty="0"/>
                        <a:t>実施場所</a:t>
                      </a:r>
                      <a:endParaRPr kumimoji="1" lang="ja-JP" altLang="en-US" dirty="0"/>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主な実施場所を記載すること</a:t>
                      </a:r>
                      <a:endParaRPr kumimoji="1" lang="en-US" altLang="ja-JP" sz="1000" dirty="0"/>
                    </a:p>
                  </a:txBody>
                  <a:tcPr anchor="ctr">
                    <a:solidFill>
                      <a:schemeClr val="bg1"/>
                    </a:solidFill>
                  </a:tcPr>
                </a:tc>
                <a:extLst>
                  <a:ext uri="{0D108BD9-81ED-4DB2-BD59-A6C34878D82A}">
                    <a16:rowId xmlns:a16="http://schemas.microsoft.com/office/drawing/2014/main" val="4089489170"/>
                  </a:ext>
                </a:extLst>
              </a:tr>
              <a:tr h="576000">
                <a:tc vMerge="1">
                  <a:txBody>
                    <a:bodyPr/>
                    <a:lstStyle/>
                    <a:p>
                      <a:endParaRPr kumimoji="1" lang="ja-JP" altLang="en-US"/>
                    </a:p>
                  </a:txBody>
                  <a:tcPr/>
                </a:tc>
                <a:tc>
                  <a:txBody>
                    <a:bodyPr/>
                    <a:lstStyle/>
                    <a:p>
                      <a:r>
                        <a:rPr kumimoji="1" lang="ja-JP" altLang="en-US" sz="1000" b="1" dirty="0"/>
                        <a:t>参加対象者</a:t>
                      </a:r>
                      <a:endParaRPr kumimoji="1" lang="ja-JP" altLang="en-US" dirty="0"/>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対象者を記載すること</a:t>
                      </a:r>
                      <a:endParaRPr kumimoji="1" lang="en-US" altLang="ja-JP" sz="1000" b="0" dirty="0">
                        <a:solidFill>
                          <a:schemeClr val="bg1">
                            <a:lumMod val="65000"/>
                          </a:schemeClr>
                        </a:solidFill>
                      </a:endParaRPr>
                    </a:p>
                  </a:txBody>
                  <a:tcPr anchor="ctr">
                    <a:solidFill>
                      <a:schemeClr val="bg1"/>
                    </a:solidFill>
                  </a:tcPr>
                </a:tc>
                <a:extLst>
                  <a:ext uri="{0D108BD9-81ED-4DB2-BD59-A6C34878D82A}">
                    <a16:rowId xmlns:a16="http://schemas.microsoft.com/office/drawing/2014/main" val="1639536185"/>
                  </a:ext>
                </a:extLst>
              </a:tr>
              <a:tr h="576000">
                <a:tc vMerge="1">
                  <a:txBody>
                    <a:bodyPr/>
                    <a:lstStyle/>
                    <a:p>
                      <a:endParaRPr kumimoji="1" lang="ja-JP" altLang="en-US"/>
                    </a:p>
                  </a:txBody>
                  <a:tcPr/>
                </a:tc>
                <a:tc>
                  <a:txBody>
                    <a:bodyPr/>
                    <a:lstStyle/>
                    <a:p>
                      <a:r>
                        <a:rPr kumimoji="1" lang="ja-JP" altLang="en-US" sz="1000" b="1" dirty="0"/>
                        <a:t>特徴・</a:t>
                      </a:r>
                      <a:endParaRPr kumimoji="1" lang="en-US" altLang="ja-JP" sz="1000" b="1" dirty="0"/>
                    </a:p>
                    <a:p>
                      <a:r>
                        <a:rPr kumimoji="1" lang="ja-JP" altLang="en-US" sz="1000" b="1" dirty="0"/>
                        <a:t>アピールポイント</a:t>
                      </a:r>
                      <a:endParaRPr kumimoji="1" lang="ja-JP" altLang="en-US" dirty="0"/>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特徴・アピールポイントを記載すること</a:t>
                      </a:r>
                      <a:endParaRPr kumimoji="1" lang="ja-JP" altLang="en-US" sz="1000" dirty="0"/>
                    </a:p>
                  </a:txBody>
                  <a:tcPr anchor="ctr">
                    <a:solidFill>
                      <a:schemeClr val="bg1"/>
                    </a:solidFill>
                  </a:tcPr>
                </a:tc>
                <a:extLst>
                  <a:ext uri="{0D108BD9-81ED-4DB2-BD59-A6C34878D82A}">
                    <a16:rowId xmlns:a16="http://schemas.microsoft.com/office/drawing/2014/main" val="1594606133"/>
                  </a:ext>
                </a:extLst>
              </a:tr>
              <a:tr h="576000">
                <a:tc vMerge="1">
                  <a:txBody>
                    <a:bodyPr/>
                    <a:lstStyle/>
                    <a:p>
                      <a:endParaRPr kumimoji="1" lang="ja-JP" altLang="en-US"/>
                    </a:p>
                  </a:txBody>
                  <a:tcPr/>
                </a:tc>
                <a:tc>
                  <a:txBody>
                    <a:bodyPr/>
                    <a:lstStyle/>
                    <a:p>
                      <a:r>
                        <a:rPr kumimoji="1" lang="ja-JP" altLang="en-US" sz="1000" b="1" dirty="0"/>
                        <a:t>関係者を巻き込む</a:t>
                      </a:r>
                      <a:endParaRPr kumimoji="1" lang="en-US" altLang="ja-JP" sz="1000" b="1" dirty="0"/>
                    </a:p>
                    <a:p>
                      <a:r>
                        <a:rPr kumimoji="1" lang="ja-JP" altLang="en-US" sz="1000" b="1" dirty="0"/>
                        <a:t>工夫</a:t>
                      </a:r>
                      <a:endParaRPr kumimoji="1" lang="ja-JP" altLang="en-US" dirty="0"/>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生産者等地域の関係者を巻き込む工夫を記載すること</a:t>
                      </a:r>
                      <a:endParaRPr kumimoji="1" lang="ja-JP" altLang="en-US" sz="1000" dirty="0"/>
                    </a:p>
                  </a:txBody>
                  <a:tcPr anchor="ctr">
                    <a:solidFill>
                      <a:schemeClr val="bg1"/>
                    </a:solidFill>
                  </a:tcPr>
                </a:tc>
                <a:extLst>
                  <a:ext uri="{0D108BD9-81ED-4DB2-BD59-A6C34878D82A}">
                    <a16:rowId xmlns:a16="http://schemas.microsoft.com/office/drawing/2014/main" val="1155883858"/>
                  </a:ext>
                </a:extLst>
              </a:tr>
              <a:tr h="342000">
                <a:tc rowSpan="4">
                  <a:txBody>
                    <a:bodyPr/>
                    <a:lstStyle/>
                    <a:p>
                      <a:pPr algn="ctr"/>
                      <a:r>
                        <a:rPr kumimoji="1" lang="en-US" altLang="ja-JP" sz="1000" b="1" dirty="0"/>
                        <a:t>KPI</a:t>
                      </a:r>
                      <a:r>
                        <a:rPr kumimoji="1" lang="ja-JP" altLang="en-US" sz="1000" b="1" dirty="0"/>
                        <a:t>・</a:t>
                      </a:r>
                      <a:endParaRPr kumimoji="1" lang="en-US" altLang="ja-JP" sz="1000" b="1" dirty="0"/>
                    </a:p>
                    <a:p>
                      <a:pPr algn="ctr"/>
                      <a:r>
                        <a:rPr kumimoji="1" lang="ja-JP" altLang="en-US" sz="1000" b="1" dirty="0"/>
                        <a:t>検証方法</a:t>
                      </a:r>
                      <a:endParaRPr kumimoji="1" lang="en-US" altLang="ja-JP" sz="1000" b="1" dirty="0"/>
                    </a:p>
                  </a:txBody>
                  <a:tcPr anchor="ctr">
                    <a:solidFill>
                      <a:schemeClr val="bg1">
                        <a:lumMod val="85000"/>
                      </a:schemeClr>
                    </a:solidFill>
                  </a:tcPr>
                </a:tc>
                <a:tc>
                  <a:txBody>
                    <a:bodyPr/>
                    <a:lstStyle/>
                    <a:p>
                      <a:pPr marL="0" algn="l" defTabSz="914400" rtl="0" eaLnBrk="1" latinLnBrk="0" hangingPunct="1"/>
                      <a:r>
                        <a:rPr kumimoji="1" lang="ja-JP" altLang="en-US" sz="1000" b="1" kern="1200" dirty="0">
                          <a:solidFill>
                            <a:schemeClr val="tx1"/>
                          </a:solidFill>
                          <a:latin typeface="+mn-lt"/>
                          <a:ea typeface="+mn-ea"/>
                          <a:cs typeface="+mn-cs"/>
                        </a:rPr>
                        <a:t>取組（１）</a:t>
                      </a:r>
                      <a:r>
                        <a:rPr kumimoji="1" lang="en-US" altLang="ja-JP" sz="1000" b="1" kern="1200" dirty="0">
                          <a:solidFill>
                            <a:schemeClr val="tx1"/>
                          </a:solidFill>
                          <a:latin typeface="+mn-lt"/>
                          <a:ea typeface="+mn-ea"/>
                          <a:cs typeface="+mn-cs"/>
                        </a:rPr>
                        <a:t>KPI</a:t>
                      </a:r>
                      <a:r>
                        <a:rPr kumimoji="1" lang="ja-JP" altLang="en-US" sz="1000" b="1" kern="1200" dirty="0">
                          <a:solidFill>
                            <a:schemeClr val="tx1"/>
                          </a:solidFill>
                          <a:latin typeface="+mn-lt"/>
                          <a:ea typeface="+mn-ea"/>
                          <a:cs typeface="+mn-cs"/>
                        </a:rPr>
                        <a:t>①</a:t>
                      </a:r>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取組（１）内で検証可能な</a:t>
                      </a:r>
                      <a:r>
                        <a:rPr kumimoji="1" lang="en-US" altLang="ja-JP" sz="1000" b="0" dirty="0">
                          <a:solidFill>
                            <a:schemeClr val="bg1">
                              <a:lumMod val="65000"/>
                            </a:schemeClr>
                          </a:solidFill>
                        </a:rPr>
                        <a:t>KPI</a:t>
                      </a:r>
                      <a:r>
                        <a:rPr kumimoji="1" lang="ja-JP" altLang="en-US" sz="1000" b="0" dirty="0">
                          <a:solidFill>
                            <a:schemeClr val="bg1">
                              <a:lumMod val="65000"/>
                            </a:schemeClr>
                          </a:solidFill>
                        </a:rPr>
                        <a:t>を記載すること</a:t>
                      </a:r>
                      <a:endParaRPr kumimoji="1" lang="en-US" altLang="ja-JP" sz="1000" b="1" dirty="0"/>
                    </a:p>
                  </a:txBody>
                  <a:tcPr anchor="ctr">
                    <a:solidFill>
                      <a:schemeClr val="bg1"/>
                    </a:solidFill>
                  </a:tcPr>
                </a:tc>
                <a:extLst>
                  <a:ext uri="{0D108BD9-81ED-4DB2-BD59-A6C34878D82A}">
                    <a16:rowId xmlns:a16="http://schemas.microsoft.com/office/drawing/2014/main" val="1629906677"/>
                  </a:ext>
                </a:extLst>
              </a:tr>
              <a:tr h="342000">
                <a:tc vMerge="1">
                  <a:txBody>
                    <a:bodyPr/>
                    <a:lstStyle/>
                    <a:p>
                      <a:endParaRPr kumimoji="1" lang="ja-JP" altLang="en-US"/>
                    </a:p>
                  </a:txBody>
                  <a:tcPr/>
                </a:tc>
                <a:tc>
                  <a:txBody>
                    <a:bodyPr/>
                    <a:lstStyle/>
                    <a:p>
                      <a:pPr marL="0" algn="l" defTabSz="914400" rtl="0" eaLnBrk="1" latinLnBrk="0" hangingPunct="1"/>
                      <a:r>
                        <a:rPr kumimoji="1" lang="en-US" altLang="ja-JP" sz="1000" b="1" kern="1200" dirty="0">
                          <a:solidFill>
                            <a:schemeClr val="tx1"/>
                          </a:solidFill>
                          <a:latin typeface="+mn-lt"/>
                          <a:ea typeface="+mn-ea"/>
                          <a:cs typeface="+mn-cs"/>
                        </a:rPr>
                        <a:t>KPI</a:t>
                      </a:r>
                      <a:r>
                        <a:rPr kumimoji="1" lang="ja-JP" altLang="en-US" sz="1000" b="1" kern="1200" dirty="0">
                          <a:solidFill>
                            <a:schemeClr val="tx1"/>
                          </a:solidFill>
                          <a:latin typeface="+mn-lt"/>
                          <a:ea typeface="+mn-ea"/>
                          <a:cs typeface="+mn-cs"/>
                        </a:rPr>
                        <a:t>①設定理由・</a:t>
                      </a:r>
                      <a:endParaRPr kumimoji="1" lang="en-US" altLang="ja-JP" sz="1000" b="1" kern="1200" dirty="0">
                        <a:solidFill>
                          <a:schemeClr val="tx1"/>
                        </a:solidFill>
                        <a:latin typeface="+mn-lt"/>
                        <a:ea typeface="+mn-ea"/>
                        <a:cs typeface="+mn-cs"/>
                      </a:endParaRPr>
                    </a:p>
                    <a:p>
                      <a:pPr marL="0" algn="l" defTabSz="914400" rtl="0" eaLnBrk="1" latinLnBrk="0" hangingPunct="1"/>
                      <a:r>
                        <a:rPr kumimoji="1" lang="ja-JP" altLang="en-US" sz="1000" b="1" kern="1200" dirty="0">
                          <a:solidFill>
                            <a:schemeClr val="tx1"/>
                          </a:solidFill>
                          <a:latin typeface="+mn-lt"/>
                          <a:ea typeface="+mn-ea"/>
                          <a:cs typeface="+mn-cs"/>
                        </a:rPr>
                        <a:t>検証方法</a:t>
                      </a:r>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上記の設定理由及び検証方法を記載すること</a:t>
                      </a:r>
                      <a:endParaRPr kumimoji="1" lang="en-US" altLang="ja-JP" sz="1000" b="1" dirty="0"/>
                    </a:p>
                  </a:txBody>
                  <a:tcPr anchor="ctr">
                    <a:solidFill>
                      <a:schemeClr val="bg1"/>
                    </a:solidFill>
                  </a:tcPr>
                </a:tc>
                <a:extLst>
                  <a:ext uri="{0D108BD9-81ED-4DB2-BD59-A6C34878D82A}">
                    <a16:rowId xmlns:a16="http://schemas.microsoft.com/office/drawing/2014/main" val="2665552891"/>
                  </a:ext>
                </a:extLst>
              </a:tr>
              <a:tr h="342000">
                <a:tc vMerge="1">
                  <a:txBody>
                    <a:bodyPr/>
                    <a:lstStyle/>
                    <a:p>
                      <a:endParaRPr kumimoji="1" lang="ja-JP" altLang="en-US"/>
                    </a:p>
                  </a:txBody>
                  <a:tcPr/>
                </a:tc>
                <a:tc>
                  <a:txBody>
                    <a:bodyPr/>
                    <a:lstStyle/>
                    <a:p>
                      <a:pPr marL="0" algn="l" defTabSz="914400" rtl="0" eaLnBrk="1" latinLnBrk="0" hangingPunct="1"/>
                      <a:r>
                        <a:rPr kumimoji="1" lang="ja-JP" altLang="en-US" sz="1000" b="1" kern="1200" dirty="0">
                          <a:solidFill>
                            <a:schemeClr val="tx1"/>
                          </a:solidFill>
                          <a:latin typeface="+mn-lt"/>
                          <a:ea typeface="+mn-ea"/>
                          <a:cs typeface="+mn-cs"/>
                        </a:rPr>
                        <a:t>取組（１）</a:t>
                      </a:r>
                      <a:r>
                        <a:rPr kumimoji="1" lang="en-US" altLang="ja-JP" sz="1000" b="1" kern="1200" dirty="0">
                          <a:solidFill>
                            <a:schemeClr val="tx1"/>
                          </a:solidFill>
                          <a:latin typeface="+mn-lt"/>
                          <a:ea typeface="+mn-ea"/>
                          <a:cs typeface="+mn-cs"/>
                        </a:rPr>
                        <a:t>KPI</a:t>
                      </a:r>
                      <a:r>
                        <a:rPr kumimoji="1" lang="ja-JP" altLang="en-US" sz="1000" b="1" kern="1200" dirty="0">
                          <a:solidFill>
                            <a:schemeClr val="tx1"/>
                          </a:solidFill>
                          <a:latin typeface="+mn-lt"/>
                          <a:ea typeface="+mn-ea"/>
                          <a:cs typeface="+mn-cs"/>
                        </a:rPr>
                        <a:t>②</a:t>
                      </a:r>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取組（１）内で検証可能な</a:t>
                      </a:r>
                      <a:r>
                        <a:rPr kumimoji="1" lang="en-US" altLang="ja-JP" sz="1000" b="0" dirty="0">
                          <a:solidFill>
                            <a:schemeClr val="bg1">
                              <a:lumMod val="65000"/>
                            </a:schemeClr>
                          </a:solidFill>
                        </a:rPr>
                        <a:t>KPI</a:t>
                      </a:r>
                      <a:r>
                        <a:rPr kumimoji="1" lang="ja-JP" altLang="en-US" sz="1000" b="0" dirty="0">
                          <a:solidFill>
                            <a:schemeClr val="bg1">
                              <a:lumMod val="65000"/>
                            </a:schemeClr>
                          </a:solidFill>
                        </a:rPr>
                        <a:t>を記載すること</a:t>
                      </a:r>
                      <a:endParaRPr kumimoji="1" lang="en-US" altLang="ja-JP" sz="1000" b="1" dirty="0"/>
                    </a:p>
                  </a:txBody>
                  <a:tcPr anchor="ctr">
                    <a:solidFill>
                      <a:schemeClr val="bg1"/>
                    </a:solidFill>
                  </a:tcPr>
                </a:tc>
                <a:extLst>
                  <a:ext uri="{0D108BD9-81ED-4DB2-BD59-A6C34878D82A}">
                    <a16:rowId xmlns:a16="http://schemas.microsoft.com/office/drawing/2014/main" val="1771019154"/>
                  </a:ext>
                </a:extLst>
              </a:tr>
              <a:tr h="342000">
                <a:tc vMerge="1">
                  <a:txBody>
                    <a:bodyPr/>
                    <a:lstStyle/>
                    <a:p>
                      <a:endParaRPr kumimoji="1" lang="ja-JP" altLang="en-US"/>
                    </a:p>
                  </a:txBody>
                  <a:tcPr/>
                </a:tc>
                <a:tc>
                  <a:txBody>
                    <a:bodyPr/>
                    <a:lstStyle/>
                    <a:p>
                      <a:pPr marL="0" algn="l" defTabSz="914400" rtl="0" eaLnBrk="1" latinLnBrk="0" hangingPunct="1"/>
                      <a:r>
                        <a:rPr kumimoji="1" lang="en-US" altLang="ja-JP" sz="1000" b="1" kern="1200" dirty="0">
                          <a:solidFill>
                            <a:schemeClr val="tx1"/>
                          </a:solidFill>
                          <a:latin typeface="+mn-lt"/>
                          <a:ea typeface="+mn-ea"/>
                          <a:cs typeface="+mn-cs"/>
                        </a:rPr>
                        <a:t>KPI</a:t>
                      </a:r>
                      <a:r>
                        <a:rPr kumimoji="1" lang="ja-JP" altLang="en-US" sz="1000" b="1" kern="1200" dirty="0">
                          <a:solidFill>
                            <a:schemeClr val="tx1"/>
                          </a:solidFill>
                          <a:latin typeface="+mn-lt"/>
                          <a:ea typeface="+mn-ea"/>
                          <a:cs typeface="+mn-cs"/>
                        </a:rPr>
                        <a:t>②設定理由・</a:t>
                      </a:r>
                      <a:endParaRPr kumimoji="1" lang="en-US" altLang="ja-JP" sz="1000" b="1" kern="1200" dirty="0">
                        <a:solidFill>
                          <a:schemeClr val="tx1"/>
                        </a:solidFill>
                        <a:latin typeface="+mn-lt"/>
                        <a:ea typeface="+mn-ea"/>
                        <a:cs typeface="+mn-cs"/>
                      </a:endParaRPr>
                    </a:p>
                    <a:p>
                      <a:pPr marL="0" algn="l" defTabSz="914400" rtl="0" eaLnBrk="1" latinLnBrk="0" hangingPunct="1"/>
                      <a:r>
                        <a:rPr kumimoji="1" lang="ja-JP" altLang="en-US" sz="1000" b="1" kern="1200" dirty="0">
                          <a:solidFill>
                            <a:schemeClr val="tx1"/>
                          </a:solidFill>
                          <a:latin typeface="+mn-lt"/>
                          <a:ea typeface="+mn-ea"/>
                          <a:cs typeface="+mn-cs"/>
                        </a:rPr>
                        <a:t>検証方法</a:t>
                      </a:r>
                    </a:p>
                  </a:txBody>
                  <a:tcPr anchor="ctr">
                    <a:solidFill>
                      <a:schemeClr val="bg1">
                        <a:lumMod val="85000"/>
                      </a:schemeClr>
                    </a:solidFill>
                  </a:tcPr>
                </a:tc>
                <a:tc>
                  <a:txBody>
                    <a:bodyPr/>
                    <a:lstStyle/>
                    <a:p>
                      <a:pPr algn="l"/>
                      <a:r>
                        <a:rPr kumimoji="1" lang="ja-JP" altLang="en-US" sz="1000" b="0" dirty="0">
                          <a:solidFill>
                            <a:schemeClr val="bg1">
                              <a:lumMod val="65000"/>
                            </a:schemeClr>
                          </a:solidFill>
                        </a:rPr>
                        <a:t>上記の設定理由及び検証方法を記載すること</a:t>
                      </a:r>
                      <a:endParaRPr kumimoji="1" lang="en-US" altLang="ja-JP" sz="1000" b="1" dirty="0"/>
                    </a:p>
                  </a:txBody>
                  <a:tcPr anchor="ctr">
                    <a:solidFill>
                      <a:schemeClr val="bg1"/>
                    </a:solidFill>
                  </a:tcPr>
                </a:tc>
                <a:extLst>
                  <a:ext uri="{0D108BD9-81ED-4DB2-BD59-A6C34878D82A}">
                    <a16:rowId xmlns:a16="http://schemas.microsoft.com/office/drawing/2014/main" val="1730485031"/>
                  </a:ext>
                </a:extLst>
              </a:tr>
            </a:tbl>
          </a:graphicData>
        </a:graphic>
      </p:graphicFrame>
    </p:spTree>
    <p:extLst>
      <p:ext uri="{BB962C8B-B14F-4D97-AF65-F5344CB8AC3E}">
        <p14:creationId xmlns:p14="http://schemas.microsoft.com/office/powerpoint/2010/main" val="1206794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a:extLst>
              <a:ext uri="{FF2B5EF4-FFF2-40B4-BE49-F238E27FC236}">
                <a16:creationId xmlns:a16="http://schemas.microsoft.com/office/drawing/2014/main" id="{D41BA169-0FAF-6624-619D-BB3EC8850789}"/>
              </a:ext>
            </a:extLst>
          </p:cNvPr>
          <p:cNvGraphicFramePr>
            <a:graphicFrameLocks noGrp="1"/>
          </p:cNvGraphicFramePr>
          <p:nvPr>
            <p:extLst>
              <p:ext uri="{D42A27DB-BD31-4B8C-83A1-F6EECF244321}">
                <p14:modId xmlns:p14="http://schemas.microsoft.com/office/powerpoint/2010/main" val="3806126156"/>
              </p:ext>
            </p:extLst>
          </p:nvPr>
        </p:nvGraphicFramePr>
        <p:xfrm>
          <a:off x="162194" y="325112"/>
          <a:ext cx="9580607" cy="6427680"/>
        </p:xfrm>
        <a:graphic>
          <a:graphicData uri="http://schemas.openxmlformats.org/drawingml/2006/table">
            <a:tbl>
              <a:tblPr firstRow="1" bandRow="1">
                <a:tableStyleId>{5940675A-B579-460E-94D1-54222C63F5DA}</a:tableStyleId>
              </a:tblPr>
              <a:tblGrid>
                <a:gridCol w="9580607">
                  <a:extLst>
                    <a:ext uri="{9D8B030D-6E8A-4147-A177-3AD203B41FA5}">
                      <a16:colId xmlns:a16="http://schemas.microsoft.com/office/drawing/2014/main" val="3704663985"/>
                    </a:ext>
                  </a:extLst>
                </a:gridCol>
              </a:tblGrid>
              <a:tr h="216000">
                <a:tc>
                  <a:txBody>
                    <a:bodyPr/>
                    <a:lstStyle/>
                    <a:p>
                      <a:pPr algn="ctr"/>
                      <a:r>
                        <a:rPr kumimoji="1" lang="en-US" altLang="ja-JP" sz="1000" b="1" dirty="0"/>
                        <a:t>Step</a:t>
                      </a:r>
                      <a:r>
                        <a:rPr kumimoji="1" lang="ja-JP" altLang="en-US" sz="1000" b="1" dirty="0"/>
                        <a:t>３　実証及び検証　取組（１）　</a:t>
                      </a:r>
                      <a:r>
                        <a:rPr kumimoji="1" lang="en-US" altLang="ja-JP" sz="1000" b="0" dirty="0">
                          <a:solidFill>
                            <a:srgbClr val="FF0000"/>
                          </a:solidFill>
                        </a:rPr>
                        <a:t>※</a:t>
                      </a:r>
                      <a:r>
                        <a:rPr kumimoji="1" lang="ja-JP" altLang="en-US" sz="1000" b="0" dirty="0">
                          <a:solidFill>
                            <a:srgbClr val="FF0000"/>
                          </a:solidFill>
                        </a:rPr>
                        <a:t>取組が複数の場合は本シートを追加して施策ごとに作成ください</a:t>
                      </a:r>
                      <a:endParaRPr kumimoji="1" lang="en-US" altLang="ja-JP" sz="1000" b="0" dirty="0">
                        <a:solidFill>
                          <a:srgbClr val="FF0000"/>
                        </a:solidFill>
                      </a:endParaRPr>
                    </a:p>
                  </a:txBody>
                  <a:tcPr anchor="ctr">
                    <a:solidFill>
                      <a:schemeClr val="bg1">
                        <a:lumMod val="85000"/>
                      </a:schemeClr>
                    </a:solidFill>
                  </a:tcPr>
                </a:tc>
                <a:extLst>
                  <a:ext uri="{0D108BD9-81ED-4DB2-BD59-A6C34878D82A}">
                    <a16:rowId xmlns:a16="http://schemas.microsoft.com/office/drawing/2014/main" val="3941146055"/>
                  </a:ext>
                </a:extLst>
              </a:tr>
              <a:tr h="216000">
                <a:tc>
                  <a:txBody>
                    <a:bodyPr/>
                    <a:lstStyle/>
                    <a:p>
                      <a:pPr algn="ctr"/>
                      <a:r>
                        <a:rPr kumimoji="1" lang="ja-JP" altLang="en-US" sz="1000" b="1" kern="1200" dirty="0">
                          <a:solidFill>
                            <a:schemeClr val="tx1"/>
                          </a:solidFill>
                          <a:latin typeface="+mn-lt"/>
                          <a:ea typeface="+mn-ea"/>
                          <a:cs typeface="+mn-cs"/>
                        </a:rPr>
                        <a:t>体制図</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extLst>
                  <a:ext uri="{0D108BD9-81ED-4DB2-BD59-A6C34878D82A}">
                    <a16:rowId xmlns:a16="http://schemas.microsoft.com/office/drawing/2014/main" val="300607980"/>
                  </a:ext>
                </a:extLst>
              </a:tr>
              <a:tr h="5940000">
                <a:tc>
                  <a:txBody>
                    <a:bodyPr/>
                    <a:lstStyle/>
                    <a:p>
                      <a:pPr algn="l"/>
                      <a:r>
                        <a:rPr kumimoji="1" lang="ja-JP" altLang="en-US" sz="1000" b="0" dirty="0">
                          <a:solidFill>
                            <a:schemeClr val="bg1">
                              <a:lumMod val="65000"/>
                            </a:schemeClr>
                          </a:solidFill>
                        </a:rPr>
                        <a:t>取組内容・連携事業者数等に合わせて作成ください</a:t>
                      </a:r>
                      <a:endParaRPr kumimoji="1" lang="en-US" altLang="ja-JP" sz="1000" b="0" dirty="0">
                        <a:solidFill>
                          <a:srgbClr val="FF0000"/>
                        </a:solidFill>
                      </a:endParaRPr>
                    </a:p>
                  </a:txBody>
                  <a:tcPr>
                    <a:solidFill>
                      <a:schemeClr val="bg1"/>
                    </a:solidFill>
                  </a:tcPr>
                </a:tc>
                <a:extLst>
                  <a:ext uri="{0D108BD9-81ED-4DB2-BD59-A6C34878D82A}">
                    <a16:rowId xmlns:a16="http://schemas.microsoft.com/office/drawing/2014/main" val="3453569925"/>
                  </a:ext>
                </a:extLst>
              </a:tr>
            </a:tbl>
          </a:graphicData>
        </a:graphic>
      </p:graphicFrame>
      <p:sp>
        <p:nvSpPr>
          <p:cNvPr id="25" name="正方形/長方形 24">
            <a:extLst>
              <a:ext uri="{FF2B5EF4-FFF2-40B4-BE49-F238E27FC236}">
                <a16:creationId xmlns:a16="http://schemas.microsoft.com/office/drawing/2014/main" id="{75E600EF-CEA5-8CA2-8FDB-1D8662CAEB39}"/>
              </a:ext>
            </a:extLst>
          </p:cNvPr>
          <p:cNvSpPr/>
          <p:nvPr/>
        </p:nvSpPr>
        <p:spPr>
          <a:xfrm>
            <a:off x="0" y="17335"/>
            <a:ext cx="2902998"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様式２</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Ｒ７事業計画書</a:t>
            </a:r>
            <a:r>
              <a:rPr kumimoji="1" lang="ja-JP" altLang="en-US" sz="140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（詳細）</a:t>
            </a:r>
          </a:p>
        </p:txBody>
      </p:sp>
      <p:graphicFrame>
        <p:nvGraphicFramePr>
          <p:cNvPr id="9" name="表 8">
            <a:extLst>
              <a:ext uri="{FF2B5EF4-FFF2-40B4-BE49-F238E27FC236}">
                <a16:creationId xmlns:a16="http://schemas.microsoft.com/office/drawing/2014/main" id="{313E17F4-B334-1C9E-AA4F-168B72AB1185}"/>
              </a:ext>
            </a:extLst>
          </p:cNvPr>
          <p:cNvGraphicFramePr>
            <a:graphicFrameLocks noGrp="1"/>
          </p:cNvGraphicFramePr>
          <p:nvPr>
            <p:extLst>
              <p:ext uri="{D42A27DB-BD31-4B8C-83A1-F6EECF244321}">
                <p14:modId xmlns:p14="http://schemas.microsoft.com/office/powerpoint/2010/main" val="514848007"/>
              </p:ext>
            </p:extLst>
          </p:nvPr>
        </p:nvGraphicFramePr>
        <p:xfrm>
          <a:off x="3849838" y="1222577"/>
          <a:ext cx="2205318" cy="1952640"/>
        </p:xfrm>
        <a:graphic>
          <a:graphicData uri="http://schemas.openxmlformats.org/drawingml/2006/table">
            <a:tbl>
              <a:tblPr firstRow="1" bandRow="1">
                <a:tableStyleId>{5940675A-B579-460E-94D1-54222C63F5DA}</a:tableStyleId>
              </a:tblPr>
              <a:tblGrid>
                <a:gridCol w="2205318">
                  <a:extLst>
                    <a:ext uri="{9D8B030D-6E8A-4147-A177-3AD203B41FA5}">
                      <a16:colId xmlns:a16="http://schemas.microsoft.com/office/drawing/2014/main" val="2799691255"/>
                    </a:ext>
                  </a:extLst>
                </a:gridCol>
              </a:tblGrid>
              <a:tr h="252000">
                <a:tc>
                  <a:txBody>
                    <a:bodyPr/>
                    <a:lstStyle/>
                    <a:p>
                      <a:pPr algn="ctr"/>
                      <a:r>
                        <a:rPr kumimoji="1" lang="ja-JP" altLang="en-US" sz="1000" b="0" dirty="0">
                          <a:solidFill>
                            <a:schemeClr val="bg1">
                              <a:lumMod val="65000"/>
                            </a:schemeClr>
                          </a:solidFill>
                        </a:rPr>
                        <a:t>団体名</a:t>
                      </a:r>
                      <a:endParaRPr kumimoji="1" lang="ja-JP" altLang="en-US" sz="1000" dirty="0"/>
                    </a:p>
                  </a:txBody>
                  <a:tcPr/>
                </a:tc>
                <a:extLst>
                  <a:ext uri="{0D108BD9-81ED-4DB2-BD59-A6C34878D82A}">
                    <a16:rowId xmlns:a16="http://schemas.microsoft.com/office/drawing/2014/main" val="3608309446"/>
                  </a:ext>
                </a:extLst>
              </a:tr>
              <a:tr h="540000">
                <a:tc>
                  <a:txBody>
                    <a:bodyPr/>
                    <a:lstStyle/>
                    <a:p>
                      <a:r>
                        <a:rPr kumimoji="1" lang="en-US" altLang="ja-JP" sz="1000" dirty="0"/>
                        <a:t>【</a:t>
                      </a:r>
                      <a:r>
                        <a:rPr kumimoji="1" lang="ja-JP" altLang="en-US" sz="1000" dirty="0"/>
                        <a:t>推進担当者</a:t>
                      </a:r>
                      <a:r>
                        <a:rPr kumimoji="1" lang="en-US" altLang="ja-JP" sz="1000" dirty="0"/>
                        <a:t>】</a:t>
                      </a:r>
                      <a:r>
                        <a:rPr kumimoji="1" lang="ja-JP" altLang="en-US" sz="1000" b="0" dirty="0">
                          <a:solidFill>
                            <a:schemeClr val="bg1">
                              <a:lumMod val="65000"/>
                            </a:schemeClr>
                          </a:solidFill>
                        </a:rPr>
                        <a:t>所属部署・役職</a:t>
                      </a:r>
                      <a:endParaRPr kumimoji="1" lang="en-US" altLang="ja-JP" sz="1000" b="0" dirty="0">
                        <a:solidFill>
                          <a:schemeClr val="bg1">
                            <a:lumMod val="65000"/>
                          </a:schemeClr>
                        </a:solidFill>
                      </a:endParaRPr>
                    </a:p>
                    <a:p>
                      <a:r>
                        <a:rPr kumimoji="1" lang="ja-JP" altLang="en-US" sz="1000" b="0" dirty="0">
                          <a:solidFill>
                            <a:schemeClr val="bg1">
                              <a:lumMod val="65000"/>
                            </a:schemeClr>
                          </a:solidFill>
                        </a:rPr>
                        <a:t>氏名</a:t>
                      </a:r>
                      <a:endParaRPr kumimoji="1" lang="en-US" altLang="ja-JP" sz="1000" dirty="0"/>
                    </a:p>
                    <a:p>
                      <a:endParaRPr kumimoji="1" lang="ja-JP" altLang="en-US" sz="1000" dirty="0"/>
                    </a:p>
                  </a:txBody>
                  <a:tcPr/>
                </a:tc>
                <a:extLst>
                  <a:ext uri="{0D108BD9-81ED-4DB2-BD59-A6C34878D82A}">
                    <a16:rowId xmlns:a16="http://schemas.microsoft.com/office/drawing/2014/main" val="1525642970"/>
                  </a:ext>
                </a:extLst>
              </a:tr>
              <a:tr h="576000">
                <a:tc>
                  <a:txBody>
                    <a:bodyPr/>
                    <a:lstStyle/>
                    <a:p>
                      <a:r>
                        <a:rPr kumimoji="1" lang="en-US" altLang="ja-JP" sz="1000" dirty="0"/>
                        <a:t>【</a:t>
                      </a:r>
                      <a:r>
                        <a:rPr kumimoji="1" lang="ja-JP" altLang="en-US" sz="1000" dirty="0"/>
                        <a:t>本事業における役割</a:t>
                      </a:r>
                      <a:r>
                        <a:rPr kumimoji="1" lang="en-US" altLang="ja-JP" sz="1000" dirty="0"/>
                        <a:t>】</a:t>
                      </a:r>
                    </a:p>
                    <a:p>
                      <a:r>
                        <a:rPr kumimoji="1" lang="ja-JP" altLang="en-US" sz="1000" dirty="0"/>
                        <a:t>・</a:t>
                      </a:r>
                      <a:endParaRPr kumimoji="1" lang="en-US" altLang="ja-JP" sz="1000" dirty="0"/>
                    </a:p>
                    <a:p>
                      <a:r>
                        <a:rPr kumimoji="1" lang="ja-JP" altLang="en-US" sz="1000" dirty="0"/>
                        <a:t>・</a:t>
                      </a:r>
                      <a:endParaRPr kumimoji="1" lang="en-US" altLang="ja-JP" sz="1000" dirty="0"/>
                    </a:p>
                  </a:txBody>
                  <a:tcPr/>
                </a:tc>
                <a:extLst>
                  <a:ext uri="{0D108BD9-81ED-4DB2-BD59-A6C34878D82A}">
                    <a16:rowId xmlns:a16="http://schemas.microsoft.com/office/drawing/2014/main" val="601380465"/>
                  </a:ext>
                </a:extLst>
              </a:tr>
              <a:tr h="576000">
                <a:tc>
                  <a:txBody>
                    <a:bodyPr/>
                    <a:lstStyle/>
                    <a:p>
                      <a:r>
                        <a:rPr kumimoji="1" lang="en-US" altLang="ja-JP" sz="1000" dirty="0"/>
                        <a:t>【</a:t>
                      </a:r>
                      <a:r>
                        <a:rPr kumimoji="1" lang="ja-JP" altLang="en-US" sz="1000" dirty="0"/>
                        <a:t>次年度以降の役割</a:t>
                      </a:r>
                      <a:r>
                        <a:rPr kumimoji="1" lang="en-US" altLang="ja-JP" sz="1000" dirty="0"/>
                        <a:t>】</a:t>
                      </a:r>
                    </a:p>
                    <a:p>
                      <a:r>
                        <a:rPr kumimoji="1" lang="ja-JP" altLang="en-US" sz="1000" dirty="0"/>
                        <a:t>・</a:t>
                      </a:r>
                      <a:endParaRPr kumimoji="1" lang="en-US" altLang="ja-JP" sz="1000" dirty="0"/>
                    </a:p>
                    <a:p>
                      <a:r>
                        <a:rPr kumimoji="1" lang="ja-JP" altLang="en-US" sz="1000" dirty="0"/>
                        <a:t>・</a:t>
                      </a:r>
                      <a:endParaRPr kumimoji="1" lang="en-US" altLang="ja-JP" sz="1000" dirty="0"/>
                    </a:p>
                  </a:txBody>
                  <a:tcPr/>
                </a:tc>
                <a:extLst>
                  <a:ext uri="{0D108BD9-81ED-4DB2-BD59-A6C34878D82A}">
                    <a16:rowId xmlns:a16="http://schemas.microsoft.com/office/drawing/2014/main" val="1636562111"/>
                  </a:ext>
                </a:extLst>
              </a:tr>
            </a:tbl>
          </a:graphicData>
        </a:graphic>
      </p:graphicFrame>
      <p:sp>
        <p:nvSpPr>
          <p:cNvPr id="8" name="楕円 7">
            <a:extLst>
              <a:ext uri="{FF2B5EF4-FFF2-40B4-BE49-F238E27FC236}">
                <a16:creationId xmlns:a16="http://schemas.microsoft.com/office/drawing/2014/main" id="{C03E1A91-F02E-A7A4-A8D0-BE7FA5044A14}"/>
              </a:ext>
            </a:extLst>
          </p:cNvPr>
          <p:cNvSpPr/>
          <p:nvPr/>
        </p:nvSpPr>
        <p:spPr>
          <a:xfrm>
            <a:off x="3491195" y="1007227"/>
            <a:ext cx="555092" cy="381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実施主体</a:t>
            </a:r>
          </a:p>
        </p:txBody>
      </p:sp>
      <p:graphicFrame>
        <p:nvGraphicFramePr>
          <p:cNvPr id="15" name="表 14">
            <a:extLst>
              <a:ext uri="{FF2B5EF4-FFF2-40B4-BE49-F238E27FC236}">
                <a16:creationId xmlns:a16="http://schemas.microsoft.com/office/drawing/2014/main" id="{85CC8C63-CA74-72E3-F089-21BF78F683CE}"/>
              </a:ext>
            </a:extLst>
          </p:cNvPr>
          <p:cNvGraphicFramePr>
            <a:graphicFrameLocks noGrp="1"/>
          </p:cNvGraphicFramePr>
          <p:nvPr>
            <p:extLst>
              <p:ext uri="{D42A27DB-BD31-4B8C-83A1-F6EECF244321}">
                <p14:modId xmlns:p14="http://schemas.microsoft.com/office/powerpoint/2010/main" val="1147238516"/>
              </p:ext>
            </p:extLst>
          </p:nvPr>
        </p:nvGraphicFramePr>
        <p:xfrm>
          <a:off x="697680" y="4089795"/>
          <a:ext cx="2205318" cy="1952640"/>
        </p:xfrm>
        <a:graphic>
          <a:graphicData uri="http://schemas.openxmlformats.org/drawingml/2006/table">
            <a:tbl>
              <a:tblPr firstRow="1" bandRow="1">
                <a:tableStyleId>{5940675A-B579-460E-94D1-54222C63F5DA}</a:tableStyleId>
              </a:tblPr>
              <a:tblGrid>
                <a:gridCol w="2205318">
                  <a:extLst>
                    <a:ext uri="{9D8B030D-6E8A-4147-A177-3AD203B41FA5}">
                      <a16:colId xmlns:a16="http://schemas.microsoft.com/office/drawing/2014/main" val="2799691255"/>
                    </a:ext>
                  </a:extLst>
                </a:gridCol>
              </a:tblGrid>
              <a:tr h="252000">
                <a:tc>
                  <a:txBody>
                    <a:bodyPr/>
                    <a:lstStyle/>
                    <a:p>
                      <a:pPr algn="ctr"/>
                      <a:r>
                        <a:rPr kumimoji="1" lang="ja-JP" altLang="en-US" sz="1000" b="0" dirty="0">
                          <a:solidFill>
                            <a:schemeClr val="bg1">
                              <a:lumMod val="65000"/>
                            </a:schemeClr>
                          </a:solidFill>
                        </a:rPr>
                        <a:t>団体名</a:t>
                      </a:r>
                      <a:endParaRPr kumimoji="1" lang="ja-JP" altLang="en-US" sz="1000" dirty="0"/>
                    </a:p>
                  </a:txBody>
                  <a:tcPr/>
                </a:tc>
                <a:extLst>
                  <a:ext uri="{0D108BD9-81ED-4DB2-BD59-A6C34878D82A}">
                    <a16:rowId xmlns:a16="http://schemas.microsoft.com/office/drawing/2014/main" val="3608309446"/>
                  </a:ext>
                </a:extLst>
              </a:tr>
              <a:tr h="540000">
                <a:tc>
                  <a:txBody>
                    <a:bodyPr/>
                    <a:lstStyle/>
                    <a:p>
                      <a:r>
                        <a:rPr kumimoji="1" lang="en-US" altLang="ja-JP" sz="1000" dirty="0"/>
                        <a:t>【</a:t>
                      </a:r>
                      <a:r>
                        <a:rPr kumimoji="1" lang="ja-JP" altLang="en-US" sz="1000" dirty="0"/>
                        <a:t>推進担当者</a:t>
                      </a:r>
                      <a:r>
                        <a:rPr kumimoji="1" lang="en-US" altLang="ja-JP" sz="1000" dirty="0"/>
                        <a:t>】</a:t>
                      </a:r>
                      <a:r>
                        <a:rPr kumimoji="1" lang="ja-JP" altLang="en-US" sz="1000" b="0" dirty="0">
                          <a:solidFill>
                            <a:schemeClr val="bg1">
                              <a:lumMod val="65000"/>
                            </a:schemeClr>
                          </a:solidFill>
                        </a:rPr>
                        <a:t>所属部署・役職</a:t>
                      </a:r>
                      <a:endParaRPr kumimoji="1" lang="en-US" altLang="ja-JP" sz="1000" b="0" dirty="0">
                        <a:solidFill>
                          <a:schemeClr val="bg1">
                            <a:lumMod val="65000"/>
                          </a:schemeClr>
                        </a:solidFill>
                      </a:endParaRPr>
                    </a:p>
                    <a:p>
                      <a:r>
                        <a:rPr kumimoji="1" lang="ja-JP" altLang="en-US" sz="1000" b="0" dirty="0">
                          <a:solidFill>
                            <a:schemeClr val="bg1">
                              <a:lumMod val="65000"/>
                            </a:schemeClr>
                          </a:solidFill>
                        </a:rPr>
                        <a:t>氏名</a:t>
                      </a:r>
                      <a:endParaRPr kumimoji="1" lang="en-US" altLang="ja-JP" sz="1000" dirty="0"/>
                    </a:p>
                    <a:p>
                      <a:endParaRPr kumimoji="1" lang="ja-JP" altLang="en-US" sz="1000" dirty="0"/>
                    </a:p>
                  </a:txBody>
                  <a:tcPr/>
                </a:tc>
                <a:extLst>
                  <a:ext uri="{0D108BD9-81ED-4DB2-BD59-A6C34878D82A}">
                    <a16:rowId xmlns:a16="http://schemas.microsoft.com/office/drawing/2014/main" val="1525642970"/>
                  </a:ext>
                </a:extLst>
              </a:tr>
              <a:tr h="576000">
                <a:tc>
                  <a:txBody>
                    <a:bodyPr/>
                    <a:lstStyle/>
                    <a:p>
                      <a:r>
                        <a:rPr kumimoji="1" lang="en-US" altLang="ja-JP" sz="1000" dirty="0"/>
                        <a:t>【</a:t>
                      </a:r>
                      <a:r>
                        <a:rPr kumimoji="1" lang="ja-JP" altLang="en-US" sz="1000" dirty="0"/>
                        <a:t>本事業における役割</a:t>
                      </a:r>
                      <a:r>
                        <a:rPr kumimoji="1" lang="en-US" altLang="ja-JP" sz="1000" dirty="0"/>
                        <a:t>】</a:t>
                      </a:r>
                    </a:p>
                    <a:p>
                      <a:r>
                        <a:rPr kumimoji="1" lang="ja-JP" altLang="en-US" sz="1000" dirty="0"/>
                        <a:t>・</a:t>
                      </a:r>
                      <a:endParaRPr kumimoji="1" lang="en-US" altLang="ja-JP" sz="1000" dirty="0"/>
                    </a:p>
                    <a:p>
                      <a:r>
                        <a:rPr kumimoji="1" lang="ja-JP" altLang="en-US" sz="1000" dirty="0"/>
                        <a:t>・</a:t>
                      </a:r>
                      <a:endParaRPr kumimoji="1" lang="en-US" altLang="ja-JP" sz="1000" dirty="0"/>
                    </a:p>
                  </a:txBody>
                  <a:tcPr/>
                </a:tc>
                <a:extLst>
                  <a:ext uri="{0D108BD9-81ED-4DB2-BD59-A6C34878D82A}">
                    <a16:rowId xmlns:a16="http://schemas.microsoft.com/office/drawing/2014/main" val="601380465"/>
                  </a:ext>
                </a:extLst>
              </a:tr>
              <a:tr h="576000">
                <a:tc>
                  <a:txBody>
                    <a:bodyPr/>
                    <a:lstStyle/>
                    <a:p>
                      <a:r>
                        <a:rPr kumimoji="1" lang="en-US" altLang="ja-JP" sz="1000" dirty="0"/>
                        <a:t>【</a:t>
                      </a:r>
                      <a:r>
                        <a:rPr kumimoji="1" lang="ja-JP" altLang="en-US" sz="1000" dirty="0"/>
                        <a:t>次年度以降の役割</a:t>
                      </a:r>
                      <a:r>
                        <a:rPr kumimoji="1" lang="en-US" altLang="ja-JP" sz="1000" dirty="0"/>
                        <a:t>】</a:t>
                      </a:r>
                    </a:p>
                    <a:p>
                      <a:r>
                        <a:rPr kumimoji="1" lang="ja-JP" altLang="en-US" sz="1000" dirty="0"/>
                        <a:t>・</a:t>
                      </a:r>
                      <a:endParaRPr kumimoji="1" lang="en-US" altLang="ja-JP" sz="1000" dirty="0"/>
                    </a:p>
                    <a:p>
                      <a:r>
                        <a:rPr kumimoji="1" lang="ja-JP" altLang="en-US" sz="1000" dirty="0"/>
                        <a:t>・</a:t>
                      </a:r>
                      <a:endParaRPr kumimoji="1" lang="en-US" altLang="ja-JP" sz="1000" dirty="0"/>
                    </a:p>
                  </a:txBody>
                  <a:tcPr/>
                </a:tc>
                <a:extLst>
                  <a:ext uri="{0D108BD9-81ED-4DB2-BD59-A6C34878D82A}">
                    <a16:rowId xmlns:a16="http://schemas.microsoft.com/office/drawing/2014/main" val="545320522"/>
                  </a:ext>
                </a:extLst>
              </a:tr>
            </a:tbl>
          </a:graphicData>
        </a:graphic>
      </p:graphicFrame>
      <p:cxnSp>
        <p:nvCxnSpPr>
          <p:cNvPr id="17" name="直線コネクタ 16">
            <a:extLst>
              <a:ext uri="{FF2B5EF4-FFF2-40B4-BE49-F238E27FC236}">
                <a16:creationId xmlns:a16="http://schemas.microsoft.com/office/drawing/2014/main" id="{FAB87B3A-D571-B063-2A8E-9F6AD021AB66}"/>
              </a:ext>
            </a:extLst>
          </p:cNvPr>
          <p:cNvCxnSpPr>
            <a:cxnSpLocks/>
          </p:cNvCxnSpPr>
          <p:nvPr/>
        </p:nvCxnSpPr>
        <p:spPr>
          <a:xfrm>
            <a:off x="4952497" y="3158904"/>
            <a:ext cx="0" cy="926571"/>
          </a:xfrm>
          <a:prstGeom prst="line">
            <a:avLst/>
          </a:prstGeom>
          <a:ln w="12700"/>
        </p:spPr>
        <p:style>
          <a:lnRef idx="1">
            <a:schemeClr val="dk1"/>
          </a:lnRef>
          <a:fillRef idx="0">
            <a:schemeClr val="dk1"/>
          </a:fillRef>
          <a:effectRef idx="0">
            <a:schemeClr val="dk1"/>
          </a:effectRef>
          <a:fontRef idx="minor">
            <a:schemeClr val="tx1"/>
          </a:fontRef>
        </p:style>
      </p:cxnSp>
      <p:cxnSp>
        <p:nvCxnSpPr>
          <p:cNvPr id="19" name="カギ線コネクタ 16">
            <a:extLst>
              <a:ext uri="{FF2B5EF4-FFF2-40B4-BE49-F238E27FC236}">
                <a16:creationId xmlns:a16="http://schemas.microsoft.com/office/drawing/2014/main" id="{52EA8CA7-012B-A8CB-1280-3EC492E30352}"/>
              </a:ext>
            </a:extLst>
          </p:cNvPr>
          <p:cNvCxnSpPr>
            <a:cxnSpLocks/>
          </p:cNvCxnSpPr>
          <p:nvPr/>
        </p:nvCxnSpPr>
        <p:spPr>
          <a:xfrm>
            <a:off x="4952497" y="3509854"/>
            <a:ext cx="3159338" cy="544245"/>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22" name="カギ線コネクタ 17">
            <a:extLst>
              <a:ext uri="{FF2B5EF4-FFF2-40B4-BE49-F238E27FC236}">
                <a16:creationId xmlns:a16="http://schemas.microsoft.com/office/drawing/2014/main" id="{67B18B54-CFDB-CEC0-486E-A914C8DEFA9D}"/>
              </a:ext>
            </a:extLst>
          </p:cNvPr>
          <p:cNvCxnSpPr>
            <a:cxnSpLocks/>
          </p:cNvCxnSpPr>
          <p:nvPr/>
        </p:nvCxnSpPr>
        <p:spPr>
          <a:xfrm rot="10800000" flipV="1">
            <a:off x="1785979" y="3509854"/>
            <a:ext cx="3144979" cy="555090"/>
          </a:xfrm>
          <a:prstGeom prst="bentConnector2">
            <a:avLst/>
          </a:prstGeom>
          <a:ln w="12700"/>
        </p:spPr>
        <p:style>
          <a:lnRef idx="1">
            <a:schemeClr val="dk1"/>
          </a:lnRef>
          <a:fillRef idx="0">
            <a:schemeClr val="dk1"/>
          </a:fillRef>
          <a:effectRef idx="0">
            <a:schemeClr val="dk1"/>
          </a:effectRef>
          <a:fontRef idx="minor">
            <a:schemeClr val="tx1"/>
          </a:fontRef>
        </p:style>
      </p:cxnSp>
      <p:graphicFrame>
        <p:nvGraphicFramePr>
          <p:cNvPr id="27" name="表 26">
            <a:extLst>
              <a:ext uri="{FF2B5EF4-FFF2-40B4-BE49-F238E27FC236}">
                <a16:creationId xmlns:a16="http://schemas.microsoft.com/office/drawing/2014/main" id="{BB688D00-8A55-1507-4BE6-33E08ADF4076}"/>
              </a:ext>
            </a:extLst>
          </p:cNvPr>
          <p:cNvGraphicFramePr>
            <a:graphicFrameLocks noGrp="1"/>
          </p:cNvGraphicFramePr>
          <p:nvPr>
            <p:extLst>
              <p:ext uri="{D42A27DB-BD31-4B8C-83A1-F6EECF244321}">
                <p14:modId xmlns:p14="http://schemas.microsoft.com/office/powerpoint/2010/main" val="3287596116"/>
              </p:ext>
            </p:extLst>
          </p:nvPr>
        </p:nvGraphicFramePr>
        <p:xfrm>
          <a:off x="3849838" y="4089795"/>
          <a:ext cx="2205318" cy="1952640"/>
        </p:xfrm>
        <a:graphic>
          <a:graphicData uri="http://schemas.openxmlformats.org/drawingml/2006/table">
            <a:tbl>
              <a:tblPr firstRow="1" bandRow="1">
                <a:tableStyleId>{5940675A-B579-460E-94D1-54222C63F5DA}</a:tableStyleId>
              </a:tblPr>
              <a:tblGrid>
                <a:gridCol w="2205318">
                  <a:extLst>
                    <a:ext uri="{9D8B030D-6E8A-4147-A177-3AD203B41FA5}">
                      <a16:colId xmlns:a16="http://schemas.microsoft.com/office/drawing/2014/main" val="2799691255"/>
                    </a:ext>
                  </a:extLst>
                </a:gridCol>
              </a:tblGrid>
              <a:tr h="252000">
                <a:tc>
                  <a:txBody>
                    <a:bodyPr/>
                    <a:lstStyle/>
                    <a:p>
                      <a:pPr algn="ctr"/>
                      <a:r>
                        <a:rPr kumimoji="1" lang="ja-JP" altLang="en-US" sz="1000" b="0" dirty="0">
                          <a:solidFill>
                            <a:schemeClr val="bg1">
                              <a:lumMod val="65000"/>
                            </a:schemeClr>
                          </a:solidFill>
                        </a:rPr>
                        <a:t>団体名</a:t>
                      </a:r>
                      <a:endParaRPr kumimoji="1" lang="ja-JP" altLang="en-US" sz="1000" dirty="0"/>
                    </a:p>
                  </a:txBody>
                  <a:tcPr/>
                </a:tc>
                <a:extLst>
                  <a:ext uri="{0D108BD9-81ED-4DB2-BD59-A6C34878D82A}">
                    <a16:rowId xmlns:a16="http://schemas.microsoft.com/office/drawing/2014/main" val="3608309446"/>
                  </a:ext>
                </a:extLst>
              </a:tr>
              <a:tr h="540000">
                <a:tc>
                  <a:txBody>
                    <a:bodyPr/>
                    <a:lstStyle/>
                    <a:p>
                      <a:r>
                        <a:rPr kumimoji="1" lang="en-US" altLang="ja-JP" sz="1000" dirty="0"/>
                        <a:t>【</a:t>
                      </a:r>
                      <a:r>
                        <a:rPr kumimoji="1" lang="ja-JP" altLang="en-US" sz="1000" dirty="0"/>
                        <a:t>推進担当者</a:t>
                      </a:r>
                      <a:r>
                        <a:rPr kumimoji="1" lang="en-US" altLang="ja-JP" sz="1000" dirty="0"/>
                        <a:t>】</a:t>
                      </a:r>
                      <a:r>
                        <a:rPr kumimoji="1" lang="ja-JP" altLang="en-US" sz="1000" b="0" dirty="0">
                          <a:solidFill>
                            <a:schemeClr val="bg1">
                              <a:lumMod val="65000"/>
                            </a:schemeClr>
                          </a:solidFill>
                        </a:rPr>
                        <a:t>所属部署・役職</a:t>
                      </a:r>
                      <a:endParaRPr kumimoji="1" lang="en-US" altLang="ja-JP" sz="1000" b="0" dirty="0">
                        <a:solidFill>
                          <a:schemeClr val="bg1">
                            <a:lumMod val="65000"/>
                          </a:schemeClr>
                        </a:solidFill>
                      </a:endParaRPr>
                    </a:p>
                    <a:p>
                      <a:r>
                        <a:rPr kumimoji="1" lang="ja-JP" altLang="en-US" sz="1000" b="0" dirty="0">
                          <a:solidFill>
                            <a:schemeClr val="bg1">
                              <a:lumMod val="65000"/>
                            </a:schemeClr>
                          </a:solidFill>
                        </a:rPr>
                        <a:t>氏名</a:t>
                      </a:r>
                      <a:endParaRPr kumimoji="1" lang="en-US" altLang="ja-JP" sz="1000" dirty="0"/>
                    </a:p>
                    <a:p>
                      <a:endParaRPr kumimoji="1" lang="ja-JP" altLang="en-US" sz="1000" dirty="0"/>
                    </a:p>
                  </a:txBody>
                  <a:tcPr/>
                </a:tc>
                <a:extLst>
                  <a:ext uri="{0D108BD9-81ED-4DB2-BD59-A6C34878D82A}">
                    <a16:rowId xmlns:a16="http://schemas.microsoft.com/office/drawing/2014/main" val="1525642970"/>
                  </a:ext>
                </a:extLst>
              </a:tr>
              <a:tr h="576000">
                <a:tc>
                  <a:txBody>
                    <a:bodyPr/>
                    <a:lstStyle/>
                    <a:p>
                      <a:r>
                        <a:rPr kumimoji="1" lang="en-US" altLang="ja-JP" sz="1000" dirty="0"/>
                        <a:t>【</a:t>
                      </a:r>
                      <a:r>
                        <a:rPr kumimoji="1" lang="ja-JP" altLang="en-US" sz="1000" dirty="0"/>
                        <a:t>本事業における役割</a:t>
                      </a:r>
                      <a:r>
                        <a:rPr kumimoji="1" lang="en-US" altLang="ja-JP" sz="1000" dirty="0"/>
                        <a:t>】</a:t>
                      </a:r>
                    </a:p>
                    <a:p>
                      <a:r>
                        <a:rPr kumimoji="1" lang="ja-JP" altLang="en-US" sz="1000" dirty="0"/>
                        <a:t>・</a:t>
                      </a:r>
                      <a:endParaRPr kumimoji="1" lang="en-US" altLang="ja-JP" sz="1000" dirty="0"/>
                    </a:p>
                    <a:p>
                      <a:r>
                        <a:rPr kumimoji="1" lang="ja-JP" altLang="en-US" sz="1000" dirty="0"/>
                        <a:t>・</a:t>
                      </a:r>
                      <a:endParaRPr kumimoji="1" lang="en-US" altLang="ja-JP" sz="1000" dirty="0"/>
                    </a:p>
                  </a:txBody>
                  <a:tcPr/>
                </a:tc>
                <a:extLst>
                  <a:ext uri="{0D108BD9-81ED-4DB2-BD59-A6C34878D82A}">
                    <a16:rowId xmlns:a16="http://schemas.microsoft.com/office/drawing/2014/main" val="601380465"/>
                  </a:ext>
                </a:extLst>
              </a:tr>
              <a:tr h="576000">
                <a:tc>
                  <a:txBody>
                    <a:bodyPr/>
                    <a:lstStyle/>
                    <a:p>
                      <a:r>
                        <a:rPr kumimoji="1" lang="en-US" altLang="ja-JP" sz="1000" dirty="0"/>
                        <a:t>【</a:t>
                      </a:r>
                      <a:r>
                        <a:rPr kumimoji="1" lang="ja-JP" altLang="en-US" sz="1000" dirty="0"/>
                        <a:t>次年度以降の役割</a:t>
                      </a:r>
                      <a:r>
                        <a:rPr kumimoji="1" lang="en-US" altLang="ja-JP" sz="1000" dirty="0"/>
                        <a:t>】</a:t>
                      </a:r>
                    </a:p>
                    <a:p>
                      <a:r>
                        <a:rPr kumimoji="1" lang="ja-JP" altLang="en-US" sz="1000" dirty="0"/>
                        <a:t>・</a:t>
                      </a:r>
                      <a:endParaRPr kumimoji="1" lang="en-US" altLang="ja-JP" sz="1000" dirty="0"/>
                    </a:p>
                    <a:p>
                      <a:r>
                        <a:rPr kumimoji="1" lang="ja-JP" altLang="en-US" sz="1000" dirty="0"/>
                        <a:t>・</a:t>
                      </a:r>
                      <a:endParaRPr kumimoji="1" lang="en-US" altLang="ja-JP" sz="1000" dirty="0"/>
                    </a:p>
                  </a:txBody>
                  <a:tcPr/>
                </a:tc>
                <a:extLst>
                  <a:ext uri="{0D108BD9-81ED-4DB2-BD59-A6C34878D82A}">
                    <a16:rowId xmlns:a16="http://schemas.microsoft.com/office/drawing/2014/main" val="545320522"/>
                  </a:ext>
                </a:extLst>
              </a:tr>
            </a:tbl>
          </a:graphicData>
        </a:graphic>
      </p:graphicFrame>
      <p:graphicFrame>
        <p:nvGraphicFramePr>
          <p:cNvPr id="28" name="表 27">
            <a:extLst>
              <a:ext uri="{FF2B5EF4-FFF2-40B4-BE49-F238E27FC236}">
                <a16:creationId xmlns:a16="http://schemas.microsoft.com/office/drawing/2014/main" id="{39B5C643-404C-181D-8822-48124A61B36A}"/>
              </a:ext>
            </a:extLst>
          </p:cNvPr>
          <p:cNvGraphicFramePr>
            <a:graphicFrameLocks noGrp="1"/>
          </p:cNvGraphicFramePr>
          <p:nvPr>
            <p:extLst>
              <p:ext uri="{D42A27DB-BD31-4B8C-83A1-F6EECF244321}">
                <p14:modId xmlns:p14="http://schemas.microsoft.com/office/powerpoint/2010/main" val="4260524443"/>
              </p:ext>
            </p:extLst>
          </p:nvPr>
        </p:nvGraphicFramePr>
        <p:xfrm>
          <a:off x="6994817" y="4089795"/>
          <a:ext cx="2205318" cy="1952640"/>
        </p:xfrm>
        <a:graphic>
          <a:graphicData uri="http://schemas.openxmlformats.org/drawingml/2006/table">
            <a:tbl>
              <a:tblPr firstRow="1" bandRow="1">
                <a:tableStyleId>{5940675A-B579-460E-94D1-54222C63F5DA}</a:tableStyleId>
              </a:tblPr>
              <a:tblGrid>
                <a:gridCol w="2205318">
                  <a:extLst>
                    <a:ext uri="{9D8B030D-6E8A-4147-A177-3AD203B41FA5}">
                      <a16:colId xmlns:a16="http://schemas.microsoft.com/office/drawing/2014/main" val="2799691255"/>
                    </a:ext>
                  </a:extLst>
                </a:gridCol>
              </a:tblGrid>
              <a:tr h="252000">
                <a:tc>
                  <a:txBody>
                    <a:bodyPr/>
                    <a:lstStyle/>
                    <a:p>
                      <a:pPr algn="ctr"/>
                      <a:r>
                        <a:rPr kumimoji="1" lang="ja-JP" altLang="en-US" sz="1000" b="0" dirty="0">
                          <a:solidFill>
                            <a:schemeClr val="bg1">
                              <a:lumMod val="65000"/>
                            </a:schemeClr>
                          </a:solidFill>
                        </a:rPr>
                        <a:t>団体名</a:t>
                      </a:r>
                      <a:endParaRPr kumimoji="1" lang="ja-JP" altLang="en-US" sz="1000" dirty="0"/>
                    </a:p>
                  </a:txBody>
                  <a:tcPr/>
                </a:tc>
                <a:extLst>
                  <a:ext uri="{0D108BD9-81ED-4DB2-BD59-A6C34878D82A}">
                    <a16:rowId xmlns:a16="http://schemas.microsoft.com/office/drawing/2014/main" val="3608309446"/>
                  </a:ext>
                </a:extLst>
              </a:tr>
              <a:tr h="540000">
                <a:tc>
                  <a:txBody>
                    <a:bodyPr/>
                    <a:lstStyle/>
                    <a:p>
                      <a:r>
                        <a:rPr kumimoji="1" lang="en-US" altLang="ja-JP" sz="1000" dirty="0"/>
                        <a:t>【</a:t>
                      </a:r>
                      <a:r>
                        <a:rPr kumimoji="1" lang="ja-JP" altLang="en-US" sz="1000" dirty="0"/>
                        <a:t>推進担当者</a:t>
                      </a:r>
                      <a:r>
                        <a:rPr kumimoji="1" lang="en-US" altLang="ja-JP" sz="1000" dirty="0"/>
                        <a:t>】</a:t>
                      </a:r>
                      <a:r>
                        <a:rPr kumimoji="1" lang="ja-JP" altLang="en-US" sz="1000" b="0" dirty="0">
                          <a:solidFill>
                            <a:schemeClr val="bg1">
                              <a:lumMod val="65000"/>
                            </a:schemeClr>
                          </a:solidFill>
                        </a:rPr>
                        <a:t>所属部署・役職</a:t>
                      </a:r>
                      <a:endParaRPr kumimoji="1" lang="en-US" altLang="ja-JP" sz="1000" b="0" dirty="0">
                        <a:solidFill>
                          <a:schemeClr val="bg1">
                            <a:lumMod val="65000"/>
                          </a:schemeClr>
                        </a:solidFill>
                      </a:endParaRPr>
                    </a:p>
                    <a:p>
                      <a:r>
                        <a:rPr kumimoji="1" lang="ja-JP" altLang="en-US" sz="1000" b="0" dirty="0">
                          <a:solidFill>
                            <a:schemeClr val="bg1">
                              <a:lumMod val="65000"/>
                            </a:schemeClr>
                          </a:solidFill>
                        </a:rPr>
                        <a:t>氏名</a:t>
                      </a:r>
                      <a:endParaRPr kumimoji="1" lang="en-US" altLang="ja-JP" sz="1000" dirty="0"/>
                    </a:p>
                    <a:p>
                      <a:endParaRPr kumimoji="1" lang="ja-JP" altLang="en-US" sz="1000" dirty="0"/>
                    </a:p>
                  </a:txBody>
                  <a:tcPr/>
                </a:tc>
                <a:extLst>
                  <a:ext uri="{0D108BD9-81ED-4DB2-BD59-A6C34878D82A}">
                    <a16:rowId xmlns:a16="http://schemas.microsoft.com/office/drawing/2014/main" val="1525642970"/>
                  </a:ext>
                </a:extLst>
              </a:tr>
              <a:tr h="576000">
                <a:tc>
                  <a:txBody>
                    <a:bodyPr/>
                    <a:lstStyle/>
                    <a:p>
                      <a:r>
                        <a:rPr kumimoji="1" lang="en-US" altLang="ja-JP" sz="1000" dirty="0"/>
                        <a:t>【</a:t>
                      </a:r>
                      <a:r>
                        <a:rPr kumimoji="1" lang="ja-JP" altLang="en-US" sz="1000" dirty="0"/>
                        <a:t>本事業における役割</a:t>
                      </a:r>
                      <a:r>
                        <a:rPr kumimoji="1" lang="en-US" altLang="ja-JP" sz="1000" dirty="0"/>
                        <a:t>】</a:t>
                      </a:r>
                    </a:p>
                    <a:p>
                      <a:r>
                        <a:rPr kumimoji="1" lang="ja-JP" altLang="en-US" sz="1000" dirty="0"/>
                        <a:t>・</a:t>
                      </a:r>
                      <a:endParaRPr kumimoji="1" lang="en-US" altLang="ja-JP" sz="1000" dirty="0"/>
                    </a:p>
                    <a:p>
                      <a:r>
                        <a:rPr kumimoji="1" lang="ja-JP" altLang="en-US" sz="1000" dirty="0"/>
                        <a:t>・</a:t>
                      </a:r>
                      <a:endParaRPr kumimoji="1" lang="en-US" altLang="ja-JP" sz="1000" dirty="0"/>
                    </a:p>
                  </a:txBody>
                  <a:tcPr/>
                </a:tc>
                <a:extLst>
                  <a:ext uri="{0D108BD9-81ED-4DB2-BD59-A6C34878D82A}">
                    <a16:rowId xmlns:a16="http://schemas.microsoft.com/office/drawing/2014/main" val="601380465"/>
                  </a:ext>
                </a:extLst>
              </a:tr>
              <a:tr h="576000">
                <a:tc>
                  <a:txBody>
                    <a:bodyPr/>
                    <a:lstStyle/>
                    <a:p>
                      <a:r>
                        <a:rPr kumimoji="1" lang="en-US" altLang="ja-JP" sz="1000" dirty="0"/>
                        <a:t>【</a:t>
                      </a:r>
                      <a:r>
                        <a:rPr kumimoji="1" lang="ja-JP" altLang="en-US" sz="1000" dirty="0"/>
                        <a:t>次年度以降の役割</a:t>
                      </a:r>
                      <a:r>
                        <a:rPr kumimoji="1" lang="en-US" altLang="ja-JP" sz="1000" dirty="0"/>
                        <a:t>】</a:t>
                      </a:r>
                    </a:p>
                    <a:p>
                      <a:r>
                        <a:rPr kumimoji="1" lang="ja-JP" altLang="en-US" sz="1000" dirty="0"/>
                        <a:t>・</a:t>
                      </a:r>
                      <a:endParaRPr kumimoji="1" lang="en-US" altLang="ja-JP" sz="1000" dirty="0"/>
                    </a:p>
                    <a:p>
                      <a:r>
                        <a:rPr kumimoji="1" lang="ja-JP" altLang="en-US" sz="1000" dirty="0"/>
                        <a:t>・</a:t>
                      </a:r>
                      <a:endParaRPr kumimoji="1" lang="en-US" altLang="ja-JP" sz="1000" dirty="0"/>
                    </a:p>
                  </a:txBody>
                  <a:tcPr/>
                </a:tc>
                <a:extLst>
                  <a:ext uri="{0D108BD9-81ED-4DB2-BD59-A6C34878D82A}">
                    <a16:rowId xmlns:a16="http://schemas.microsoft.com/office/drawing/2014/main" val="545320522"/>
                  </a:ext>
                </a:extLst>
              </a:tr>
            </a:tbl>
          </a:graphicData>
        </a:graphic>
      </p:graphicFrame>
    </p:spTree>
    <p:extLst>
      <p:ext uri="{BB962C8B-B14F-4D97-AF65-F5344CB8AC3E}">
        <p14:creationId xmlns:p14="http://schemas.microsoft.com/office/powerpoint/2010/main" val="411177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1">
            <a:extLst>
              <a:ext uri="{FF2B5EF4-FFF2-40B4-BE49-F238E27FC236}">
                <a16:creationId xmlns:a16="http://schemas.microsoft.com/office/drawing/2014/main" id="{D41BA169-0FAF-6624-619D-BB3EC8850789}"/>
              </a:ext>
            </a:extLst>
          </p:cNvPr>
          <p:cNvGraphicFramePr>
            <a:graphicFrameLocks noGrp="1"/>
          </p:cNvGraphicFramePr>
          <p:nvPr>
            <p:extLst>
              <p:ext uri="{D42A27DB-BD31-4B8C-83A1-F6EECF244321}">
                <p14:modId xmlns:p14="http://schemas.microsoft.com/office/powerpoint/2010/main" val="2337403381"/>
              </p:ext>
            </p:extLst>
          </p:nvPr>
        </p:nvGraphicFramePr>
        <p:xfrm>
          <a:off x="93000" y="1000952"/>
          <a:ext cx="9720000" cy="2196000"/>
        </p:xfrm>
        <a:graphic>
          <a:graphicData uri="http://schemas.openxmlformats.org/drawingml/2006/table">
            <a:tbl>
              <a:tblPr firstRow="1" bandRow="1">
                <a:tableStyleId>{5940675A-B579-460E-94D1-54222C63F5DA}</a:tableStyleId>
              </a:tblPr>
              <a:tblGrid>
                <a:gridCol w="4860000">
                  <a:extLst>
                    <a:ext uri="{9D8B030D-6E8A-4147-A177-3AD203B41FA5}">
                      <a16:colId xmlns:a16="http://schemas.microsoft.com/office/drawing/2014/main" val="3704663985"/>
                    </a:ext>
                  </a:extLst>
                </a:gridCol>
                <a:gridCol w="4860000">
                  <a:extLst>
                    <a:ext uri="{9D8B030D-6E8A-4147-A177-3AD203B41FA5}">
                      <a16:colId xmlns:a16="http://schemas.microsoft.com/office/drawing/2014/main" val="3293756579"/>
                    </a:ext>
                  </a:extLst>
                </a:gridCol>
              </a:tblGrid>
              <a:tr h="252000">
                <a:tc gridSpan="2">
                  <a:txBody>
                    <a:bodyPr/>
                    <a:lstStyle/>
                    <a:p>
                      <a:pPr algn="ctr"/>
                      <a:r>
                        <a:rPr kumimoji="1" lang="ja-JP" altLang="en-US" sz="1000" b="1" kern="1200" dirty="0">
                          <a:solidFill>
                            <a:schemeClr val="tx1"/>
                          </a:solidFill>
                          <a:latin typeface="+mn-lt"/>
                          <a:ea typeface="+mn-ea"/>
                          <a:cs typeface="+mn-cs"/>
                        </a:rPr>
                        <a:t>上記実現に向けた</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lumMod val="85000"/>
                      </a:schemeClr>
                    </a:solidFill>
                  </a:tcPr>
                </a:tc>
                <a:extLst>
                  <a:ext uri="{0D108BD9-81ED-4DB2-BD59-A6C34878D82A}">
                    <a16:rowId xmlns:a16="http://schemas.microsoft.com/office/drawing/2014/main" val="2586488464"/>
                  </a:ext>
                </a:extLst>
              </a:tr>
              <a:tr h="252000">
                <a:tc>
                  <a:txBody>
                    <a:bodyPr/>
                    <a:lstStyle/>
                    <a:p>
                      <a:pPr algn="ctr"/>
                      <a:r>
                        <a:rPr kumimoji="1" lang="ja-JP" altLang="en-US" sz="1000" b="1" kern="1200" dirty="0">
                          <a:solidFill>
                            <a:schemeClr val="tx1"/>
                          </a:solidFill>
                          <a:latin typeface="+mn-lt"/>
                          <a:ea typeface="+mn-ea"/>
                          <a:cs typeface="+mn-cs"/>
                        </a:rPr>
                        <a:t>ソフト面の課題</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ctr"/>
                      <a:r>
                        <a:rPr kumimoji="1" lang="ja-JP" altLang="en-US" sz="1000" b="1" kern="1200" dirty="0">
                          <a:solidFill>
                            <a:schemeClr val="tx1"/>
                          </a:solidFill>
                          <a:latin typeface="+mn-lt"/>
                          <a:ea typeface="+mn-ea"/>
                          <a:cs typeface="+mn-cs"/>
                        </a:rPr>
                        <a:t>ハード面の課題</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extLst>
                  <a:ext uri="{0D108BD9-81ED-4DB2-BD59-A6C34878D82A}">
                    <a16:rowId xmlns:a16="http://schemas.microsoft.com/office/drawing/2014/main" val="3531447332"/>
                  </a:ext>
                </a:extLst>
              </a:tr>
              <a:tr h="720000">
                <a:tc>
                  <a:txBody>
                    <a:bodyPr/>
                    <a:lstStyle/>
                    <a:p>
                      <a:pPr algn="l"/>
                      <a:r>
                        <a:rPr kumimoji="1" lang="ja-JP" altLang="en-US" sz="1000" b="0" dirty="0">
                          <a:solidFill>
                            <a:schemeClr val="bg1">
                              <a:lumMod val="65000"/>
                            </a:schemeClr>
                          </a:solidFill>
                        </a:rPr>
                        <a:t>地域ビジョンを実現する上で現在抱えているソフト面の課題を記載すること</a:t>
                      </a:r>
                      <a:endParaRPr kumimoji="1" lang="en-US" altLang="ja-JP" sz="1000" b="0" kern="1200" dirty="0">
                        <a:solidFill>
                          <a:schemeClr val="tx1"/>
                        </a:solidFill>
                        <a:latin typeface="+mn-lt"/>
                        <a:ea typeface="+mn-ea"/>
                        <a:cs typeface="+mn-cs"/>
                      </a:endParaRPr>
                    </a:p>
                  </a:txBody>
                  <a:tcPr anchor="ctr">
                    <a:solidFill>
                      <a:schemeClr val="bg1"/>
                    </a:solidFill>
                  </a:tcPr>
                </a:tc>
                <a:tc>
                  <a:txBody>
                    <a:bodyPr/>
                    <a:lstStyle/>
                    <a:p>
                      <a:pPr algn="l"/>
                      <a:r>
                        <a:rPr kumimoji="1" lang="ja-JP" altLang="en-US" sz="1000" b="0" dirty="0">
                          <a:solidFill>
                            <a:schemeClr val="bg1">
                              <a:lumMod val="65000"/>
                            </a:schemeClr>
                          </a:solidFill>
                        </a:rPr>
                        <a:t>地域ビジョンを実現する上で現在抱えているハード面の課題を記載すること</a:t>
                      </a:r>
                      <a:endParaRPr kumimoji="1" lang="en-US" altLang="ja-JP" sz="1000" b="0" kern="1200" dirty="0">
                        <a:solidFill>
                          <a:schemeClr val="tx1"/>
                        </a:solidFill>
                        <a:latin typeface="+mn-lt"/>
                        <a:ea typeface="+mn-ea"/>
                        <a:cs typeface="+mn-cs"/>
                      </a:endParaRPr>
                    </a:p>
                  </a:txBody>
                  <a:tcPr anchor="ctr">
                    <a:solidFill>
                      <a:schemeClr val="bg1"/>
                    </a:solidFill>
                  </a:tcPr>
                </a:tc>
                <a:extLst>
                  <a:ext uri="{0D108BD9-81ED-4DB2-BD59-A6C34878D82A}">
                    <a16:rowId xmlns:a16="http://schemas.microsoft.com/office/drawing/2014/main" val="1417476259"/>
                  </a:ext>
                </a:extLst>
              </a:tr>
              <a:tr h="252000">
                <a:tc>
                  <a:txBody>
                    <a:bodyPr/>
                    <a:lstStyle/>
                    <a:p>
                      <a:pPr algn="ctr"/>
                      <a:r>
                        <a:rPr kumimoji="1" lang="ja-JP" altLang="en-US" sz="1000" b="1" kern="1200" dirty="0">
                          <a:solidFill>
                            <a:schemeClr val="tx1"/>
                          </a:solidFill>
                          <a:latin typeface="+mn-lt"/>
                          <a:ea typeface="+mn-ea"/>
                          <a:cs typeface="+mn-cs"/>
                        </a:rPr>
                        <a:t>ソフト面の取組方向性</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ctr"/>
                      <a:r>
                        <a:rPr kumimoji="1" lang="ja-JP" altLang="en-US" sz="1000" b="1" kern="1200" dirty="0">
                          <a:solidFill>
                            <a:schemeClr val="tx1"/>
                          </a:solidFill>
                          <a:latin typeface="+mn-lt"/>
                          <a:ea typeface="+mn-ea"/>
                          <a:cs typeface="+mn-cs"/>
                        </a:rPr>
                        <a:t>ハード面の取組方向性</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extLst>
                  <a:ext uri="{0D108BD9-81ED-4DB2-BD59-A6C34878D82A}">
                    <a16:rowId xmlns:a16="http://schemas.microsoft.com/office/drawing/2014/main" val="3632554642"/>
                  </a:ext>
                </a:extLst>
              </a:tr>
              <a:tr h="720000">
                <a:tc>
                  <a:txBody>
                    <a:bodyPr/>
                    <a:lstStyle/>
                    <a:p>
                      <a:pPr algn="l"/>
                      <a:r>
                        <a:rPr kumimoji="1" lang="ja-JP" altLang="en-US" sz="1000" b="0" dirty="0">
                          <a:solidFill>
                            <a:schemeClr val="bg1">
                              <a:lumMod val="65000"/>
                            </a:schemeClr>
                          </a:solidFill>
                        </a:rPr>
                        <a:t>地域ビジョンを実現する上で本事業終了後に推進していくソフト面の方向性を記載すること</a:t>
                      </a:r>
                      <a:endParaRPr kumimoji="1" lang="en-US" altLang="ja-JP" sz="1000" b="0" kern="1200" dirty="0">
                        <a:solidFill>
                          <a:schemeClr val="tx1"/>
                        </a:solidFill>
                        <a:latin typeface="+mn-lt"/>
                        <a:ea typeface="+mn-ea"/>
                        <a:cs typeface="+mn-cs"/>
                      </a:endParaRPr>
                    </a:p>
                  </a:txBody>
                  <a:tcPr anchor="ctr">
                    <a:solidFill>
                      <a:schemeClr val="bg1"/>
                    </a:solidFill>
                  </a:tcPr>
                </a:tc>
                <a:tc>
                  <a:txBody>
                    <a:bodyPr/>
                    <a:lstStyle/>
                    <a:p>
                      <a:pPr algn="l"/>
                      <a:r>
                        <a:rPr kumimoji="1" lang="ja-JP" altLang="en-US" sz="1000" b="0" dirty="0">
                          <a:solidFill>
                            <a:schemeClr val="bg1">
                              <a:lumMod val="65000"/>
                            </a:schemeClr>
                          </a:solidFill>
                        </a:rPr>
                        <a:t>地域ビジョンを実現する上で本事業終了後に推進していくハード面の方向性を記載すること</a:t>
                      </a:r>
                      <a:endParaRPr kumimoji="1" lang="en-US" altLang="ja-JP" sz="1000" b="0" kern="1200" dirty="0">
                        <a:solidFill>
                          <a:schemeClr val="tx1"/>
                        </a:solidFill>
                        <a:latin typeface="+mn-lt"/>
                        <a:ea typeface="+mn-ea"/>
                        <a:cs typeface="+mn-cs"/>
                      </a:endParaRPr>
                    </a:p>
                  </a:txBody>
                  <a:tcPr anchor="ctr">
                    <a:solidFill>
                      <a:schemeClr val="bg1"/>
                    </a:solidFill>
                  </a:tcPr>
                </a:tc>
                <a:extLst>
                  <a:ext uri="{0D108BD9-81ED-4DB2-BD59-A6C34878D82A}">
                    <a16:rowId xmlns:a16="http://schemas.microsoft.com/office/drawing/2014/main" val="4046952753"/>
                  </a:ext>
                </a:extLst>
              </a:tr>
            </a:tbl>
          </a:graphicData>
        </a:graphic>
      </p:graphicFrame>
      <p:sp>
        <p:nvSpPr>
          <p:cNvPr id="25" name="正方形/長方形 24">
            <a:extLst>
              <a:ext uri="{FF2B5EF4-FFF2-40B4-BE49-F238E27FC236}">
                <a16:creationId xmlns:a16="http://schemas.microsoft.com/office/drawing/2014/main" id="{75E600EF-CEA5-8CA2-8FDB-1D8662CAEB39}"/>
              </a:ext>
            </a:extLst>
          </p:cNvPr>
          <p:cNvSpPr/>
          <p:nvPr/>
        </p:nvSpPr>
        <p:spPr>
          <a:xfrm>
            <a:off x="0" y="17335"/>
            <a:ext cx="2902998"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様式２</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Ｒ７事業計画書</a:t>
            </a:r>
            <a:r>
              <a:rPr kumimoji="1" lang="ja-JP" altLang="en-US" sz="140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（詳細）</a:t>
            </a:r>
          </a:p>
        </p:txBody>
      </p:sp>
      <p:graphicFrame>
        <p:nvGraphicFramePr>
          <p:cNvPr id="2" name="表 1">
            <a:extLst>
              <a:ext uri="{FF2B5EF4-FFF2-40B4-BE49-F238E27FC236}">
                <a16:creationId xmlns:a16="http://schemas.microsoft.com/office/drawing/2014/main" id="{39B8DA7F-366C-B163-7475-AB5A90D9E732}"/>
              </a:ext>
            </a:extLst>
          </p:cNvPr>
          <p:cNvGraphicFramePr>
            <a:graphicFrameLocks noGrp="1"/>
          </p:cNvGraphicFramePr>
          <p:nvPr>
            <p:extLst>
              <p:ext uri="{D42A27DB-BD31-4B8C-83A1-F6EECF244321}">
                <p14:modId xmlns:p14="http://schemas.microsoft.com/office/powerpoint/2010/main" val="2764803398"/>
              </p:ext>
            </p:extLst>
          </p:nvPr>
        </p:nvGraphicFramePr>
        <p:xfrm>
          <a:off x="93000" y="325112"/>
          <a:ext cx="9720000" cy="675840"/>
        </p:xfrm>
        <a:graphic>
          <a:graphicData uri="http://schemas.openxmlformats.org/drawingml/2006/table">
            <a:tbl>
              <a:tblPr firstRow="1" bandRow="1">
                <a:tableStyleId>{5940675A-B579-460E-94D1-54222C63F5DA}</a:tableStyleId>
              </a:tblPr>
              <a:tblGrid>
                <a:gridCol w="2160000">
                  <a:extLst>
                    <a:ext uri="{9D8B030D-6E8A-4147-A177-3AD203B41FA5}">
                      <a16:colId xmlns:a16="http://schemas.microsoft.com/office/drawing/2014/main" val="3704663985"/>
                    </a:ext>
                  </a:extLst>
                </a:gridCol>
                <a:gridCol w="7560000">
                  <a:extLst>
                    <a:ext uri="{9D8B030D-6E8A-4147-A177-3AD203B41FA5}">
                      <a16:colId xmlns:a16="http://schemas.microsoft.com/office/drawing/2014/main" val="3293756579"/>
                    </a:ext>
                  </a:extLst>
                </a:gridCol>
              </a:tblGrid>
              <a:tr h="216000">
                <a:tc gridSpan="2">
                  <a:txBody>
                    <a:bodyPr/>
                    <a:lstStyle/>
                    <a:p>
                      <a:pPr algn="ctr"/>
                      <a:r>
                        <a:rPr kumimoji="1" lang="ja-JP" altLang="en-US" sz="1000" b="1" dirty="0"/>
                        <a:t>事業終了後の展望</a:t>
                      </a:r>
                      <a:endParaRPr kumimoji="1" lang="en-US" altLang="ja-JP" sz="1000" b="0" dirty="0">
                        <a:solidFill>
                          <a:srgbClr val="FF0000"/>
                        </a:solidFill>
                      </a:endParaRPr>
                    </a:p>
                  </a:txBody>
                  <a:tcPr anchor="ctr">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3941146055"/>
                  </a:ext>
                </a:extLst>
              </a:tr>
              <a:tr h="432000">
                <a:tc>
                  <a:txBody>
                    <a:bodyPr/>
                    <a:lstStyle/>
                    <a:p>
                      <a:pPr algn="ctr"/>
                      <a:r>
                        <a:rPr kumimoji="1" lang="ja-JP" altLang="en-US" sz="1000" b="1" kern="1200" dirty="0">
                          <a:solidFill>
                            <a:schemeClr val="tx1"/>
                          </a:solidFill>
                          <a:latin typeface="+mn-lt"/>
                          <a:ea typeface="+mn-ea"/>
                          <a:cs typeface="+mn-cs"/>
                        </a:rPr>
                        <a:t>ガストロノミーツーリズムを通して</a:t>
                      </a:r>
                      <a:endParaRPr kumimoji="1" lang="en-US" altLang="ja-JP" sz="1000" b="1" kern="1200" dirty="0">
                        <a:solidFill>
                          <a:schemeClr val="tx1"/>
                        </a:solidFill>
                        <a:latin typeface="+mn-lt"/>
                        <a:ea typeface="+mn-ea"/>
                        <a:cs typeface="+mn-cs"/>
                      </a:endParaRPr>
                    </a:p>
                    <a:p>
                      <a:pPr algn="ctr"/>
                      <a:r>
                        <a:rPr kumimoji="1" lang="ja-JP" altLang="en-US" sz="1000" b="1" kern="1200" dirty="0">
                          <a:solidFill>
                            <a:schemeClr val="tx1"/>
                          </a:solidFill>
                          <a:latin typeface="+mn-lt"/>
                          <a:ea typeface="+mn-ea"/>
                          <a:cs typeface="+mn-cs"/>
                        </a:rPr>
                        <a:t>将来的に実現したい地域の姿</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地域計画等との整合性のある地域ビジョンを記載すること</a:t>
                      </a: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300607980"/>
                  </a:ext>
                </a:extLst>
              </a:tr>
            </a:tbl>
          </a:graphicData>
        </a:graphic>
      </p:graphicFrame>
      <p:graphicFrame>
        <p:nvGraphicFramePr>
          <p:cNvPr id="3" name="表 2">
            <a:extLst>
              <a:ext uri="{FF2B5EF4-FFF2-40B4-BE49-F238E27FC236}">
                <a16:creationId xmlns:a16="http://schemas.microsoft.com/office/drawing/2014/main" id="{675DB5BE-CBCD-FFD1-9D45-1975819D6155}"/>
              </a:ext>
            </a:extLst>
          </p:cNvPr>
          <p:cNvGraphicFramePr>
            <a:graphicFrameLocks noGrp="1"/>
          </p:cNvGraphicFramePr>
          <p:nvPr>
            <p:extLst>
              <p:ext uri="{D42A27DB-BD31-4B8C-83A1-F6EECF244321}">
                <p14:modId xmlns:p14="http://schemas.microsoft.com/office/powerpoint/2010/main" val="30472290"/>
              </p:ext>
            </p:extLst>
          </p:nvPr>
        </p:nvGraphicFramePr>
        <p:xfrm>
          <a:off x="93000" y="3196952"/>
          <a:ext cx="9720000" cy="1728000"/>
        </p:xfrm>
        <a:graphic>
          <a:graphicData uri="http://schemas.openxmlformats.org/drawingml/2006/table">
            <a:tbl>
              <a:tblPr firstRow="1" bandRow="1">
                <a:tableStyleId>{5940675A-B579-460E-94D1-54222C63F5DA}</a:tableStyleId>
              </a:tblPr>
              <a:tblGrid>
                <a:gridCol w="1080000">
                  <a:extLst>
                    <a:ext uri="{9D8B030D-6E8A-4147-A177-3AD203B41FA5}">
                      <a16:colId xmlns:a16="http://schemas.microsoft.com/office/drawing/2014/main" val="3704663985"/>
                    </a:ext>
                  </a:extLst>
                </a:gridCol>
                <a:gridCol w="3780000">
                  <a:extLst>
                    <a:ext uri="{9D8B030D-6E8A-4147-A177-3AD203B41FA5}">
                      <a16:colId xmlns:a16="http://schemas.microsoft.com/office/drawing/2014/main" val="1323993913"/>
                    </a:ext>
                  </a:extLst>
                </a:gridCol>
                <a:gridCol w="1080000">
                  <a:extLst>
                    <a:ext uri="{9D8B030D-6E8A-4147-A177-3AD203B41FA5}">
                      <a16:colId xmlns:a16="http://schemas.microsoft.com/office/drawing/2014/main" val="3293756579"/>
                    </a:ext>
                  </a:extLst>
                </a:gridCol>
                <a:gridCol w="3780000">
                  <a:extLst>
                    <a:ext uri="{9D8B030D-6E8A-4147-A177-3AD203B41FA5}">
                      <a16:colId xmlns:a16="http://schemas.microsoft.com/office/drawing/2014/main" val="2540029467"/>
                    </a:ext>
                  </a:extLst>
                </a:gridCol>
              </a:tblGrid>
              <a:tr h="252000">
                <a:tc gridSpan="2">
                  <a:txBody>
                    <a:bodyPr/>
                    <a:lstStyle/>
                    <a:p>
                      <a:pPr algn="ctr"/>
                      <a:r>
                        <a:rPr kumimoji="1" lang="ja-JP" altLang="en-US" sz="1000" b="1" kern="1200" dirty="0">
                          <a:solidFill>
                            <a:schemeClr val="tx1"/>
                          </a:solidFill>
                          <a:latin typeface="+mn-lt"/>
                          <a:ea typeface="+mn-ea"/>
                          <a:cs typeface="+mn-cs"/>
                        </a:rPr>
                        <a:t>想定される具体的な取組内容</a:t>
                      </a:r>
                      <a:r>
                        <a:rPr kumimoji="1" lang="en-US" altLang="ja-JP" sz="1000" b="1" kern="1200" dirty="0">
                          <a:solidFill>
                            <a:schemeClr val="tx1"/>
                          </a:solidFill>
                          <a:latin typeface="+mn-lt"/>
                          <a:ea typeface="+mn-ea"/>
                          <a:cs typeface="+mn-cs"/>
                        </a:rPr>
                        <a:t>A</a:t>
                      </a:r>
                      <a:r>
                        <a:rPr kumimoji="1" lang="ja-JP" altLang="en-US" sz="1000" b="1" kern="1200" dirty="0">
                          <a:solidFill>
                            <a:schemeClr val="tx1"/>
                          </a:solidFill>
                          <a:latin typeface="+mn-lt"/>
                          <a:ea typeface="+mn-ea"/>
                          <a:cs typeface="+mn-cs"/>
                        </a:rPr>
                        <a:t>（ソフト）</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hMerge="1">
                  <a:txBody>
                    <a:bodyPr/>
                    <a:lstStyle/>
                    <a:p>
                      <a:endParaRPr kumimoji="1" lang="ja-JP" altLang="en-US"/>
                    </a:p>
                  </a:txBody>
                  <a:tcPr/>
                </a:tc>
                <a:tc gridSpan="2">
                  <a:txBody>
                    <a:bodyPr/>
                    <a:lstStyle/>
                    <a:p>
                      <a:pPr algn="ctr"/>
                      <a:r>
                        <a:rPr kumimoji="1" lang="ja-JP" altLang="en-US" sz="1000" b="1" kern="1200" dirty="0">
                          <a:solidFill>
                            <a:schemeClr val="tx1"/>
                          </a:solidFill>
                          <a:latin typeface="+mn-lt"/>
                          <a:ea typeface="+mn-ea"/>
                          <a:cs typeface="+mn-cs"/>
                        </a:rPr>
                        <a:t>想定される具体的な取組内容</a:t>
                      </a:r>
                      <a:r>
                        <a:rPr kumimoji="1" lang="en-US" altLang="ja-JP" sz="1000" b="1" kern="1200" dirty="0">
                          <a:solidFill>
                            <a:schemeClr val="tx1"/>
                          </a:solidFill>
                          <a:latin typeface="+mn-lt"/>
                          <a:ea typeface="+mn-ea"/>
                          <a:cs typeface="+mn-cs"/>
                        </a:rPr>
                        <a:t>A</a:t>
                      </a:r>
                      <a:r>
                        <a:rPr kumimoji="1" lang="ja-JP" altLang="en-US" sz="1000" b="1" kern="1200" dirty="0">
                          <a:solidFill>
                            <a:schemeClr val="tx1"/>
                          </a:solidFill>
                          <a:latin typeface="+mn-lt"/>
                          <a:ea typeface="+mn-ea"/>
                          <a:cs typeface="+mn-cs"/>
                        </a:rPr>
                        <a:t>（ハード）</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663398653"/>
                  </a:ext>
                </a:extLst>
              </a:tr>
              <a:tr h="252000">
                <a:tc>
                  <a:txBody>
                    <a:bodyPr/>
                    <a:lstStyle/>
                    <a:p>
                      <a:pPr algn="ctr"/>
                      <a:r>
                        <a:rPr kumimoji="1" lang="ja-JP" altLang="en-US" sz="1000" b="1" kern="1200" dirty="0">
                          <a:solidFill>
                            <a:schemeClr val="tx1"/>
                          </a:solidFill>
                          <a:latin typeface="+mn-lt"/>
                          <a:ea typeface="+mn-ea"/>
                          <a:cs typeface="+mn-cs"/>
                        </a:rPr>
                        <a:t>取組名</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l"/>
                      <a:r>
                        <a:rPr kumimoji="1" lang="ja-JP" altLang="en-US" sz="1000" b="0" dirty="0">
                          <a:solidFill>
                            <a:schemeClr val="bg1">
                              <a:lumMod val="65000"/>
                            </a:schemeClr>
                          </a:solidFill>
                        </a:rPr>
                        <a:t>取組名を記載すること</a:t>
                      </a:r>
                      <a:endParaRPr kumimoji="1" lang="en-US" altLang="ja-JP" sz="1000" b="0" kern="1200" dirty="0">
                        <a:solidFill>
                          <a:schemeClr val="tx1"/>
                        </a:solidFill>
                        <a:latin typeface="+mn-lt"/>
                        <a:ea typeface="+mn-ea"/>
                        <a:cs typeface="+mn-cs"/>
                      </a:endParaRPr>
                    </a:p>
                  </a:txBody>
                  <a:tcPr>
                    <a:solidFill>
                      <a:schemeClr val="bg1"/>
                    </a:solidFill>
                  </a:tcPr>
                </a:tc>
                <a:tc>
                  <a:txBody>
                    <a:bodyPr/>
                    <a:lstStyle/>
                    <a:p>
                      <a:pPr algn="ctr"/>
                      <a:r>
                        <a:rPr kumimoji="1" lang="ja-JP" altLang="en-US" sz="1000" b="1" kern="1200" dirty="0">
                          <a:solidFill>
                            <a:schemeClr val="tx1"/>
                          </a:solidFill>
                          <a:latin typeface="+mn-lt"/>
                          <a:ea typeface="+mn-ea"/>
                          <a:cs typeface="+mn-cs"/>
                        </a:rPr>
                        <a:t>取組名</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a:txBody>
                    <a:bodyPr/>
                    <a:lstStyle/>
                    <a:p>
                      <a:pPr algn="l"/>
                      <a:r>
                        <a:rPr kumimoji="1" lang="ja-JP" altLang="en-US" sz="1000" b="0" dirty="0">
                          <a:solidFill>
                            <a:schemeClr val="bg1">
                              <a:lumMod val="65000"/>
                            </a:schemeClr>
                          </a:solidFill>
                        </a:rPr>
                        <a:t>取組名を記載すること</a:t>
                      </a:r>
                      <a:endParaRPr kumimoji="1" lang="en-US" altLang="ja-JP" sz="1000" b="0" kern="1200" dirty="0">
                        <a:solidFill>
                          <a:schemeClr val="tx1"/>
                        </a:solidFill>
                        <a:latin typeface="+mn-lt"/>
                        <a:ea typeface="+mn-ea"/>
                        <a:cs typeface="+mn-cs"/>
                      </a:endParaRPr>
                    </a:p>
                  </a:txBody>
                  <a:tcPr>
                    <a:solidFill>
                      <a:schemeClr val="bg1"/>
                    </a:solidFill>
                  </a:tcPr>
                </a:tc>
                <a:extLst>
                  <a:ext uri="{0D108BD9-81ED-4DB2-BD59-A6C34878D82A}">
                    <a16:rowId xmlns:a16="http://schemas.microsoft.com/office/drawing/2014/main" val="589904055"/>
                  </a:ext>
                </a:extLst>
              </a:tr>
              <a:tr h="252000">
                <a:tc>
                  <a:txBody>
                    <a:bodyPr/>
                    <a:lstStyle/>
                    <a:p>
                      <a:pPr algn="ctr"/>
                      <a:r>
                        <a:rPr kumimoji="1" lang="ja-JP" altLang="en-US" sz="1000" b="1" kern="1200" dirty="0">
                          <a:solidFill>
                            <a:schemeClr val="tx1"/>
                          </a:solidFill>
                          <a:latin typeface="+mn-lt"/>
                          <a:ea typeface="+mn-ea"/>
                          <a:cs typeface="+mn-cs"/>
                        </a:rPr>
                        <a:t>連携先</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l"/>
                      <a:r>
                        <a:rPr kumimoji="1" lang="ja-JP" altLang="en-US" sz="1000" b="0" dirty="0">
                          <a:solidFill>
                            <a:schemeClr val="bg1">
                              <a:lumMod val="65000"/>
                            </a:schemeClr>
                          </a:solidFill>
                        </a:rPr>
                        <a:t>主な連携事業者名を記載すること</a:t>
                      </a:r>
                      <a:endParaRPr kumimoji="1" lang="en-US" altLang="ja-JP" sz="1000" b="0" kern="1200" dirty="0">
                        <a:solidFill>
                          <a:schemeClr val="tx1"/>
                        </a:solidFill>
                        <a:latin typeface="+mn-lt"/>
                        <a:ea typeface="+mn-ea"/>
                        <a:cs typeface="+mn-cs"/>
                      </a:endParaRPr>
                    </a:p>
                  </a:txBody>
                  <a:tcPr>
                    <a:solidFill>
                      <a:schemeClr val="bg1"/>
                    </a:solidFill>
                  </a:tcPr>
                </a:tc>
                <a:tc>
                  <a:txBody>
                    <a:bodyPr/>
                    <a:lstStyle/>
                    <a:p>
                      <a:pPr algn="ctr"/>
                      <a:r>
                        <a:rPr kumimoji="1" lang="ja-JP" altLang="en-US" sz="1000" b="1" kern="1200" dirty="0">
                          <a:solidFill>
                            <a:schemeClr val="tx1"/>
                          </a:solidFill>
                          <a:latin typeface="+mn-lt"/>
                          <a:ea typeface="+mn-ea"/>
                          <a:cs typeface="+mn-cs"/>
                        </a:rPr>
                        <a:t>連携先</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a:txBody>
                    <a:bodyPr/>
                    <a:lstStyle/>
                    <a:p>
                      <a:pPr algn="l"/>
                      <a:r>
                        <a:rPr kumimoji="1" lang="ja-JP" altLang="en-US" sz="1000" b="0" dirty="0">
                          <a:solidFill>
                            <a:schemeClr val="bg1">
                              <a:lumMod val="65000"/>
                            </a:schemeClr>
                          </a:solidFill>
                        </a:rPr>
                        <a:t>主な連携事業者名を記載すること</a:t>
                      </a:r>
                      <a:endParaRPr kumimoji="1" lang="en-US" altLang="ja-JP" sz="1000" b="0" kern="1200" dirty="0">
                        <a:solidFill>
                          <a:schemeClr val="tx1"/>
                        </a:solidFill>
                        <a:latin typeface="+mn-lt"/>
                        <a:ea typeface="+mn-ea"/>
                        <a:cs typeface="+mn-cs"/>
                      </a:endParaRPr>
                    </a:p>
                  </a:txBody>
                  <a:tcPr>
                    <a:solidFill>
                      <a:schemeClr val="bg1"/>
                    </a:solidFill>
                  </a:tcPr>
                </a:tc>
                <a:extLst>
                  <a:ext uri="{0D108BD9-81ED-4DB2-BD59-A6C34878D82A}">
                    <a16:rowId xmlns:a16="http://schemas.microsoft.com/office/drawing/2014/main" val="1555419717"/>
                  </a:ext>
                </a:extLst>
              </a:tr>
              <a:tr h="252000">
                <a:tc>
                  <a:txBody>
                    <a:bodyPr/>
                    <a:lstStyle/>
                    <a:p>
                      <a:pPr algn="ctr"/>
                      <a:r>
                        <a:rPr kumimoji="1" lang="ja-JP" altLang="en-US" sz="1000" b="1" kern="1200" dirty="0">
                          <a:solidFill>
                            <a:schemeClr val="tx1"/>
                          </a:solidFill>
                          <a:latin typeface="+mn-lt"/>
                          <a:ea typeface="+mn-ea"/>
                          <a:cs typeface="+mn-cs"/>
                        </a:rPr>
                        <a:t>実施時期（目安）</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l"/>
                      <a:r>
                        <a:rPr kumimoji="1" lang="ja-JP" altLang="en-US" sz="1000" b="0" dirty="0">
                          <a:solidFill>
                            <a:schemeClr val="bg1">
                              <a:lumMod val="65000"/>
                            </a:schemeClr>
                          </a:solidFill>
                        </a:rPr>
                        <a:t>取組の実施時期を記載すること</a:t>
                      </a:r>
                      <a:endParaRPr kumimoji="1" lang="en-US" altLang="ja-JP" sz="1000" b="0" kern="1200" dirty="0">
                        <a:solidFill>
                          <a:schemeClr val="tx1"/>
                        </a:solidFill>
                        <a:latin typeface="+mn-lt"/>
                        <a:ea typeface="+mn-ea"/>
                        <a:cs typeface="+mn-cs"/>
                      </a:endParaRPr>
                    </a:p>
                  </a:txBody>
                  <a:tcPr>
                    <a:solidFill>
                      <a:schemeClr val="bg1"/>
                    </a:solidFill>
                  </a:tcPr>
                </a:tc>
                <a:tc>
                  <a:txBody>
                    <a:bodyPr/>
                    <a:lstStyle/>
                    <a:p>
                      <a:pPr algn="ctr"/>
                      <a:r>
                        <a:rPr kumimoji="1" lang="ja-JP" altLang="en-US" sz="1000" b="1" kern="1200" dirty="0">
                          <a:solidFill>
                            <a:schemeClr val="tx1"/>
                          </a:solidFill>
                          <a:latin typeface="+mn-lt"/>
                          <a:ea typeface="+mn-ea"/>
                          <a:cs typeface="+mn-cs"/>
                        </a:rPr>
                        <a:t>実施時期（目安）</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a:txBody>
                    <a:bodyPr/>
                    <a:lstStyle/>
                    <a:p>
                      <a:pPr algn="l"/>
                      <a:r>
                        <a:rPr kumimoji="1" lang="ja-JP" altLang="en-US" sz="1000" b="0" dirty="0">
                          <a:solidFill>
                            <a:schemeClr val="bg1">
                              <a:lumMod val="65000"/>
                            </a:schemeClr>
                          </a:solidFill>
                        </a:rPr>
                        <a:t>取組の実施時期を記載すること</a:t>
                      </a:r>
                      <a:endParaRPr kumimoji="1" lang="en-US" altLang="ja-JP" sz="1000" b="0" kern="1200" dirty="0">
                        <a:solidFill>
                          <a:schemeClr val="tx1"/>
                        </a:solidFill>
                        <a:latin typeface="+mn-lt"/>
                        <a:ea typeface="+mn-ea"/>
                        <a:cs typeface="+mn-cs"/>
                      </a:endParaRPr>
                    </a:p>
                  </a:txBody>
                  <a:tcPr>
                    <a:solidFill>
                      <a:schemeClr val="bg1"/>
                    </a:solidFill>
                  </a:tcPr>
                </a:tc>
                <a:extLst>
                  <a:ext uri="{0D108BD9-81ED-4DB2-BD59-A6C34878D82A}">
                    <a16:rowId xmlns:a16="http://schemas.microsoft.com/office/drawing/2014/main" val="2306233073"/>
                  </a:ext>
                </a:extLst>
              </a:tr>
              <a:tr h="720000">
                <a:tc>
                  <a:txBody>
                    <a:bodyPr/>
                    <a:lstStyle/>
                    <a:p>
                      <a:pPr algn="ctr"/>
                      <a:r>
                        <a:rPr kumimoji="1" lang="ja-JP" altLang="en-US" sz="1000" b="1" kern="1200" dirty="0">
                          <a:solidFill>
                            <a:schemeClr val="tx1"/>
                          </a:solidFill>
                          <a:latin typeface="+mn-lt"/>
                          <a:ea typeface="+mn-ea"/>
                          <a:cs typeface="+mn-cs"/>
                        </a:rPr>
                        <a:t>取組内容</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l"/>
                      <a:r>
                        <a:rPr kumimoji="1" lang="ja-JP" altLang="en-US" sz="1000" b="0" dirty="0">
                          <a:solidFill>
                            <a:schemeClr val="bg1">
                              <a:lumMod val="65000"/>
                            </a:schemeClr>
                          </a:solidFill>
                        </a:rPr>
                        <a:t>取組の概要を記載すること</a:t>
                      </a:r>
                      <a:endParaRPr kumimoji="1" lang="en-US" altLang="ja-JP" sz="1000" b="0" kern="1200" dirty="0">
                        <a:solidFill>
                          <a:schemeClr val="tx1"/>
                        </a:solidFill>
                        <a:latin typeface="+mn-lt"/>
                        <a:ea typeface="+mn-ea"/>
                        <a:cs typeface="+mn-cs"/>
                      </a:endParaRPr>
                    </a:p>
                  </a:txBody>
                  <a:tcPr anchor="ctr">
                    <a:solidFill>
                      <a:schemeClr val="bg1"/>
                    </a:solidFill>
                  </a:tcPr>
                </a:tc>
                <a:tc>
                  <a:txBody>
                    <a:bodyPr/>
                    <a:lstStyle/>
                    <a:p>
                      <a:pPr algn="ctr"/>
                      <a:r>
                        <a:rPr kumimoji="1" lang="ja-JP" altLang="en-US" sz="1000" b="1" kern="1200" dirty="0">
                          <a:solidFill>
                            <a:schemeClr val="tx1"/>
                          </a:solidFill>
                          <a:latin typeface="+mn-lt"/>
                          <a:ea typeface="+mn-ea"/>
                          <a:cs typeface="+mn-cs"/>
                        </a:rPr>
                        <a:t>取組内容</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a:txBody>
                    <a:bodyPr/>
                    <a:lstStyle/>
                    <a:p>
                      <a:pPr algn="l"/>
                      <a:r>
                        <a:rPr kumimoji="1" lang="ja-JP" altLang="en-US" sz="1000" b="0" dirty="0">
                          <a:solidFill>
                            <a:schemeClr val="bg1">
                              <a:lumMod val="65000"/>
                            </a:schemeClr>
                          </a:solidFill>
                        </a:rPr>
                        <a:t>取組の概要を記載すること</a:t>
                      </a:r>
                      <a:endParaRPr kumimoji="1" lang="en-US" altLang="ja-JP" sz="1000" b="0" kern="1200" dirty="0">
                        <a:solidFill>
                          <a:schemeClr val="tx1"/>
                        </a:solidFill>
                        <a:latin typeface="+mn-lt"/>
                        <a:ea typeface="+mn-ea"/>
                        <a:cs typeface="+mn-cs"/>
                      </a:endParaRPr>
                    </a:p>
                  </a:txBody>
                  <a:tcPr anchor="ctr">
                    <a:solidFill>
                      <a:schemeClr val="bg1"/>
                    </a:solidFill>
                  </a:tcPr>
                </a:tc>
                <a:extLst>
                  <a:ext uri="{0D108BD9-81ED-4DB2-BD59-A6C34878D82A}">
                    <a16:rowId xmlns:a16="http://schemas.microsoft.com/office/drawing/2014/main" val="105961500"/>
                  </a:ext>
                </a:extLst>
              </a:tr>
            </a:tbl>
          </a:graphicData>
        </a:graphic>
      </p:graphicFrame>
      <p:graphicFrame>
        <p:nvGraphicFramePr>
          <p:cNvPr id="11" name="表 10">
            <a:extLst>
              <a:ext uri="{FF2B5EF4-FFF2-40B4-BE49-F238E27FC236}">
                <a16:creationId xmlns:a16="http://schemas.microsoft.com/office/drawing/2014/main" id="{EDE54D41-310E-AA85-A05A-6A5D6CC0DFB2}"/>
              </a:ext>
            </a:extLst>
          </p:cNvPr>
          <p:cNvGraphicFramePr>
            <a:graphicFrameLocks noGrp="1"/>
          </p:cNvGraphicFramePr>
          <p:nvPr>
            <p:extLst>
              <p:ext uri="{D42A27DB-BD31-4B8C-83A1-F6EECF244321}">
                <p14:modId xmlns:p14="http://schemas.microsoft.com/office/powerpoint/2010/main" val="2143472"/>
              </p:ext>
            </p:extLst>
          </p:nvPr>
        </p:nvGraphicFramePr>
        <p:xfrm>
          <a:off x="93000" y="4924952"/>
          <a:ext cx="9720000" cy="1728000"/>
        </p:xfrm>
        <a:graphic>
          <a:graphicData uri="http://schemas.openxmlformats.org/drawingml/2006/table">
            <a:tbl>
              <a:tblPr firstRow="1" bandRow="1">
                <a:tableStyleId>{5940675A-B579-460E-94D1-54222C63F5DA}</a:tableStyleId>
              </a:tblPr>
              <a:tblGrid>
                <a:gridCol w="1080000">
                  <a:extLst>
                    <a:ext uri="{9D8B030D-6E8A-4147-A177-3AD203B41FA5}">
                      <a16:colId xmlns:a16="http://schemas.microsoft.com/office/drawing/2014/main" val="3704663985"/>
                    </a:ext>
                  </a:extLst>
                </a:gridCol>
                <a:gridCol w="3780000">
                  <a:extLst>
                    <a:ext uri="{9D8B030D-6E8A-4147-A177-3AD203B41FA5}">
                      <a16:colId xmlns:a16="http://schemas.microsoft.com/office/drawing/2014/main" val="1323993913"/>
                    </a:ext>
                  </a:extLst>
                </a:gridCol>
                <a:gridCol w="1080000">
                  <a:extLst>
                    <a:ext uri="{9D8B030D-6E8A-4147-A177-3AD203B41FA5}">
                      <a16:colId xmlns:a16="http://schemas.microsoft.com/office/drawing/2014/main" val="3293756579"/>
                    </a:ext>
                  </a:extLst>
                </a:gridCol>
                <a:gridCol w="3780000">
                  <a:extLst>
                    <a:ext uri="{9D8B030D-6E8A-4147-A177-3AD203B41FA5}">
                      <a16:colId xmlns:a16="http://schemas.microsoft.com/office/drawing/2014/main" val="2540029467"/>
                    </a:ext>
                  </a:extLst>
                </a:gridCol>
              </a:tblGrid>
              <a:tr h="252000">
                <a:tc gridSpan="2">
                  <a:txBody>
                    <a:bodyPr/>
                    <a:lstStyle/>
                    <a:p>
                      <a:pPr algn="ctr"/>
                      <a:r>
                        <a:rPr kumimoji="1" lang="ja-JP" altLang="en-US" sz="1000" b="1" kern="1200" dirty="0">
                          <a:solidFill>
                            <a:schemeClr val="tx1"/>
                          </a:solidFill>
                          <a:latin typeface="+mn-lt"/>
                          <a:ea typeface="+mn-ea"/>
                          <a:cs typeface="+mn-cs"/>
                        </a:rPr>
                        <a:t>想定される具体的な取組内容</a:t>
                      </a:r>
                      <a:r>
                        <a:rPr kumimoji="1" lang="en-US" altLang="ja-JP" sz="1000" b="1" kern="1200" dirty="0">
                          <a:solidFill>
                            <a:schemeClr val="tx1"/>
                          </a:solidFill>
                          <a:latin typeface="+mn-lt"/>
                          <a:ea typeface="+mn-ea"/>
                          <a:cs typeface="+mn-cs"/>
                        </a:rPr>
                        <a:t>B</a:t>
                      </a:r>
                      <a:r>
                        <a:rPr kumimoji="1" lang="ja-JP" altLang="en-US" sz="1000" b="1" kern="1200" dirty="0">
                          <a:solidFill>
                            <a:schemeClr val="tx1"/>
                          </a:solidFill>
                          <a:latin typeface="+mn-lt"/>
                          <a:ea typeface="+mn-ea"/>
                          <a:cs typeface="+mn-cs"/>
                        </a:rPr>
                        <a:t>（ソフト）　</a:t>
                      </a:r>
                      <a:r>
                        <a:rPr kumimoji="1" lang="en-US" altLang="ja-JP" sz="1000" b="0" kern="1200" dirty="0">
                          <a:solidFill>
                            <a:srgbClr val="FF0000"/>
                          </a:solidFill>
                          <a:latin typeface="+mn-lt"/>
                          <a:ea typeface="+mn-ea"/>
                          <a:cs typeface="+mn-cs"/>
                        </a:rPr>
                        <a:t>※</a:t>
                      </a:r>
                      <a:r>
                        <a:rPr kumimoji="1" lang="ja-JP" altLang="en-US" sz="1000" b="0" kern="1200" dirty="0">
                          <a:solidFill>
                            <a:srgbClr val="FF0000"/>
                          </a:solidFill>
                          <a:latin typeface="+mn-lt"/>
                          <a:ea typeface="+mn-ea"/>
                          <a:cs typeface="+mn-cs"/>
                        </a:rPr>
                        <a:t>必要であれば記載すること</a:t>
                      </a:r>
                      <a:endParaRPr kumimoji="1" lang="en-US" altLang="ja-JP" sz="1000" b="0" kern="1200" dirty="0">
                        <a:solidFill>
                          <a:srgbClr val="FF0000"/>
                        </a:solidFill>
                        <a:latin typeface="+mn-lt"/>
                        <a:ea typeface="+mn-ea"/>
                        <a:cs typeface="+mn-cs"/>
                      </a:endParaRPr>
                    </a:p>
                  </a:txBody>
                  <a:tcPr anchor="ctr">
                    <a:solidFill>
                      <a:schemeClr val="accent2">
                        <a:lumMod val="40000"/>
                        <a:lumOff val="60000"/>
                      </a:schemeClr>
                    </a:solidFill>
                  </a:tcPr>
                </a:tc>
                <a:tc hMerge="1">
                  <a:txBody>
                    <a:bodyPr/>
                    <a:lstStyle/>
                    <a:p>
                      <a:endParaRPr kumimoji="1" lang="ja-JP" altLang="en-US"/>
                    </a:p>
                  </a:txBody>
                  <a:tcPr/>
                </a:tc>
                <a:tc gridSpan="2">
                  <a:txBody>
                    <a:bodyPr/>
                    <a:lstStyle/>
                    <a:p>
                      <a:pPr algn="ctr"/>
                      <a:r>
                        <a:rPr kumimoji="1" lang="ja-JP" altLang="en-US" sz="1000" b="1" kern="1200" dirty="0">
                          <a:solidFill>
                            <a:schemeClr val="tx1"/>
                          </a:solidFill>
                          <a:latin typeface="+mn-lt"/>
                          <a:ea typeface="+mn-ea"/>
                          <a:cs typeface="+mn-cs"/>
                        </a:rPr>
                        <a:t>想定される具体的な取組内容</a:t>
                      </a:r>
                      <a:r>
                        <a:rPr kumimoji="1" lang="en-US" altLang="ja-JP" sz="1000" b="1" kern="1200" dirty="0">
                          <a:solidFill>
                            <a:schemeClr val="tx1"/>
                          </a:solidFill>
                          <a:latin typeface="+mn-lt"/>
                          <a:ea typeface="+mn-ea"/>
                          <a:cs typeface="+mn-cs"/>
                        </a:rPr>
                        <a:t>B</a:t>
                      </a:r>
                      <a:r>
                        <a:rPr kumimoji="1" lang="ja-JP" altLang="en-US" sz="1000" b="1" kern="1200" dirty="0">
                          <a:solidFill>
                            <a:schemeClr val="tx1"/>
                          </a:solidFill>
                          <a:latin typeface="+mn-lt"/>
                          <a:ea typeface="+mn-ea"/>
                          <a:cs typeface="+mn-cs"/>
                        </a:rPr>
                        <a:t>（ハード）　</a:t>
                      </a:r>
                      <a:r>
                        <a:rPr kumimoji="1" lang="en-US" altLang="ja-JP" sz="1000" b="0" kern="1200" dirty="0">
                          <a:solidFill>
                            <a:srgbClr val="FF0000"/>
                          </a:solidFill>
                          <a:latin typeface="+mn-lt"/>
                          <a:ea typeface="+mn-ea"/>
                          <a:cs typeface="+mn-cs"/>
                        </a:rPr>
                        <a:t>※</a:t>
                      </a:r>
                      <a:r>
                        <a:rPr kumimoji="1" lang="ja-JP" altLang="en-US" sz="1000" b="0" kern="1200" dirty="0">
                          <a:solidFill>
                            <a:srgbClr val="FF0000"/>
                          </a:solidFill>
                          <a:latin typeface="+mn-lt"/>
                          <a:ea typeface="+mn-ea"/>
                          <a:cs typeface="+mn-cs"/>
                        </a:rPr>
                        <a:t>必要であれば記載すること</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663398653"/>
                  </a:ext>
                </a:extLst>
              </a:tr>
              <a:tr h="252000">
                <a:tc>
                  <a:txBody>
                    <a:bodyPr/>
                    <a:lstStyle/>
                    <a:p>
                      <a:pPr algn="ctr"/>
                      <a:r>
                        <a:rPr kumimoji="1" lang="ja-JP" altLang="en-US" sz="1000" b="1" kern="1200" dirty="0">
                          <a:solidFill>
                            <a:schemeClr val="tx1"/>
                          </a:solidFill>
                          <a:latin typeface="+mn-lt"/>
                          <a:ea typeface="+mn-ea"/>
                          <a:cs typeface="+mn-cs"/>
                        </a:rPr>
                        <a:t>取組名</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l"/>
                      <a:endParaRPr kumimoji="1" lang="en-US" altLang="ja-JP" sz="1000" b="0" kern="1200" dirty="0">
                        <a:solidFill>
                          <a:schemeClr val="tx1"/>
                        </a:solidFill>
                        <a:latin typeface="+mn-lt"/>
                        <a:ea typeface="+mn-ea"/>
                        <a:cs typeface="+mn-cs"/>
                      </a:endParaRPr>
                    </a:p>
                  </a:txBody>
                  <a:tcPr>
                    <a:solidFill>
                      <a:schemeClr val="bg1"/>
                    </a:solidFill>
                  </a:tcPr>
                </a:tc>
                <a:tc>
                  <a:txBody>
                    <a:bodyPr/>
                    <a:lstStyle/>
                    <a:p>
                      <a:pPr algn="ctr"/>
                      <a:r>
                        <a:rPr kumimoji="1" lang="ja-JP" altLang="en-US" sz="1000" b="1" kern="1200" dirty="0">
                          <a:solidFill>
                            <a:schemeClr val="tx1"/>
                          </a:solidFill>
                          <a:latin typeface="+mn-lt"/>
                          <a:ea typeface="+mn-ea"/>
                          <a:cs typeface="+mn-cs"/>
                        </a:rPr>
                        <a:t>取組名</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a:txBody>
                    <a:bodyPr/>
                    <a:lstStyle/>
                    <a:p>
                      <a:pPr algn="l"/>
                      <a:endParaRPr kumimoji="1" lang="en-US" altLang="ja-JP" sz="1000" b="0" kern="1200" dirty="0">
                        <a:solidFill>
                          <a:schemeClr val="tx1"/>
                        </a:solidFill>
                        <a:latin typeface="+mn-lt"/>
                        <a:ea typeface="+mn-ea"/>
                        <a:cs typeface="+mn-cs"/>
                      </a:endParaRPr>
                    </a:p>
                  </a:txBody>
                  <a:tcPr>
                    <a:solidFill>
                      <a:schemeClr val="bg1"/>
                    </a:solidFill>
                  </a:tcPr>
                </a:tc>
                <a:extLst>
                  <a:ext uri="{0D108BD9-81ED-4DB2-BD59-A6C34878D82A}">
                    <a16:rowId xmlns:a16="http://schemas.microsoft.com/office/drawing/2014/main" val="589904055"/>
                  </a:ext>
                </a:extLst>
              </a:tr>
              <a:tr h="252000">
                <a:tc>
                  <a:txBody>
                    <a:bodyPr/>
                    <a:lstStyle/>
                    <a:p>
                      <a:pPr algn="ctr"/>
                      <a:r>
                        <a:rPr kumimoji="1" lang="ja-JP" altLang="en-US" sz="1000" b="1" kern="1200" dirty="0">
                          <a:solidFill>
                            <a:schemeClr val="tx1"/>
                          </a:solidFill>
                          <a:latin typeface="+mn-lt"/>
                          <a:ea typeface="+mn-ea"/>
                          <a:cs typeface="+mn-cs"/>
                        </a:rPr>
                        <a:t>連携先</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l"/>
                      <a:endParaRPr kumimoji="1" lang="en-US" altLang="ja-JP" sz="1000" b="0" kern="1200" dirty="0">
                        <a:solidFill>
                          <a:schemeClr val="tx1"/>
                        </a:solidFill>
                        <a:latin typeface="+mn-lt"/>
                        <a:ea typeface="+mn-ea"/>
                        <a:cs typeface="+mn-cs"/>
                      </a:endParaRPr>
                    </a:p>
                  </a:txBody>
                  <a:tcPr>
                    <a:solidFill>
                      <a:schemeClr val="bg1"/>
                    </a:solidFill>
                  </a:tcPr>
                </a:tc>
                <a:tc>
                  <a:txBody>
                    <a:bodyPr/>
                    <a:lstStyle/>
                    <a:p>
                      <a:pPr algn="ctr"/>
                      <a:r>
                        <a:rPr kumimoji="1" lang="ja-JP" altLang="en-US" sz="1000" b="1" kern="1200" dirty="0">
                          <a:solidFill>
                            <a:schemeClr val="tx1"/>
                          </a:solidFill>
                          <a:latin typeface="+mn-lt"/>
                          <a:ea typeface="+mn-ea"/>
                          <a:cs typeface="+mn-cs"/>
                        </a:rPr>
                        <a:t>連携先</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a:txBody>
                    <a:bodyPr/>
                    <a:lstStyle/>
                    <a:p>
                      <a:pPr algn="l"/>
                      <a:endParaRPr kumimoji="1" lang="en-US" altLang="ja-JP" sz="1000" b="0" kern="1200" dirty="0">
                        <a:solidFill>
                          <a:schemeClr val="tx1"/>
                        </a:solidFill>
                        <a:latin typeface="+mn-lt"/>
                        <a:ea typeface="+mn-ea"/>
                        <a:cs typeface="+mn-cs"/>
                      </a:endParaRPr>
                    </a:p>
                  </a:txBody>
                  <a:tcPr>
                    <a:solidFill>
                      <a:schemeClr val="bg1"/>
                    </a:solidFill>
                  </a:tcPr>
                </a:tc>
                <a:extLst>
                  <a:ext uri="{0D108BD9-81ED-4DB2-BD59-A6C34878D82A}">
                    <a16:rowId xmlns:a16="http://schemas.microsoft.com/office/drawing/2014/main" val="1555419717"/>
                  </a:ext>
                </a:extLst>
              </a:tr>
              <a:tr h="252000">
                <a:tc>
                  <a:txBody>
                    <a:bodyPr/>
                    <a:lstStyle/>
                    <a:p>
                      <a:pPr algn="ctr"/>
                      <a:r>
                        <a:rPr kumimoji="1" lang="ja-JP" altLang="en-US" sz="1000" b="1" kern="1200" dirty="0">
                          <a:solidFill>
                            <a:schemeClr val="tx1"/>
                          </a:solidFill>
                          <a:latin typeface="+mn-lt"/>
                          <a:ea typeface="+mn-ea"/>
                          <a:cs typeface="+mn-cs"/>
                        </a:rPr>
                        <a:t>実施時期（目安）</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l"/>
                      <a:endParaRPr kumimoji="1" lang="en-US" altLang="ja-JP" sz="1000" b="0" kern="1200" dirty="0">
                        <a:solidFill>
                          <a:schemeClr val="tx1"/>
                        </a:solidFill>
                        <a:latin typeface="+mn-lt"/>
                        <a:ea typeface="+mn-ea"/>
                        <a:cs typeface="+mn-cs"/>
                      </a:endParaRPr>
                    </a:p>
                  </a:txBody>
                  <a:tcPr>
                    <a:solidFill>
                      <a:schemeClr val="bg1"/>
                    </a:solidFill>
                  </a:tcPr>
                </a:tc>
                <a:tc>
                  <a:txBody>
                    <a:bodyPr/>
                    <a:lstStyle/>
                    <a:p>
                      <a:pPr algn="ctr"/>
                      <a:r>
                        <a:rPr kumimoji="1" lang="ja-JP" altLang="en-US" sz="1000" b="1" kern="1200" dirty="0">
                          <a:solidFill>
                            <a:schemeClr val="tx1"/>
                          </a:solidFill>
                          <a:latin typeface="+mn-lt"/>
                          <a:ea typeface="+mn-ea"/>
                          <a:cs typeface="+mn-cs"/>
                        </a:rPr>
                        <a:t>実施時期（目安）</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a:txBody>
                    <a:bodyPr/>
                    <a:lstStyle/>
                    <a:p>
                      <a:pPr algn="l"/>
                      <a:endParaRPr kumimoji="1" lang="en-US" altLang="ja-JP" sz="1000" b="0" kern="1200" dirty="0">
                        <a:solidFill>
                          <a:schemeClr val="tx1"/>
                        </a:solidFill>
                        <a:latin typeface="+mn-lt"/>
                        <a:ea typeface="+mn-ea"/>
                        <a:cs typeface="+mn-cs"/>
                      </a:endParaRPr>
                    </a:p>
                  </a:txBody>
                  <a:tcPr>
                    <a:solidFill>
                      <a:schemeClr val="bg1"/>
                    </a:solidFill>
                  </a:tcPr>
                </a:tc>
                <a:extLst>
                  <a:ext uri="{0D108BD9-81ED-4DB2-BD59-A6C34878D82A}">
                    <a16:rowId xmlns:a16="http://schemas.microsoft.com/office/drawing/2014/main" val="2306233073"/>
                  </a:ext>
                </a:extLst>
              </a:tr>
              <a:tr h="720000">
                <a:tc>
                  <a:txBody>
                    <a:bodyPr/>
                    <a:lstStyle/>
                    <a:p>
                      <a:pPr algn="ctr"/>
                      <a:r>
                        <a:rPr kumimoji="1" lang="ja-JP" altLang="en-US" sz="1000" b="1" kern="1200" dirty="0">
                          <a:solidFill>
                            <a:schemeClr val="tx1"/>
                          </a:solidFill>
                          <a:latin typeface="+mn-lt"/>
                          <a:ea typeface="+mn-ea"/>
                          <a:cs typeface="+mn-cs"/>
                        </a:rPr>
                        <a:t>取組内容</a:t>
                      </a:r>
                      <a:endParaRPr kumimoji="1" lang="en-US" altLang="ja-JP" sz="1000" b="1" kern="1200" dirty="0">
                        <a:solidFill>
                          <a:schemeClr val="tx1"/>
                        </a:solidFill>
                        <a:latin typeface="+mn-lt"/>
                        <a:ea typeface="+mn-ea"/>
                        <a:cs typeface="+mn-cs"/>
                      </a:endParaRPr>
                    </a:p>
                  </a:txBody>
                  <a:tcPr anchor="ctr">
                    <a:solidFill>
                      <a:schemeClr val="accent2">
                        <a:lumMod val="40000"/>
                        <a:lumOff val="60000"/>
                      </a:schemeClr>
                    </a:solidFill>
                  </a:tcPr>
                </a:tc>
                <a:tc>
                  <a:txBody>
                    <a:bodyPr/>
                    <a:lstStyle/>
                    <a:p>
                      <a:pPr algn="l"/>
                      <a:endParaRPr kumimoji="1" lang="en-US" altLang="ja-JP" sz="1000" b="0" kern="1200" dirty="0">
                        <a:solidFill>
                          <a:schemeClr val="tx1"/>
                        </a:solidFill>
                        <a:latin typeface="+mn-lt"/>
                        <a:ea typeface="+mn-ea"/>
                        <a:cs typeface="+mn-cs"/>
                      </a:endParaRPr>
                    </a:p>
                  </a:txBody>
                  <a:tcPr anchor="ctr">
                    <a:solidFill>
                      <a:schemeClr val="bg1"/>
                    </a:solidFill>
                  </a:tcPr>
                </a:tc>
                <a:tc>
                  <a:txBody>
                    <a:bodyPr/>
                    <a:lstStyle/>
                    <a:p>
                      <a:pPr algn="ctr"/>
                      <a:r>
                        <a:rPr kumimoji="1" lang="ja-JP" altLang="en-US" sz="1000" b="1" kern="1200" dirty="0">
                          <a:solidFill>
                            <a:schemeClr val="tx1"/>
                          </a:solidFill>
                          <a:latin typeface="+mn-lt"/>
                          <a:ea typeface="+mn-ea"/>
                          <a:cs typeface="+mn-cs"/>
                        </a:rPr>
                        <a:t>取組内容</a:t>
                      </a:r>
                      <a:endParaRPr kumimoji="1" lang="en-US" altLang="ja-JP" sz="1000" b="1" kern="1200" dirty="0">
                        <a:solidFill>
                          <a:schemeClr val="tx1"/>
                        </a:solidFill>
                        <a:latin typeface="+mn-lt"/>
                        <a:ea typeface="+mn-ea"/>
                        <a:cs typeface="+mn-cs"/>
                      </a:endParaRPr>
                    </a:p>
                  </a:txBody>
                  <a:tcPr anchor="ctr">
                    <a:solidFill>
                      <a:schemeClr val="accent1">
                        <a:lumMod val="40000"/>
                        <a:lumOff val="60000"/>
                      </a:schemeClr>
                    </a:solidFill>
                  </a:tcPr>
                </a:tc>
                <a:tc>
                  <a:txBody>
                    <a:bodyPr/>
                    <a:lstStyle/>
                    <a:p>
                      <a:pPr algn="l"/>
                      <a:endParaRPr kumimoji="1" lang="en-US" altLang="ja-JP" sz="1000" b="0" kern="1200" dirty="0">
                        <a:solidFill>
                          <a:schemeClr val="tx1"/>
                        </a:solidFill>
                        <a:latin typeface="+mn-lt"/>
                        <a:ea typeface="+mn-ea"/>
                        <a:cs typeface="+mn-cs"/>
                      </a:endParaRPr>
                    </a:p>
                  </a:txBody>
                  <a:tcPr anchor="ctr">
                    <a:solidFill>
                      <a:schemeClr val="bg1"/>
                    </a:solidFill>
                  </a:tcPr>
                </a:tc>
                <a:extLst>
                  <a:ext uri="{0D108BD9-81ED-4DB2-BD59-A6C34878D82A}">
                    <a16:rowId xmlns:a16="http://schemas.microsoft.com/office/drawing/2014/main" val="105961500"/>
                  </a:ext>
                </a:extLst>
              </a:tr>
            </a:tbl>
          </a:graphicData>
        </a:graphic>
      </p:graphicFrame>
    </p:spTree>
    <p:extLst>
      <p:ext uri="{BB962C8B-B14F-4D97-AF65-F5344CB8AC3E}">
        <p14:creationId xmlns:p14="http://schemas.microsoft.com/office/powerpoint/2010/main" val="3688818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75E600EF-CEA5-8CA2-8FDB-1D8662CAEB39}"/>
              </a:ext>
            </a:extLst>
          </p:cNvPr>
          <p:cNvSpPr/>
          <p:nvPr/>
        </p:nvSpPr>
        <p:spPr>
          <a:xfrm>
            <a:off x="0" y="17335"/>
            <a:ext cx="2902998"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様式２</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Ｒ７事業計画書</a:t>
            </a:r>
            <a:r>
              <a:rPr kumimoji="1" lang="ja-JP" altLang="en-US" sz="140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（詳細）</a:t>
            </a:r>
          </a:p>
        </p:txBody>
      </p:sp>
      <p:graphicFrame>
        <p:nvGraphicFramePr>
          <p:cNvPr id="5" name="表 4">
            <a:extLst>
              <a:ext uri="{FF2B5EF4-FFF2-40B4-BE49-F238E27FC236}">
                <a16:creationId xmlns:a16="http://schemas.microsoft.com/office/drawing/2014/main" id="{A88F4A50-33C9-57EF-3187-8E6274CA4779}"/>
              </a:ext>
            </a:extLst>
          </p:cNvPr>
          <p:cNvGraphicFramePr>
            <a:graphicFrameLocks noGrp="1"/>
          </p:cNvGraphicFramePr>
          <p:nvPr>
            <p:extLst>
              <p:ext uri="{D42A27DB-BD31-4B8C-83A1-F6EECF244321}">
                <p14:modId xmlns:p14="http://schemas.microsoft.com/office/powerpoint/2010/main" val="2572093736"/>
              </p:ext>
            </p:extLst>
          </p:nvPr>
        </p:nvGraphicFramePr>
        <p:xfrm>
          <a:off x="93000" y="325112"/>
          <a:ext cx="9720000" cy="6031680"/>
        </p:xfrm>
        <a:graphic>
          <a:graphicData uri="http://schemas.openxmlformats.org/drawingml/2006/table">
            <a:tbl>
              <a:tblPr firstRow="1" bandRow="1">
                <a:tableStyleId>{5940675A-B579-460E-94D1-54222C63F5DA}</a:tableStyleId>
              </a:tblPr>
              <a:tblGrid>
                <a:gridCol w="1260000">
                  <a:extLst>
                    <a:ext uri="{9D8B030D-6E8A-4147-A177-3AD203B41FA5}">
                      <a16:colId xmlns:a16="http://schemas.microsoft.com/office/drawing/2014/main" val="3704663985"/>
                    </a:ext>
                  </a:extLst>
                </a:gridCol>
                <a:gridCol w="8460000">
                  <a:extLst>
                    <a:ext uri="{9D8B030D-6E8A-4147-A177-3AD203B41FA5}">
                      <a16:colId xmlns:a16="http://schemas.microsoft.com/office/drawing/2014/main" val="3293756579"/>
                    </a:ext>
                  </a:extLst>
                </a:gridCol>
              </a:tblGrid>
              <a:tr h="2160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t>関連・連動した取組　</a:t>
                      </a:r>
                      <a:r>
                        <a:rPr kumimoji="1" lang="en-US" altLang="ja-JP" sz="1000" b="0" kern="1200" dirty="0">
                          <a:solidFill>
                            <a:srgbClr val="FF0000"/>
                          </a:solidFill>
                          <a:latin typeface="+mn-lt"/>
                          <a:ea typeface="+mn-ea"/>
                          <a:cs typeface="+mn-cs"/>
                        </a:rPr>
                        <a:t>※</a:t>
                      </a:r>
                      <a:r>
                        <a:rPr kumimoji="1" lang="ja-JP" altLang="en-US" sz="1000" b="0" kern="1200" dirty="0">
                          <a:solidFill>
                            <a:srgbClr val="FF0000"/>
                          </a:solidFill>
                          <a:latin typeface="+mn-lt"/>
                          <a:ea typeface="+mn-ea"/>
                          <a:cs typeface="+mn-cs"/>
                        </a:rPr>
                        <a:t>必要であれば記載すること</a:t>
                      </a:r>
                      <a:endParaRPr kumimoji="1" lang="en-US" altLang="ja-JP" sz="1000" b="0" dirty="0">
                        <a:solidFill>
                          <a:srgbClr val="FF0000"/>
                        </a:solidFill>
                      </a:endParaRPr>
                    </a:p>
                  </a:txBody>
                  <a:tcPr anchor="ctr">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3084567275"/>
                  </a:ext>
                </a:extLst>
              </a:tr>
              <a:tr h="216000">
                <a:tc gridSpan="2">
                  <a:txBody>
                    <a:bodyPr/>
                    <a:lstStyle/>
                    <a:p>
                      <a:pPr algn="ctr"/>
                      <a:r>
                        <a:rPr kumimoji="1" lang="ja-JP" altLang="en-US" sz="1000" b="1" dirty="0"/>
                        <a:t>過去の取組について</a:t>
                      </a:r>
                      <a:endParaRPr kumimoji="1" lang="en-US" altLang="ja-JP" sz="1000" b="0" dirty="0">
                        <a:solidFill>
                          <a:srgbClr val="FF0000"/>
                        </a:solidFill>
                      </a:endParaRPr>
                    </a:p>
                  </a:txBody>
                  <a:tcPr anchor="ctr">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3941146055"/>
                  </a:ext>
                </a:extLst>
              </a:tr>
              <a:tr h="252000">
                <a:tc>
                  <a:txBody>
                    <a:bodyPr/>
                    <a:lstStyle/>
                    <a:p>
                      <a:pPr algn="ctr"/>
                      <a:r>
                        <a:rPr kumimoji="1" lang="ja-JP" altLang="en-US" sz="1000" b="1" kern="1200" dirty="0">
                          <a:solidFill>
                            <a:schemeClr val="tx1"/>
                          </a:solidFill>
                          <a:latin typeface="+mn-lt"/>
                          <a:ea typeface="+mn-ea"/>
                          <a:cs typeface="+mn-cs"/>
                        </a:rPr>
                        <a:t>過去の取組（１）</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本事業と関連性の高い過去の取組名を記載すること</a:t>
                      </a: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300607980"/>
                  </a:ext>
                </a:extLst>
              </a:tr>
              <a:tr h="252000">
                <a:tc>
                  <a:txBody>
                    <a:bodyPr/>
                    <a:lstStyle/>
                    <a:p>
                      <a:pPr algn="ctr"/>
                      <a:r>
                        <a:rPr kumimoji="1" lang="ja-JP" altLang="en-US" sz="1000" b="1" kern="1200" dirty="0">
                          <a:solidFill>
                            <a:schemeClr val="tx1"/>
                          </a:solidFill>
                          <a:latin typeface="+mn-lt"/>
                          <a:ea typeface="+mn-ea"/>
                          <a:cs typeface="+mn-cs"/>
                        </a:rPr>
                        <a:t>主体団体</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主体団体名を記載すること</a:t>
                      </a: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4175940904"/>
                  </a:ext>
                </a:extLst>
              </a:tr>
              <a:tr h="756000">
                <a:tc>
                  <a:txBody>
                    <a:bodyPr/>
                    <a:lstStyle/>
                    <a:p>
                      <a:pPr algn="ctr"/>
                      <a:r>
                        <a:rPr kumimoji="1" lang="ja-JP" altLang="en-US" sz="1000" b="1" kern="1200" dirty="0">
                          <a:solidFill>
                            <a:schemeClr val="tx1"/>
                          </a:solidFill>
                          <a:latin typeface="+mn-lt"/>
                          <a:ea typeface="+mn-ea"/>
                          <a:cs typeface="+mn-cs"/>
                        </a:rPr>
                        <a:t>取組（１）の概要</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取組の概要を記載すること</a:t>
                      </a:r>
                      <a:endParaRPr kumimoji="1" lang="en-US" altLang="ja-JP" sz="1000" b="0" dirty="0">
                        <a:solidFill>
                          <a:schemeClr val="bg1">
                            <a:lumMod val="65000"/>
                          </a:schemeClr>
                        </a:solidFill>
                      </a:endParaRPr>
                    </a:p>
                  </a:txBody>
                  <a:tcPr anchor="ctr">
                    <a:solidFill>
                      <a:schemeClr val="bg1"/>
                    </a:solidFill>
                  </a:tcPr>
                </a:tc>
                <a:extLst>
                  <a:ext uri="{0D108BD9-81ED-4DB2-BD59-A6C34878D82A}">
                    <a16:rowId xmlns:a16="http://schemas.microsoft.com/office/drawing/2014/main" val="2102931469"/>
                  </a:ext>
                </a:extLst>
              </a:tr>
              <a:tr h="756000">
                <a:tc>
                  <a:txBody>
                    <a:bodyPr/>
                    <a:lstStyle/>
                    <a:p>
                      <a:pPr algn="ctr"/>
                      <a:r>
                        <a:rPr kumimoji="1" lang="ja-JP" altLang="en-US" sz="1000" b="1" kern="1200" dirty="0">
                          <a:solidFill>
                            <a:schemeClr val="tx1"/>
                          </a:solidFill>
                          <a:latin typeface="+mn-lt"/>
                          <a:ea typeface="+mn-ea"/>
                          <a:cs typeface="+mn-cs"/>
                        </a:rPr>
                        <a:t>取組（１）の</a:t>
                      </a:r>
                      <a:endParaRPr kumimoji="1" lang="en-US" altLang="ja-JP" sz="1000" b="1" kern="1200" dirty="0">
                        <a:solidFill>
                          <a:schemeClr val="tx1"/>
                        </a:solidFill>
                        <a:latin typeface="+mn-lt"/>
                        <a:ea typeface="+mn-ea"/>
                        <a:cs typeface="+mn-cs"/>
                      </a:endParaRPr>
                    </a:p>
                    <a:p>
                      <a:pPr algn="ctr"/>
                      <a:r>
                        <a:rPr kumimoji="1" lang="ja-JP" altLang="en-US" sz="1000" b="1" kern="1200" dirty="0">
                          <a:solidFill>
                            <a:schemeClr val="tx1"/>
                          </a:solidFill>
                          <a:latin typeface="+mn-lt"/>
                          <a:ea typeface="+mn-ea"/>
                          <a:cs typeface="+mn-cs"/>
                        </a:rPr>
                        <a:t>成果・課題</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取組によって得られた成果や課題、その改善状況などを記載すること</a:t>
                      </a: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676110047"/>
                  </a:ext>
                </a:extLst>
              </a:tr>
              <a:tr h="75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mn-lt"/>
                          <a:ea typeface="+mn-ea"/>
                          <a:cs typeface="+mn-cs"/>
                        </a:rPr>
                        <a:t>本事業との</a:t>
                      </a:r>
                      <a:endParaRPr kumimoji="1" lang="en-US" altLang="ja-JP" sz="1000" b="1"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mn-lt"/>
                          <a:ea typeface="+mn-ea"/>
                          <a:cs typeface="+mn-cs"/>
                        </a:rPr>
                        <a:t>関連性・連動性</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過去の取組を経て、本事業に繋がる関連性や連動性などを記載すること</a:t>
                      </a: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1739740532"/>
                  </a:ext>
                </a:extLst>
              </a:tr>
              <a:tr h="252000">
                <a:tc>
                  <a:txBody>
                    <a:bodyPr/>
                    <a:lstStyle/>
                    <a:p>
                      <a:pPr algn="ctr"/>
                      <a:r>
                        <a:rPr kumimoji="1" lang="ja-JP" altLang="en-US" sz="1000" b="1" kern="1200" dirty="0">
                          <a:solidFill>
                            <a:schemeClr val="tx1"/>
                          </a:solidFill>
                          <a:latin typeface="+mn-lt"/>
                          <a:ea typeface="+mn-ea"/>
                          <a:cs typeface="+mn-cs"/>
                        </a:rPr>
                        <a:t>過去の取組（２）</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3379918519"/>
                  </a:ext>
                </a:extLst>
              </a:tr>
              <a:tr h="252000">
                <a:tc>
                  <a:txBody>
                    <a:bodyPr/>
                    <a:lstStyle/>
                    <a:p>
                      <a:pPr algn="ctr"/>
                      <a:r>
                        <a:rPr kumimoji="1" lang="ja-JP" altLang="en-US" sz="1000" b="1" kern="1200" dirty="0">
                          <a:solidFill>
                            <a:schemeClr val="tx1"/>
                          </a:solidFill>
                          <a:latin typeface="+mn-lt"/>
                          <a:ea typeface="+mn-ea"/>
                          <a:cs typeface="+mn-cs"/>
                        </a:rPr>
                        <a:t>主体団体</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1232601197"/>
                  </a:ext>
                </a:extLst>
              </a:tr>
              <a:tr h="756000">
                <a:tc>
                  <a:txBody>
                    <a:bodyPr/>
                    <a:lstStyle/>
                    <a:p>
                      <a:pPr algn="ctr"/>
                      <a:r>
                        <a:rPr kumimoji="1" lang="ja-JP" altLang="en-US" sz="1000" b="1" kern="1200" dirty="0">
                          <a:solidFill>
                            <a:schemeClr val="tx1"/>
                          </a:solidFill>
                          <a:latin typeface="+mn-lt"/>
                          <a:ea typeface="+mn-ea"/>
                          <a:cs typeface="+mn-cs"/>
                        </a:rPr>
                        <a:t>取組（２）の概要</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3656020572"/>
                  </a:ext>
                </a:extLst>
              </a:tr>
              <a:tr h="756000">
                <a:tc>
                  <a:txBody>
                    <a:bodyPr/>
                    <a:lstStyle/>
                    <a:p>
                      <a:pPr algn="ctr"/>
                      <a:r>
                        <a:rPr kumimoji="1" lang="ja-JP" altLang="en-US" sz="1000" b="1" kern="1200" dirty="0">
                          <a:solidFill>
                            <a:schemeClr val="tx1"/>
                          </a:solidFill>
                          <a:latin typeface="+mn-lt"/>
                          <a:ea typeface="+mn-ea"/>
                          <a:cs typeface="+mn-cs"/>
                        </a:rPr>
                        <a:t>取組（２）の</a:t>
                      </a:r>
                      <a:endParaRPr kumimoji="1" lang="en-US" altLang="ja-JP" sz="1000" b="1" kern="1200" dirty="0">
                        <a:solidFill>
                          <a:schemeClr val="tx1"/>
                        </a:solidFill>
                        <a:latin typeface="+mn-lt"/>
                        <a:ea typeface="+mn-ea"/>
                        <a:cs typeface="+mn-cs"/>
                      </a:endParaRPr>
                    </a:p>
                    <a:p>
                      <a:pPr algn="ctr"/>
                      <a:r>
                        <a:rPr kumimoji="1" lang="ja-JP" altLang="en-US" sz="1000" b="1" kern="1200" dirty="0">
                          <a:solidFill>
                            <a:schemeClr val="tx1"/>
                          </a:solidFill>
                          <a:latin typeface="+mn-lt"/>
                          <a:ea typeface="+mn-ea"/>
                          <a:cs typeface="+mn-cs"/>
                        </a:rPr>
                        <a:t>成果・課題</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3118046409"/>
                  </a:ext>
                </a:extLst>
              </a:tr>
              <a:tr h="75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mn-lt"/>
                          <a:ea typeface="+mn-ea"/>
                          <a:cs typeface="+mn-cs"/>
                        </a:rPr>
                        <a:t>本事業との</a:t>
                      </a:r>
                      <a:endParaRPr kumimoji="1" lang="en-US" altLang="ja-JP" sz="1000" b="1"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mn-lt"/>
                          <a:ea typeface="+mn-ea"/>
                          <a:cs typeface="+mn-cs"/>
                        </a:rPr>
                        <a:t>関連性・連動性</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2872153184"/>
                  </a:ext>
                </a:extLst>
              </a:tr>
            </a:tbl>
          </a:graphicData>
        </a:graphic>
      </p:graphicFrame>
    </p:spTree>
    <p:extLst>
      <p:ext uri="{BB962C8B-B14F-4D97-AF65-F5344CB8AC3E}">
        <p14:creationId xmlns:p14="http://schemas.microsoft.com/office/powerpoint/2010/main" val="917820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75E600EF-CEA5-8CA2-8FDB-1D8662CAEB39}"/>
              </a:ext>
            </a:extLst>
          </p:cNvPr>
          <p:cNvSpPr/>
          <p:nvPr/>
        </p:nvSpPr>
        <p:spPr>
          <a:xfrm>
            <a:off x="0" y="17335"/>
            <a:ext cx="2902998"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様式２</a:t>
            </a:r>
            <a:r>
              <a:rPr kumimoji="1" lang="en-US" altLang="ja-JP"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Ｒ７事業計画書</a:t>
            </a:r>
            <a:r>
              <a:rPr kumimoji="1" lang="ja-JP" altLang="en-US" sz="140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（詳細）</a:t>
            </a:r>
          </a:p>
        </p:txBody>
      </p:sp>
      <p:graphicFrame>
        <p:nvGraphicFramePr>
          <p:cNvPr id="5" name="表 4">
            <a:extLst>
              <a:ext uri="{FF2B5EF4-FFF2-40B4-BE49-F238E27FC236}">
                <a16:creationId xmlns:a16="http://schemas.microsoft.com/office/drawing/2014/main" id="{A88F4A50-33C9-57EF-3187-8E6274CA4779}"/>
              </a:ext>
            </a:extLst>
          </p:cNvPr>
          <p:cNvGraphicFramePr>
            <a:graphicFrameLocks noGrp="1"/>
          </p:cNvGraphicFramePr>
          <p:nvPr>
            <p:extLst>
              <p:ext uri="{D42A27DB-BD31-4B8C-83A1-F6EECF244321}">
                <p14:modId xmlns:p14="http://schemas.microsoft.com/office/powerpoint/2010/main" val="1948409138"/>
              </p:ext>
            </p:extLst>
          </p:nvPr>
        </p:nvGraphicFramePr>
        <p:xfrm>
          <a:off x="93000" y="325112"/>
          <a:ext cx="9720000" cy="6031680"/>
        </p:xfrm>
        <a:graphic>
          <a:graphicData uri="http://schemas.openxmlformats.org/drawingml/2006/table">
            <a:tbl>
              <a:tblPr firstRow="1" bandRow="1">
                <a:tableStyleId>{5940675A-B579-460E-94D1-54222C63F5DA}</a:tableStyleId>
              </a:tblPr>
              <a:tblGrid>
                <a:gridCol w="1260000">
                  <a:extLst>
                    <a:ext uri="{9D8B030D-6E8A-4147-A177-3AD203B41FA5}">
                      <a16:colId xmlns:a16="http://schemas.microsoft.com/office/drawing/2014/main" val="3704663985"/>
                    </a:ext>
                  </a:extLst>
                </a:gridCol>
                <a:gridCol w="8460000">
                  <a:extLst>
                    <a:ext uri="{9D8B030D-6E8A-4147-A177-3AD203B41FA5}">
                      <a16:colId xmlns:a16="http://schemas.microsoft.com/office/drawing/2014/main" val="3293756579"/>
                    </a:ext>
                  </a:extLst>
                </a:gridCol>
              </a:tblGrid>
              <a:tr h="2160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t>関連・連動した取組　</a:t>
                      </a:r>
                      <a:r>
                        <a:rPr kumimoji="1" lang="en-US" altLang="ja-JP" sz="1000" b="0" kern="1200" dirty="0">
                          <a:solidFill>
                            <a:srgbClr val="FF0000"/>
                          </a:solidFill>
                          <a:latin typeface="+mn-lt"/>
                          <a:ea typeface="+mn-ea"/>
                          <a:cs typeface="+mn-cs"/>
                        </a:rPr>
                        <a:t>※</a:t>
                      </a:r>
                      <a:r>
                        <a:rPr kumimoji="1" lang="ja-JP" altLang="en-US" sz="1000" b="0" kern="1200" dirty="0">
                          <a:solidFill>
                            <a:srgbClr val="FF0000"/>
                          </a:solidFill>
                          <a:latin typeface="+mn-lt"/>
                          <a:ea typeface="+mn-ea"/>
                          <a:cs typeface="+mn-cs"/>
                        </a:rPr>
                        <a:t>必要であれば記載すること（申請中の他事業を含む）</a:t>
                      </a:r>
                      <a:endParaRPr kumimoji="1" lang="en-US" altLang="ja-JP" sz="1000" b="0" dirty="0">
                        <a:solidFill>
                          <a:srgbClr val="FF0000"/>
                        </a:solidFill>
                      </a:endParaRPr>
                    </a:p>
                  </a:txBody>
                  <a:tcPr anchor="ctr">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3084567275"/>
                  </a:ext>
                </a:extLst>
              </a:tr>
              <a:tr h="216000">
                <a:tc gridSpan="2">
                  <a:txBody>
                    <a:bodyPr/>
                    <a:lstStyle/>
                    <a:p>
                      <a:pPr algn="ctr"/>
                      <a:r>
                        <a:rPr kumimoji="1" lang="ja-JP" altLang="en-US" sz="1000" b="1" dirty="0"/>
                        <a:t>今年度他事業の取組について</a:t>
                      </a:r>
                      <a:endParaRPr kumimoji="1" lang="en-US" altLang="ja-JP" sz="1000" b="0" dirty="0">
                        <a:solidFill>
                          <a:srgbClr val="FF0000"/>
                        </a:solidFill>
                      </a:endParaRPr>
                    </a:p>
                  </a:txBody>
                  <a:tcPr anchor="ctr">
                    <a:solidFill>
                      <a:schemeClr val="bg1">
                        <a:lumMod val="85000"/>
                      </a:schemeClr>
                    </a:solidFill>
                  </a:tcPr>
                </a:tc>
                <a:tc hMerge="1">
                  <a:txBody>
                    <a:bodyPr/>
                    <a:lstStyle/>
                    <a:p>
                      <a:endParaRPr kumimoji="1" lang="ja-JP" altLang="en-US"/>
                    </a:p>
                  </a:txBody>
                  <a:tcPr/>
                </a:tc>
                <a:extLst>
                  <a:ext uri="{0D108BD9-81ED-4DB2-BD59-A6C34878D82A}">
                    <a16:rowId xmlns:a16="http://schemas.microsoft.com/office/drawing/2014/main" val="3941146055"/>
                  </a:ext>
                </a:extLst>
              </a:tr>
              <a:tr h="252000">
                <a:tc>
                  <a:txBody>
                    <a:bodyPr/>
                    <a:lstStyle/>
                    <a:p>
                      <a:pPr algn="ctr"/>
                      <a:r>
                        <a:rPr kumimoji="1" lang="ja-JP" altLang="en-US" sz="1000" b="1" kern="1200" dirty="0">
                          <a:solidFill>
                            <a:schemeClr val="tx1"/>
                          </a:solidFill>
                          <a:latin typeface="+mn-lt"/>
                          <a:ea typeface="+mn-ea"/>
                          <a:cs typeface="+mn-cs"/>
                        </a:rPr>
                        <a:t>他事業の取組（１）</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本事業と関連性の高い他事業の取組名を記載すること</a:t>
                      </a: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300607980"/>
                  </a:ext>
                </a:extLst>
              </a:tr>
              <a:tr h="252000">
                <a:tc>
                  <a:txBody>
                    <a:bodyPr/>
                    <a:lstStyle/>
                    <a:p>
                      <a:pPr algn="ctr"/>
                      <a:r>
                        <a:rPr kumimoji="1" lang="ja-JP" altLang="en-US" sz="1000" b="1" kern="1200" dirty="0">
                          <a:solidFill>
                            <a:schemeClr val="tx1"/>
                          </a:solidFill>
                          <a:latin typeface="+mn-lt"/>
                          <a:ea typeface="+mn-ea"/>
                          <a:cs typeface="+mn-cs"/>
                        </a:rPr>
                        <a:t>主体団体</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主体団体名を記載すること</a:t>
                      </a: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4175940904"/>
                  </a:ext>
                </a:extLst>
              </a:tr>
              <a:tr h="756000">
                <a:tc>
                  <a:txBody>
                    <a:bodyPr/>
                    <a:lstStyle/>
                    <a:p>
                      <a:pPr algn="ctr"/>
                      <a:r>
                        <a:rPr kumimoji="1" lang="ja-JP" altLang="en-US" sz="1000" b="1" kern="1200" dirty="0">
                          <a:solidFill>
                            <a:schemeClr val="tx1"/>
                          </a:solidFill>
                          <a:latin typeface="+mn-lt"/>
                          <a:ea typeface="+mn-ea"/>
                          <a:cs typeface="+mn-cs"/>
                        </a:rPr>
                        <a:t>取組（１）の概要</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取組の概要を記載すること</a:t>
                      </a:r>
                      <a:endParaRPr kumimoji="1" lang="en-US" altLang="ja-JP" sz="1000" b="0" dirty="0">
                        <a:solidFill>
                          <a:schemeClr val="bg1">
                            <a:lumMod val="65000"/>
                          </a:schemeClr>
                        </a:solidFill>
                      </a:endParaRPr>
                    </a:p>
                  </a:txBody>
                  <a:tcPr anchor="ctr">
                    <a:solidFill>
                      <a:schemeClr val="bg1"/>
                    </a:solidFill>
                  </a:tcPr>
                </a:tc>
                <a:extLst>
                  <a:ext uri="{0D108BD9-81ED-4DB2-BD59-A6C34878D82A}">
                    <a16:rowId xmlns:a16="http://schemas.microsoft.com/office/drawing/2014/main" val="2102931469"/>
                  </a:ext>
                </a:extLst>
              </a:tr>
              <a:tr h="756000">
                <a:tc>
                  <a:txBody>
                    <a:bodyPr/>
                    <a:lstStyle/>
                    <a:p>
                      <a:pPr algn="ctr"/>
                      <a:r>
                        <a:rPr kumimoji="1" lang="ja-JP" altLang="en-US" sz="1000" b="1" kern="1200" dirty="0">
                          <a:solidFill>
                            <a:schemeClr val="tx1"/>
                          </a:solidFill>
                          <a:latin typeface="+mn-lt"/>
                          <a:ea typeface="+mn-ea"/>
                          <a:cs typeface="+mn-cs"/>
                        </a:rPr>
                        <a:t>取組（１）の</a:t>
                      </a:r>
                      <a:endParaRPr kumimoji="1" lang="en-US" altLang="ja-JP" sz="1000" b="1" kern="1200" dirty="0">
                        <a:solidFill>
                          <a:schemeClr val="tx1"/>
                        </a:solidFill>
                        <a:latin typeface="+mn-lt"/>
                        <a:ea typeface="+mn-ea"/>
                        <a:cs typeface="+mn-cs"/>
                      </a:endParaRPr>
                    </a:p>
                    <a:p>
                      <a:pPr algn="ctr"/>
                      <a:r>
                        <a:rPr kumimoji="1" lang="ja-JP" altLang="en-US" sz="1000" b="1" kern="1200" dirty="0">
                          <a:solidFill>
                            <a:schemeClr val="tx1"/>
                          </a:solidFill>
                          <a:latin typeface="+mn-lt"/>
                          <a:ea typeface="+mn-ea"/>
                          <a:cs typeface="+mn-cs"/>
                        </a:rPr>
                        <a:t>成果・課題</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取組によって得たい成果や見込まれる課題などを記載すること</a:t>
                      </a: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676110047"/>
                  </a:ext>
                </a:extLst>
              </a:tr>
              <a:tr h="75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mn-lt"/>
                          <a:ea typeface="+mn-ea"/>
                          <a:cs typeface="+mn-cs"/>
                        </a:rPr>
                        <a:t>本事業との</a:t>
                      </a:r>
                      <a:endParaRPr kumimoji="1" lang="en-US" altLang="ja-JP" sz="1000" b="1"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mn-lt"/>
                          <a:ea typeface="+mn-ea"/>
                          <a:cs typeface="+mn-cs"/>
                        </a:rPr>
                        <a:t>関連性・連動性</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bg1">
                              <a:lumMod val="65000"/>
                            </a:schemeClr>
                          </a:solidFill>
                        </a:rPr>
                        <a:t>並行して推進することの利点や本事業に繋がる関連性・連動性などを記載すること</a:t>
                      </a: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1739740532"/>
                  </a:ext>
                </a:extLst>
              </a:tr>
              <a:tr h="252000">
                <a:tc>
                  <a:txBody>
                    <a:bodyPr/>
                    <a:lstStyle/>
                    <a:p>
                      <a:pPr algn="ctr"/>
                      <a:r>
                        <a:rPr kumimoji="1" lang="ja-JP" altLang="en-US" sz="1000" b="1" kern="1200" dirty="0">
                          <a:solidFill>
                            <a:schemeClr val="tx1"/>
                          </a:solidFill>
                          <a:latin typeface="+mn-lt"/>
                          <a:ea typeface="+mn-ea"/>
                          <a:cs typeface="+mn-cs"/>
                        </a:rPr>
                        <a:t>他事業の取組（２）</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3379918519"/>
                  </a:ext>
                </a:extLst>
              </a:tr>
              <a:tr h="252000">
                <a:tc>
                  <a:txBody>
                    <a:bodyPr/>
                    <a:lstStyle/>
                    <a:p>
                      <a:pPr algn="ctr"/>
                      <a:r>
                        <a:rPr kumimoji="1" lang="ja-JP" altLang="en-US" sz="1000" b="1" kern="1200" dirty="0">
                          <a:solidFill>
                            <a:schemeClr val="tx1"/>
                          </a:solidFill>
                          <a:latin typeface="+mn-lt"/>
                          <a:ea typeface="+mn-ea"/>
                          <a:cs typeface="+mn-cs"/>
                        </a:rPr>
                        <a:t>主体団体</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1232601197"/>
                  </a:ext>
                </a:extLst>
              </a:tr>
              <a:tr h="756000">
                <a:tc>
                  <a:txBody>
                    <a:bodyPr/>
                    <a:lstStyle/>
                    <a:p>
                      <a:pPr algn="ctr"/>
                      <a:r>
                        <a:rPr kumimoji="1" lang="ja-JP" altLang="en-US" sz="1000" b="1" kern="1200" dirty="0">
                          <a:solidFill>
                            <a:schemeClr val="tx1"/>
                          </a:solidFill>
                          <a:latin typeface="+mn-lt"/>
                          <a:ea typeface="+mn-ea"/>
                          <a:cs typeface="+mn-cs"/>
                        </a:rPr>
                        <a:t>取組（２）の概要</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3656020572"/>
                  </a:ext>
                </a:extLst>
              </a:tr>
              <a:tr h="756000">
                <a:tc>
                  <a:txBody>
                    <a:bodyPr/>
                    <a:lstStyle/>
                    <a:p>
                      <a:pPr algn="ctr"/>
                      <a:r>
                        <a:rPr kumimoji="1" lang="ja-JP" altLang="en-US" sz="1000" b="1" kern="1200" dirty="0">
                          <a:solidFill>
                            <a:schemeClr val="tx1"/>
                          </a:solidFill>
                          <a:latin typeface="+mn-lt"/>
                          <a:ea typeface="+mn-ea"/>
                          <a:cs typeface="+mn-cs"/>
                        </a:rPr>
                        <a:t>取組（２）の</a:t>
                      </a:r>
                      <a:endParaRPr kumimoji="1" lang="en-US" altLang="ja-JP" sz="1000" b="1" kern="1200" dirty="0">
                        <a:solidFill>
                          <a:schemeClr val="tx1"/>
                        </a:solidFill>
                        <a:latin typeface="+mn-lt"/>
                        <a:ea typeface="+mn-ea"/>
                        <a:cs typeface="+mn-cs"/>
                      </a:endParaRPr>
                    </a:p>
                    <a:p>
                      <a:pPr algn="ctr"/>
                      <a:r>
                        <a:rPr kumimoji="1" lang="ja-JP" altLang="en-US" sz="1000" b="1" kern="1200" dirty="0">
                          <a:solidFill>
                            <a:schemeClr val="tx1"/>
                          </a:solidFill>
                          <a:latin typeface="+mn-lt"/>
                          <a:ea typeface="+mn-ea"/>
                          <a:cs typeface="+mn-cs"/>
                        </a:rPr>
                        <a:t>成果・課題</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3118046409"/>
                  </a:ext>
                </a:extLst>
              </a:tr>
              <a:tr h="75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mn-lt"/>
                          <a:ea typeface="+mn-ea"/>
                          <a:cs typeface="+mn-cs"/>
                        </a:rPr>
                        <a:t>本事業との</a:t>
                      </a:r>
                      <a:endParaRPr kumimoji="1" lang="en-US" altLang="ja-JP" sz="1000" b="1" kern="1200" dirty="0">
                        <a:solidFill>
                          <a:schemeClr val="tx1"/>
                        </a:solidFill>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mn-lt"/>
                          <a:ea typeface="+mn-ea"/>
                          <a:cs typeface="+mn-cs"/>
                        </a:rPr>
                        <a:t>関連性・連動性</a:t>
                      </a:r>
                      <a:endParaRPr kumimoji="1" lang="en-US" altLang="ja-JP" sz="1000" b="1" kern="1200" dirty="0">
                        <a:solidFill>
                          <a:schemeClr val="tx1"/>
                        </a:solidFill>
                        <a:latin typeface="+mn-lt"/>
                        <a:ea typeface="+mn-ea"/>
                        <a:cs typeface="+mn-cs"/>
                      </a:endParaRPr>
                    </a:p>
                  </a:txBody>
                  <a:tcPr anchor="c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endParaRPr>
                    </a:p>
                  </a:txBody>
                  <a:tcPr anchor="ctr">
                    <a:solidFill>
                      <a:schemeClr val="bg1"/>
                    </a:solidFill>
                  </a:tcPr>
                </a:tc>
                <a:extLst>
                  <a:ext uri="{0D108BD9-81ED-4DB2-BD59-A6C34878D82A}">
                    <a16:rowId xmlns:a16="http://schemas.microsoft.com/office/drawing/2014/main" val="2872153184"/>
                  </a:ext>
                </a:extLst>
              </a:tr>
            </a:tbl>
          </a:graphicData>
        </a:graphic>
      </p:graphicFrame>
    </p:spTree>
    <p:extLst>
      <p:ext uri="{BB962C8B-B14F-4D97-AF65-F5344CB8AC3E}">
        <p14:creationId xmlns:p14="http://schemas.microsoft.com/office/powerpoint/2010/main" val="2187890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 y="16796"/>
            <a:ext cx="2863486" cy="30777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【様式２】希望する専門家支援分野</a:t>
            </a:r>
          </a:p>
        </p:txBody>
      </p:sp>
      <p:graphicFrame>
        <p:nvGraphicFramePr>
          <p:cNvPr id="4" name="表 3"/>
          <p:cNvGraphicFramePr>
            <a:graphicFrameLocks noGrp="1"/>
          </p:cNvGraphicFramePr>
          <p:nvPr>
            <p:extLst>
              <p:ext uri="{D42A27DB-BD31-4B8C-83A1-F6EECF244321}">
                <p14:modId xmlns:p14="http://schemas.microsoft.com/office/powerpoint/2010/main" val="2215148829"/>
              </p:ext>
            </p:extLst>
          </p:nvPr>
        </p:nvGraphicFramePr>
        <p:xfrm>
          <a:off x="160999" y="1446153"/>
          <a:ext cx="9612641" cy="4967906"/>
        </p:xfrm>
        <a:graphic>
          <a:graphicData uri="http://schemas.openxmlformats.org/drawingml/2006/table">
            <a:tbl>
              <a:tblPr firstRow="1" bandRow="1">
                <a:tableStyleId>{5940675A-B579-460E-94D1-54222C63F5DA}</a:tableStyleId>
              </a:tblPr>
              <a:tblGrid>
                <a:gridCol w="1020099">
                  <a:extLst>
                    <a:ext uri="{9D8B030D-6E8A-4147-A177-3AD203B41FA5}">
                      <a16:colId xmlns:a16="http://schemas.microsoft.com/office/drawing/2014/main" val="20000"/>
                    </a:ext>
                  </a:extLst>
                </a:gridCol>
                <a:gridCol w="2232000">
                  <a:extLst>
                    <a:ext uri="{9D8B030D-6E8A-4147-A177-3AD203B41FA5}">
                      <a16:colId xmlns:a16="http://schemas.microsoft.com/office/drawing/2014/main" val="20002"/>
                    </a:ext>
                  </a:extLst>
                </a:gridCol>
                <a:gridCol w="1140542">
                  <a:extLst>
                    <a:ext uri="{9D8B030D-6E8A-4147-A177-3AD203B41FA5}">
                      <a16:colId xmlns:a16="http://schemas.microsoft.com/office/drawing/2014/main" val="20003"/>
                    </a:ext>
                  </a:extLst>
                </a:gridCol>
                <a:gridCol w="5220000">
                  <a:extLst>
                    <a:ext uri="{9D8B030D-6E8A-4147-A177-3AD203B41FA5}">
                      <a16:colId xmlns:a16="http://schemas.microsoft.com/office/drawing/2014/main" val="20004"/>
                    </a:ext>
                  </a:extLst>
                </a:gridCol>
              </a:tblGrid>
              <a:tr h="252000">
                <a:tc gridSpan="4">
                  <a:txBody>
                    <a:bodyPr/>
                    <a:lstStyle/>
                    <a:p>
                      <a:pPr algn="ctr"/>
                      <a:r>
                        <a:rPr lang="ja-JP" altLang="en-US" sz="1000" b="1" dirty="0">
                          <a:solidFill>
                            <a:schemeClr val="tx1"/>
                          </a:solidFill>
                        </a:rPr>
                        <a:t>専門家支援の希望分野　</a:t>
                      </a:r>
                      <a:r>
                        <a:rPr lang="en-US" altLang="ja-JP" sz="1000" b="0" dirty="0">
                          <a:solidFill>
                            <a:srgbClr val="FF0000"/>
                          </a:solidFill>
                        </a:rPr>
                        <a:t>※</a:t>
                      </a:r>
                      <a:r>
                        <a:rPr lang="ja-JP" altLang="en-US" sz="1000" b="0" dirty="0">
                          <a:solidFill>
                            <a:srgbClr val="FF0000"/>
                          </a:solidFill>
                        </a:rPr>
                        <a:t>上記にて「希望の分野がある」にチェックを付けた方のみご記入ください。</a:t>
                      </a:r>
                    </a:p>
                  </a:txBody>
                  <a:tcPr anchor="ctr">
                    <a:solidFill>
                      <a:schemeClr val="bg1">
                        <a:lumMod val="85000"/>
                      </a:schemeClr>
                    </a:solidFill>
                  </a:tcPr>
                </a:tc>
                <a:tc hMerge="1">
                  <a:txBody>
                    <a:bodyPr/>
                    <a:lstStyle/>
                    <a:p>
                      <a:endParaRPr kumimoji="1" lang="ja-JP" altLang="en-US" dirty="0"/>
                    </a:p>
                  </a:txBody>
                  <a:tcPr anchor="ctr"/>
                </a:tc>
                <a:tc hMerge="1">
                  <a:txBody>
                    <a:bodyPr/>
                    <a:lstStyle/>
                    <a:p>
                      <a:pPr algn="ctr"/>
                      <a:endParaRPr kumimoji="1" lang="ja-JP" altLang="en-US" sz="1050" b="1" dirty="0"/>
                    </a:p>
                  </a:txBody>
                  <a:tcPr anchor="ctr">
                    <a:solidFill>
                      <a:schemeClr val="bg1">
                        <a:lumMod val="85000"/>
                      </a:schemeClr>
                    </a:solidFill>
                  </a:tcPr>
                </a:tc>
                <a:tc hMerge="1">
                  <a:txBody>
                    <a:bodyPr/>
                    <a:lstStyle/>
                    <a:p>
                      <a:endParaRPr kumimoji="1" lang="ja-JP" altLang="en-US" dirty="0"/>
                    </a:p>
                  </a:txBody>
                  <a:tcPr anchor="ctr"/>
                </a:tc>
                <a:extLst>
                  <a:ext uri="{0D108BD9-81ED-4DB2-BD59-A6C34878D82A}">
                    <a16:rowId xmlns:a16="http://schemas.microsoft.com/office/drawing/2014/main" val="10000"/>
                  </a:ext>
                </a:extLst>
              </a:tr>
              <a:tr h="860269">
                <a:tc rowSpan="2">
                  <a:txBody>
                    <a:bodyPr/>
                    <a:lstStyle/>
                    <a:p>
                      <a:pPr algn="ctr"/>
                      <a:r>
                        <a:rPr lang="ja-JP" altLang="en-US" sz="1000" b="1" dirty="0">
                          <a:solidFill>
                            <a:schemeClr val="tx1"/>
                          </a:solidFill>
                        </a:rPr>
                        <a:t>第一希望</a:t>
                      </a:r>
                    </a:p>
                  </a:txBody>
                  <a:tcPr anchor="ctr">
                    <a:solidFill>
                      <a:schemeClr val="bg1">
                        <a:lumMod val="85000"/>
                      </a:schemeClr>
                    </a:solidFill>
                  </a:tcPr>
                </a:tc>
                <a:tc rowSpan="2">
                  <a:txBody>
                    <a:bodyPr/>
                    <a:lstStyle/>
                    <a:p>
                      <a:r>
                        <a:rPr kumimoji="1" lang="ja-JP" altLang="en-US" sz="1000" dirty="0">
                          <a:solidFill>
                            <a:schemeClr val="tx1"/>
                          </a:solidFill>
                        </a:rPr>
                        <a:t>希望する分野に〇を付けてください。</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ガストロノミーツーリズム推進体制</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事業の構造・計画策定</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コンテンツ造成・運営</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プロモーション計画</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その他</a:t>
                      </a:r>
                      <a:endParaRPr kumimoji="1" lang="en-US" altLang="ja-JP" sz="1000" dirty="0">
                        <a:solidFill>
                          <a:schemeClr val="tx1"/>
                        </a:solidFill>
                      </a:endParaRPr>
                    </a:p>
                  </a:txBody>
                  <a:tcPr anchor="ctr"/>
                </a:tc>
                <a:tc>
                  <a:txBody>
                    <a:bodyPr/>
                    <a:lstStyle/>
                    <a:p>
                      <a:pPr algn="ctr"/>
                      <a:r>
                        <a:rPr lang="ja-JP" altLang="en-US" sz="1000" b="1" dirty="0"/>
                        <a:t>専門家に</a:t>
                      </a:r>
                      <a:endParaRPr lang="en-US" altLang="ja-JP" sz="1000" b="1" dirty="0"/>
                    </a:p>
                    <a:p>
                      <a:pPr algn="ctr"/>
                      <a:r>
                        <a:rPr lang="ja-JP" altLang="en-US" sz="1000" b="1" dirty="0"/>
                        <a:t>希望する具体的な支援内容</a:t>
                      </a:r>
                    </a:p>
                  </a:txBody>
                  <a:tcPr anchor="ctr">
                    <a:solidFill>
                      <a:schemeClr val="bg1">
                        <a:lumMod val="85000"/>
                      </a:schemeClr>
                    </a:solidFill>
                  </a:tcPr>
                </a:tc>
                <a:tc>
                  <a:txBody>
                    <a:bodyPr/>
                    <a:lstStyle/>
                    <a:p>
                      <a:r>
                        <a:rPr kumimoji="1" lang="ja-JP" altLang="en-US" sz="1000" b="0" dirty="0">
                          <a:solidFill>
                            <a:schemeClr val="bg1">
                              <a:lumMod val="65000"/>
                            </a:schemeClr>
                          </a:solidFill>
                        </a:rPr>
                        <a:t>本事業における取組において、特に専門家から助言・意見をもらいたい内容などを記載すること</a:t>
                      </a:r>
                      <a:endParaRPr lang="ja-JP" altLang="en-US" sz="1000" dirty="0"/>
                    </a:p>
                  </a:txBody>
                  <a:tcPr anchor="ctr"/>
                </a:tc>
                <a:extLst>
                  <a:ext uri="{0D108BD9-81ED-4DB2-BD59-A6C34878D82A}">
                    <a16:rowId xmlns:a16="http://schemas.microsoft.com/office/drawing/2014/main" val="10001"/>
                  </a:ext>
                </a:extLst>
              </a:tr>
              <a:tr h="860269">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t>希望理由</a:t>
                      </a:r>
                    </a:p>
                  </a:txBody>
                  <a:tcPr anchor="ctr">
                    <a:solidFill>
                      <a:schemeClr val="bg1">
                        <a:lumMod val="85000"/>
                      </a:schemeClr>
                    </a:solidFill>
                  </a:tcPr>
                </a:tc>
                <a:tc>
                  <a:txBody>
                    <a:bodyPr/>
                    <a:lstStyle/>
                    <a:p>
                      <a:r>
                        <a:rPr kumimoji="1" lang="ja-JP" altLang="en-US" sz="1000" b="0" dirty="0">
                          <a:solidFill>
                            <a:schemeClr val="bg1">
                              <a:lumMod val="65000"/>
                            </a:schemeClr>
                          </a:solidFill>
                        </a:rPr>
                        <a:t>上記の理由を記載すること</a:t>
                      </a:r>
                      <a:endParaRPr lang="ja-JP" altLang="en-US" sz="1000" dirty="0"/>
                    </a:p>
                  </a:txBody>
                  <a:tcPr anchor="ctr"/>
                </a:tc>
                <a:extLst>
                  <a:ext uri="{0D108BD9-81ED-4DB2-BD59-A6C34878D82A}">
                    <a16:rowId xmlns:a16="http://schemas.microsoft.com/office/drawing/2014/main" val="10002"/>
                  </a:ext>
                </a:extLst>
              </a:tr>
              <a:tr h="748842">
                <a:tc rowSpan="2">
                  <a:txBody>
                    <a:bodyPr/>
                    <a:lstStyle/>
                    <a:p>
                      <a:pPr algn="ctr"/>
                      <a:r>
                        <a:rPr lang="ja-JP" altLang="en-US" sz="1000" b="1" dirty="0">
                          <a:solidFill>
                            <a:schemeClr val="tx1"/>
                          </a:solidFill>
                        </a:rPr>
                        <a:t>第二希望</a:t>
                      </a:r>
                    </a:p>
                  </a:txBody>
                  <a:tcPr anchor="ctr">
                    <a:solidFill>
                      <a:schemeClr val="bg1">
                        <a:lumMod val="85000"/>
                      </a:schemeClr>
                    </a:solidFill>
                  </a:tcPr>
                </a:tc>
                <a:tc rowSpan="2">
                  <a:txBody>
                    <a:bodyPr/>
                    <a:lstStyle/>
                    <a:p>
                      <a:r>
                        <a:rPr kumimoji="1" lang="ja-JP" altLang="en-US" sz="1000" dirty="0">
                          <a:solidFill>
                            <a:schemeClr val="tx1"/>
                          </a:solidFill>
                        </a:rPr>
                        <a:t>希望する分野に〇を付けてください。</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ガストロノミーツーリズム推進体制</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事業の構造・計画策定</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コンテンツ造成・運営</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プロモーション計画</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その他</a:t>
                      </a:r>
                      <a:endParaRPr kumimoji="1" lang="en-US" altLang="ja-JP" sz="1000" dirty="0">
                        <a:solidFill>
                          <a:schemeClr val="tx1"/>
                        </a:solidFill>
                      </a:endParaRPr>
                    </a:p>
                  </a:txBody>
                  <a:tcPr anchor="ctr"/>
                </a:tc>
                <a:tc>
                  <a:txBody>
                    <a:bodyPr/>
                    <a:lstStyle/>
                    <a:p>
                      <a:pPr algn="ctr"/>
                      <a:r>
                        <a:rPr lang="ja-JP" altLang="en-US" sz="1000" b="1" dirty="0"/>
                        <a:t>専門家に</a:t>
                      </a:r>
                      <a:endParaRPr lang="en-US" altLang="ja-JP" sz="1000" b="1" dirty="0"/>
                    </a:p>
                    <a:p>
                      <a:pPr algn="ctr"/>
                      <a:r>
                        <a:rPr lang="ja-JP" altLang="en-US" sz="1000" b="1" dirty="0"/>
                        <a:t>希望する具体的な支援内容</a:t>
                      </a:r>
                    </a:p>
                  </a:txBody>
                  <a:tcPr anchor="ctr">
                    <a:solidFill>
                      <a:schemeClr val="bg1">
                        <a:lumMod val="85000"/>
                      </a:schemeClr>
                    </a:solidFill>
                  </a:tcPr>
                </a:tc>
                <a:tc>
                  <a:txBody>
                    <a:bodyPr/>
                    <a:lstStyle/>
                    <a:p>
                      <a:endParaRPr lang="ja-JP" altLang="en-US" sz="1000" dirty="0"/>
                    </a:p>
                  </a:txBody>
                  <a:tcPr anchor="ctr"/>
                </a:tc>
                <a:extLst>
                  <a:ext uri="{0D108BD9-81ED-4DB2-BD59-A6C34878D82A}">
                    <a16:rowId xmlns:a16="http://schemas.microsoft.com/office/drawing/2014/main" val="10003"/>
                  </a:ext>
                </a:extLst>
              </a:tr>
              <a:tr h="748842">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t>希望理由</a:t>
                      </a:r>
                    </a:p>
                  </a:txBody>
                  <a:tcPr anchor="ctr">
                    <a:solidFill>
                      <a:schemeClr val="bg1">
                        <a:lumMod val="85000"/>
                      </a:schemeClr>
                    </a:solidFill>
                  </a:tcPr>
                </a:tc>
                <a:tc>
                  <a:txBody>
                    <a:bodyPr/>
                    <a:lstStyle/>
                    <a:p>
                      <a:endParaRPr lang="ja-JP" altLang="en-US" sz="1000" dirty="0"/>
                    </a:p>
                  </a:txBody>
                  <a:tcPr anchor="ctr"/>
                </a:tc>
                <a:extLst>
                  <a:ext uri="{0D108BD9-81ED-4DB2-BD59-A6C34878D82A}">
                    <a16:rowId xmlns:a16="http://schemas.microsoft.com/office/drawing/2014/main" val="10004"/>
                  </a:ext>
                </a:extLst>
              </a:tr>
              <a:tr h="748842">
                <a:tc rowSpan="2">
                  <a:txBody>
                    <a:bodyPr/>
                    <a:lstStyle/>
                    <a:p>
                      <a:pPr algn="ctr"/>
                      <a:r>
                        <a:rPr lang="ja-JP" altLang="en-US" sz="1000" b="1" dirty="0">
                          <a:solidFill>
                            <a:schemeClr val="tx1"/>
                          </a:solidFill>
                        </a:rPr>
                        <a:t>第三希望</a:t>
                      </a:r>
                    </a:p>
                  </a:txBody>
                  <a:tcPr anchor="ctr">
                    <a:solidFill>
                      <a:schemeClr val="bg1">
                        <a:lumMod val="85000"/>
                      </a:schemeClr>
                    </a:solidFill>
                  </a:tcPr>
                </a:tc>
                <a:tc rowSpan="2">
                  <a:txBody>
                    <a:bodyPr/>
                    <a:lstStyle/>
                    <a:p>
                      <a:r>
                        <a:rPr kumimoji="1" lang="ja-JP" altLang="en-US" sz="1000" dirty="0">
                          <a:solidFill>
                            <a:schemeClr val="tx1"/>
                          </a:solidFill>
                        </a:rPr>
                        <a:t>希望する分野に〇を付けてください。</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ガストロノミーツーリズム推進体制</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事業の構造・計画策定</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コンテンツ造成・運営</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プロモーション計画</a:t>
                      </a:r>
                      <a:endParaRPr kumimoji="1" lang="en-US" altLang="ja-JP" sz="1000" dirty="0">
                        <a:solidFill>
                          <a:schemeClr val="tx1"/>
                        </a:solidFill>
                      </a:endParaRPr>
                    </a:p>
                    <a:p>
                      <a:pPr marL="228600" indent="-228600">
                        <a:lnSpc>
                          <a:spcPct val="150000"/>
                        </a:lnSpc>
                        <a:buAutoNum type="alphaUcPeriod"/>
                      </a:pPr>
                      <a:r>
                        <a:rPr kumimoji="1" lang="ja-JP" altLang="en-US" sz="1000" dirty="0">
                          <a:solidFill>
                            <a:schemeClr val="tx1"/>
                          </a:solidFill>
                        </a:rPr>
                        <a:t>その他</a:t>
                      </a:r>
                      <a:endParaRPr kumimoji="1" lang="en-US" altLang="ja-JP" sz="1000" dirty="0">
                        <a:solidFill>
                          <a:schemeClr val="tx1"/>
                        </a:solidFill>
                      </a:endParaRPr>
                    </a:p>
                  </a:txBody>
                  <a:tcPr anchor="ctr"/>
                </a:tc>
                <a:tc>
                  <a:txBody>
                    <a:bodyPr/>
                    <a:lstStyle/>
                    <a:p>
                      <a:pPr algn="ctr"/>
                      <a:r>
                        <a:rPr lang="ja-JP" altLang="en-US" sz="1000" b="1" dirty="0"/>
                        <a:t>専門家に</a:t>
                      </a:r>
                      <a:endParaRPr lang="en-US" altLang="ja-JP" sz="1000" b="1" dirty="0"/>
                    </a:p>
                    <a:p>
                      <a:pPr algn="ctr"/>
                      <a:r>
                        <a:rPr lang="ja-JP" altLang="en-US" sz="1000" b="1" dirty="0"/>
                        <a:t>希望する具体的な支援内容</a:t>
                      </a:r>
                    </a:p>
                  </a:txBody>
                  <a:tcPr anchor="ctr">
                    <a:solidFill>
                      <a:schemeClr val="bg1">
                        <a:lumMod val="85000"/>
                      </a:schemeClr>
                    </a:solidFill>
                  </a:tcPr>
                </a:tc>
                <a:tc>
                  <a:txBody>
                    <a:bodyPr/>
                    <a:lstStyle/>
                    <a:p>
                      <a:endParaRPr lang="ja-JP" altLang="en-US" sz="1000" dirty="0"/>
                    </a:p>
                  </a:txBody>
                  <a:tcPr anchor="ctr"/>
                </a:tc>
                <a:extLst>
                  <a:ext uri="{0D108BD9-81ED-4DB2-BD59-A6C34878D82A}">
                    <a16:rowId xmlns:a16="http://schemas.microsoft.com/office/drawing/2014/main" val="10005"/>
                  </a:ext>
                </a:extLst>
              </a:tr>
              <a:tr h="748842">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t>希望理由</a:t>
                      </a:r>
                    </a:p>
                  </a:txBody>
                  <a:tcPr anchor="ctr">
                    <a:solidFill>
                      <a:schemeClr val="bg1">
                        <a:lumMod val="85000"/>
                      </a:schemeClr>
                    </a:solidFill>
                  </a:tcPr>
                </a:tc>
                <a:tc>
                  <a:txBody>
                    <a:bodyPr/>
                    <a:lstStyle/>
                    <a:p>
                      <a:endParaRPr lang="ja-JP" altLang="en-US" sz="1000" dirty="0"/>
                    </a:p>
                  </a:txBody>
                  <a:tcPr anchor="ctr"/>
                </a:tc>
                <a:extLst>
                  <a:ext uri="{0D108BD9-81ED-4DB2-BD59-A6C34878D82A}">
                    <a16:rowId xmlns:a16="http://schemas.microsoft.com/office/drawing/2014/main" val="1000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676682155"/>
              </p:ext>
            </p:extLst>
          </p:nvPr>
        </p:nvGraphicFramePr>
        <p:xfrm>
          <a:off x="160999" y="433253"/>
          <a:ext cx="9612000" cy="828000"/>
        </p:xfrm>
        <a:graphic>
          <a:graphicData uri="http://schemas.openxmlformats.org/drawingml/2006/table">
            <a:tbl>
              <a:tblPr firstRow="1" bandRow="1">
                <a:tableStyleId>{5940675A-B579-460E-94D1-54222C63F5DA}</a:tableStyleId>
              </a:tblPr>
              <a:tblGrid>
                <a:gridCol w="1080000">
                  <a:extLst>
                    <a:ext uri="{9D8B030D-6E8A-4147-A177-3AD203B41FA5}">
                      <a16:colId xmlns:a16="http://schemas.microsoft.com/office/drawing/2014/main" val="20000"/>
                    </a:ext>
                  </a:extLst>
                </a:gridCol>
                <a:gridCol w="8532000">
                  <a:extLst>
                    <a:ext uri="{9D8B030D-6E8A-4147-A177-3AD203B41FA5}">
                      <a16:colId xmlns:a16="http://schemas.microsoft.com/office/drawing/2014/main" val="20001"/>
                    </a:ext>
                  </a:extLst>
                </a:gridCol>
              </a:tblGrid>
              <a:tr h="828000">
                <a:tc>
                  <a:txBody>
                    <a:bodyPr/>
                    <a:lstStyle/>
                    <a:p>
                      <a:pPr algn="ctr"/>
                      <a:r>
                        <a:rPr kumimoji="1" lang="ja-JP" altLang="en-US" sz="1000" b="1" dirty="0"/>
                        <a:t>専門家支援の</a:t>
                      </a:r>
                      <a:endParaRPr kumimoji="1" lang="en-US" altLang="ja-JP" sz="1000" b="1" dirty="0"/>
                    </a:p>
                    <a:p>
                      <a:pPr algn="ctr"/>
                      <a:r>
                        <a:rPr kumimoji="1" lang="ja-JP" altLang="en-US" sz="1000" b="1" dirty="0"/>
                        <a:t>希望分野有無</a:t>
                      </a:r>
                      <a:endParaRPr kumimoji="1" lang="en-US" altLang="ja-JP" sz="1000" b="1" dirty="0"/>
                    </a:p>
                    <a:p>
                      <a:pPr algn="ctr"/>
                      <a:r>
                        <a:rPr kumimoji="1" lang="en-US" altLang="ja-JP" sz="800" b="0" dirty="0">
                          <a:solidFill>
                            <a:srgbClr val="FF0000"/>
                          </a:solidFill>
                        </a:rPr>
                        <a:t>※</a:t>
                      </a:r>
                      <a:r>
                        <a:rPr kumimoji="1" lang="ja-JP" altLang="en-US" sz="800" b="0" dirty="0">
                          <a:solidFill>
                            <a:srgbClr val="FF0000"/>
                          </a:solidFill>
                        </a:rPr>
                        <a:t>どちらかに必ず☑を記入してください</a:t>
                      </a:r>
                    </a:p>
                  </a:txBody>
                  <a:tcPr anchor="ctr">
                    <a:solidFill>
                      <a:schemeClr val="bg1">
                        <a:lumMod val="85000"/>
                      </a:schemeClr>
                    </a:solidFill>
                  </a:tcPr>
                </a:tc>
                <a:tc>
                  <a:txBody>
                    <a:bodyPr/>
                    <a:lstStyle/>
                    <a:p>
                      <a:pPr algn="ctr"/>
                      <a:endParaRPr kumimoji="1" lang="ja-JP" altLang="en-US" sz="1050" b="1" dirty="0"/>
                    </a:p>
                  </a:txBody>
                  <a:tcPr anchor="ctr"/>
                </a:tc>
                <a:extLst>
                  <a:ext uri="{0D108BD9-81ED-4DB2-BD59-A6C34878D82A}">
                    <a16:rowId xmlns:a16="http://schemas.microsoft.com/office/drawing/2014/main" val="10000"/>
                  </a:ext>
                </a:extLst>
              </a:tr>
            </a:tbl>
          </a:graphicData>
        </a:graphic>
      </p:graphicFrame>
      <p:grpSp>
        <p:nvGrpSpPr>
          <p:cNvPr id="5" name="グループ化 4">
            <a:extLst>
              <a:ext uri="{FF2B5EF4-FFF2-40B4-BE49-F238E27FC236}">
                <a16:creationId xmlns:a16="http://schemas.microsoft.com/office/drawing/2014/main" id="{97EC5370-4968-F6A6-DEA9-8CF699B53F28}"/>
              </a:ext>
            </a:extLst>
          </p:cNvPr>
          <p:cNvGrpSpPr/>
          <p:nvPr/>
        </p:nvGrpSpPr>
        <p:grpSpPr>
          <a:xfrm>
            <a:off x="1289222" y="458516"/>
            <a:ext cx="4060725" cy="757084"/>
            <a:chOff x="1351938" y="645880"/>
            <a:chExt cx="4060725" cy="757084"/>
          </a:xfrm>
        </p:grpSpPr>
        <p:sp>
          <p:nvSpPr>
            <p:cNvPr id="11" name="正方形/長方形 10"/>
            <p:cNvSpPr/>
            <p:nvPr/>
          </p:nvSpPr>
          <p:spPr>
            <a:xfrm>
              <a:off x="1351938" y="645880"/>
              <a:ext cx="4060725" cy="75708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9" name="正方形/長方形 8"/>
            <p:cNvSpPr/>
            <p:nvPr/>
          </p:nvSpPr>
          <p:spPr>
            <a:xfrm>
              <a:off x="2600636" y="730013"/>
              <a:ext cx="262850" cy="25382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3" name="テキスト ボックス 12"/>
            <p:cNvSpPr txBox="1"/>
            <p:nvPr/>
          </p:nvSpPr>
          <p:spPr>
            <a:xfrm>
              <a:off x="2863486" y="737619"/>
              <a:ext cx="254917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希望の分野がある</a:t>
              </a:r>
            </a:p>
          </p:txBody>
        </p:sp>
        <p:sp>
          <p:nvSpPr>
            <p:cNvPr id="15" name="テキスト ボックス 14"/>
            <p:cNvSpPr txBox="1"/>
            <p:nvPr/>
          </p:nvSpPr>
          <p:spPr>
            <a:xfrm>
              <a:off x="1351939" y="1048247"/>
              <a:ext cx="406072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FF0000"/>
                  </a:solidFill>
                  <a:effectLst/>
                  <a:uLnTx/>
                  <a:uFillTx/>
                  <a:latin typeface="Calibri" panose="020F0502020204030204"/>
                  <a:ea typeface="ＭＳ Ｐゴシック" panose="020B0600070205080204" pitchFamily="50" charset="-128"/>
                  <a:cs typeface="+mn-cs"/>
                </a:rPr>
                <a:t>希望の分野が「ある」場合には、下記を記入してください。</a:t>
              </a:r>
            </a:p>
          </p:txBody>
        </p:sp>
      </p:grpSp>
      <p:grpSp>
        <p:nvGrpSpPr>
          <p:cNvPr id="6" name="グループ化 5">
            <a:extLst>
              <a:ext uri="{FF2B5EF4-FFF2-40B4-BE49-F238E27FC236}">
                <a16:creationId xmlns:a16="http://schemas.microsoft.com/office/drawing/2014/main" id="{08E59382-C016-C1F7-D44D-BB85039E9099}"/>
              </a:ext>
            </a:extLst>
          </p:cNvPr>
          <p:cNvGrpSpPr/>
          <p:nvPr/>
        </p:nvGrpSpPr>
        <p:grpSpPr>
          <a:xfrm>
            <a:off x="5531110" y="458516"/>
            <a:ext cx="4060725" cy="757084"/>
            <a:chOff x="5515573" y="640963"/>
            <a:chExt cx="4060725" cy="757084"/>
          </a:xfrm>
        </p:grpSpPr>
        <p:sp>
          <p:nvSpPr>
            <p:cNvPr id="12" name="正方形/長方形 11"/>
            <p:cNvSpPr/>
            <p:nvPr/>
          </p:nvSpPr>
          <p:spPr>
            <a:xfrm>
              <a:off x="5515573" y="640963"/>
              <a:ext cx="4060725" cy="757084"/>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正方形/長方形 9"/>
            <p:cNvSpPr/>
            <p:nvPr/>
          </p:nvSpPr>
          <p:spPr>
            <a:xfrm>
              <a:off x="6887498" y="730012"/>
              <a:ext cx="262850" cy="25382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4" name="テキスト ボックス 13"/>
            <p:cNvSpPr txBox="1"/>
            <p:nvPr/>
          </p:nvSpPr>
          <p:spPr>
            <a:xfrm>
              <a:off x="7155121" y="737098"/>
              <a:ext cx="242117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panose="020F0502020204030204"/>
                  <a:ea typeface="ＭＳ Ｐゴシック" panose="020B0600070205080204" pitchFamily="50" charset="-128"/>
                  <a:cs typeface="+mn-cs"/>
                </a:rPr>
                <a:t>希望の分野はない</a:t>
              </a:r>
            </a:p>
          </p:txBody>
        </p:sp>
        <p:sp>
          <p:nvSpPr>
            <p:cNvPr id="16" name="テキスト ボックス 15"/>
            <p:cNvSpPr txBox="1"/>
            <p:nvPr/>
          </p:nvSpPr>
          <p:spPr>
            <a:xfrm>
              <a:off x="5515574" y="1045109"/>
              <a:ext cx="406072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srgbClr val="4472C4"/>
                  </a:solidFill>
                  <a:effectLst/>
                  <a:uLnTx/>
                  <a:uFillTx/>
                  <a:latin typeface="Calibri" panose="020F0502020204030204"/>
                  <a:ea typeface="ＭＳ Ｐゴシック" panose="020B0600070205080204" pitchFamily="50" charset="-128"/>
                  <a:cs typeface="+mn-cs"/>
                </a:rPr>
                <a:t>希望の分野が「ない」場合には、下記の記入は必要ございません。</a:t>
              </a:r>
            </a:p>
          </p:txBody>
        </p:sp>
      </p:grpSp>
      <p:sp>
        <p:nvSpPr>
          <p:cNvPr id="7" name="L 字 6">
            <a:extLst>
              <a:ext uri="{FF2B5EF4-FFF2-40B4-BE49-F238E27FC236}">
                <a16:creationId xmlns:a16="http://schemas.microsoft.com/office/drawing/2014/main" id="{9FEED861-2EDE-257D-2853-D51293304312}"/>
              </a:ext>
            </a:extLst>
          </p:cNvPr>
          <p:cNvSpPr/>
          <p:nvPr/>
        </p:nvSpPr>
        <p:spPr>
          <a:xfrm rot="18705688">
            <a:off x="-638374" y="492569"/>
            <a:ext cx="470524" cy="154164"/>
          </a:xfrm>
          <a:prstGeom prst="corner">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 name="フローチャート: 結合子 16">
            <a:extLst>
              <a:ext uri="{FF2B5EF4-FFF2-40B4-BE49-F238E27FC236}">
                <a16:creationId xmlns:a16="http://schemas.microsoft.com/office/drawing/2014/main" id="{5AFDA11E-1FEE-1051-DBA5-378BBF7A7BF0}"/>
              </a:ext>
            </a:extLst>
          </p:cNvPr>
          <p:cNvSpPr/>
          <p:nvPr/>
        </p:nvSpPr>
        <p:spPr>
          <a:xfrm>
            <a:off x="-529112" y="2136488"/>
            <a:ext cx="252000" cy="252000"/>
          </a:xfrm>
          <a:prstGeom prst="flowChartConnector">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535356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Words>2463</Words>
  <PresentationFormat>A4 210 x 297 mm</PresentationFormat>
  <Paragraphs>338</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