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commentAuthors+xml" PartName="/ppt/commentAuthors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1" r:id="rId1"/>
    <p:sldMasterId id="2147488536" r:id="rId2"/>
    <p:sldMasterId id="2147488641" r:id="rId3"/>
  </p:sldMasterIdLst>
  <p:notesMasterIdLst>
    <p:notesMasterId r:id="rId10"/>
  </p:notesMasterIdLst>
  <p:sldIdLst>
    <p:sldId id="605" r:id="rId4"/>
    <p:sldId id="606" r:id="rId5"/>
    <p:sldId id="607" r:id="rId6"/>
    <p:sldId id="256" r:id="rId7"/>
    <p:sldId id="603" r:id="rId8"/>
    <p:sldId id="604" r:id="rId9"/>
  </p:sldIdLst>
  <p:sldSz cx="9144000" cy="6858000" type="screen4x3"/>
  <p:notesSz cx="6735763" cy="98663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計画概要様式" id="{0ECCD51C-1906-49C2-ABE1-707255DF9292}">
          <p14:sldIdLst>
            <p14:sldId id="605"/>
            <p14:sldId id="606"/>
            <p14:sldId id="607"/>
          </p14:sldIdLst>
        </p14:section>
        <p14:section name="（記載例）" id="{059A6ADF-0F9F-406F-B359-ABE8CA6A18CC}">
          <p14:sldIdLst>
            <p14:sldId id="256"/>
            <p14:sldId id="603"/>
            <p14:sldId id="6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ㅤ" initials="ㅤ" lastIdx="1" clrIdx="0">
    <p:extLst>
      <p:ext uri="{19B8F6BF-5375-455C-9EA6-DF929625EA0E}">
        <p15:presenceInfo xmlns:p15="http://schemas.microsoft.com/office/powerpoint/2012/main" userId="ㅤ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002060"/>
    <a:srgbClr val="7686A7"/>
    <a:srgbClr val="FF3300"/>
    <a:srgbClr val="FFFF00"/>
    <a:srgbClr val="F9AD6F"/>
    <a:srgbClr val="FFCC99"/>
    <a:srgbClr val="FF99FF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rgbClr val="00000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スタイル (淡色) 3">
    <a:wholeTbl>
      <a:tcTxStyle>
        <a:fontRef idx="minor">
          <a:srgbClr val="00000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間スタイル 3 - アクセント 1">
    <a:wholeTbl>
      <a:tcTxStyle>
        <a:fontRef idx="minor">
          <a:srgbClr val="00000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rgbClr val="000000"/>
        </a:fontRef>
        <a:schemeClr val="dk1"/>
      </a:tcTxStyle>
      <a:tcStyle>
        <a:tcBdr/>
      </a:tcStyle>
    </a:seCell>
    <a:swCell>
      <a:tcTxStyle b="on">
        <a:fontRef idx="minor">
          <a:srgbClr val="000000"/>
        </a:fontRef>
        <a:schemeClr val="dk1"/>
      </a:tcTxStyle>
      <a:tcStyle>
        <a:tcBdr/>
      </a:tcStyle>
    </a:swCell>
    <a:firstRow>
      <a:tcTxStyle b="on">
        <a:fontRef idx="minor">
          <a:srgbClr val="00000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rgbClr val="000000"/>
        </a:fontRef>
        <a:schemeClr val="dk1"/>
      </a:tcTxStyle>
      <a:tcStyle>
        <a:tcBdr/>
      </a:tcStyle>
    </a:seCell>
    <a:swCell>
      <a:tcTxStyle b="on">
        <a:fontRef idx="minor">
          <a:srgbClr val="000000"/>
        </a:fontRef>
        <a:schemeClr val="dk1"/>
      </a:tcTxStyle>
      <a:tcStyle>
        <a:tcBdr/>
      </a:tcStyle>
    </a:swCell>
    <a:firstRow>
      <a:tcTxStyle b="on">
        <a:fontRef idx="minor">
          <a:srgbClr val="00000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rgbClr val="00000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rgbClr val="000000"/>
        </a:fontRef>
        <a:schemeClr val="dk1"/>
      </a:tcTxStyle>
      <a:tcStyle>
        <a:tcBdr/>
      </a:tcStyle>
    </a:seCell>
    <a:swCell>
      <a:tcTxStyle b="on">
        <a:fontRef idx="minor">
          <a:srgbClr val="000000"/>
        </a:fontRef>
        <a:schemeClr val="dk1"/>
      </a:tcTxStyle>
      <a:tcStyle>
        <a:tcBdr/>
      </a:tcStyle>
    </a:swCell>
    <a:firstRow>
      <a:tcTxStyle b="on">
        <a:fontRef idx="minor">
          <a:srgbClr val="00000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中間スタイル 3 - アクセント 4">
    <a:wholeTbl>
      <a:tcTxStyle>
        <a:fontRef idx="minor">
          <a:srgbClr val="00000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rgbClr val="000000"/>
        </a:fontRef>
        <a:schemeClr val="dk1"/>
      </a:tcTxStyle>
      <a:tcStyle>
        <a:tcBdr/>
      </a:tcStyle>
    </a:seCell>
    <a:swCell>
      <a:tcTxStyle b="on">
        <a:fontRef idx="minor">
          <a:srgbClr val="000000"/>
        </a:fontRef>
        <a:schemeClr val="dk1"/>
      </a:tcTxStyle>
      <a:tcStyle>
        <a:tcBdr/>
      </a:tcStyle>
    </a:swCell>
    <a:firstRow>
      <a:tcTxStyle b="on">
        <a:fontRef idx="minor">
          <a:srgbClr val="00000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中間スタイル 3 - アクセント 5">
    <a:wholeTbl>
      <a:tcTxStyle>
        <a:fontRef idx="minor">
          <a:srgbClr val="00000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rgbClr val="000000"/>
        </a:fontRef>
        <a:schemeClr val="dk1"/>
      </a:tcTxStyle>
      <a:tcStyle>
        <a:tcBdr/>
      </a:tcStyle>
    </a:seCell>
    <a:swCell>
      <a:tcTxStyle b="on">
        <a:fontRef idx="minor">
          <a:srgbClr val="000000"/>
        </a:fontRef>
        <a:schemeClr val="dk1"/>
      </a:tcTxStyle>
      <a:tcStyle>
        <a:tcBdr/>
      </a:tcStyle>
    </a:swCell>
    <a:firstRow>
      <a:tcTxStyle b="on">
        <a:fontRef idx="minor">
          <a:srgbClr val="00000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中間スタイル 3 - アクセント 6">
    <a:wholeTbl>
      <a:tcTxStyle>
        <a:fontRef idx="minor">
          <a:srgbClr val="00000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rgbClr val="000000"/>
        </a:fontRef>
        <a:schemeClr val="dk1"/>
      </a:tcTxStyle>
      <a:tcStyle>
        <a:tcBdr/>
      </a:tcStyle>
    </a:seCell>
    <a:swCell>
      <a:tcTxStyle b="on">
        <a:fontRef idx="minor">
          <a:srgbClr val="000000"/>
        </a:fontRef>
        <a:schemeClr val="dk1"/>
      </a:tcTxStyle>
      <a:tcStyle>
        <a:tcBdr/>
      </a:tcStyle>
    </a:swCell>
    <a:firstRow>
      <a:tcTxStyle b="on">
        <a:fontRef idx="minor">
          <a:srgbClr val="00000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59" autoAdjust="0"/>
    <p:restoredTop sz="86477" autoAdjust="0"/>
  </p:normalViewPr>
  <p:slideViewPr>
    <p:cSldViewPr>
      <p:cViewPr varScale="1">
        <p:scale>
          <a:sx n="109" d="100"/>
          <a:sy n="109" d="100"/>
        </p:scale>
        <p:origin x="19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622" y="-96"/>
      </p:cViewPr>
      <p:guideLst>
        <p:guide orient="horz" pos="3108"/>
        <p:guide pos="2121"/>
      </p:guideLst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notesMasters/notesMaster1.xml" Type="http://schemas.openxmlformats.org/officeDocument/2006/relationships/notesMaster"/><Relationship Id="rId11" Target="commentAuthors.xml" Type="http://schemas.openxmlformats.org/officeDocument/2006/relationships/commentAuthors"/><Relationship Id="rId12" Target="presProps.xml" Type="http://schemas.openxmlformats.org/officeDocument/2006/relationships/presProps"/><Relationship Id="rId13" Target="viewProps.xml" Type="http://schemas.openxmlformats.org/officeDocument/2006/relationships/viewProps"/><Relationship Id="rId14" Target="theme/theme1.xml" Type="http://schemas.openxmlformats.org/officeDocument/2006/relationships/theme"/><Relationship Id="rId15" Target="tableStyles.xml" Type="http://schemas.openxmlformats.org/officeDocument/2006/relationships/tableStyles"/><Relationship Id="rId2" Target="slideMasters/slideMaster2.xml" Type="http://schemas.openxmlformats.org/officeDocument/2006/relationships/slideMaster"/><Relationship Id="rId3" Target="slideMasters/slideMaster3.xml" Type="http://schemas.openxmlformats.org/officeDocument/2006/relationships/slide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48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49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0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051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2" rIns="91425" bIns="45712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5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2" rIns="91425" bIns="457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C4C7AF2-B62C-4068-961C-FD05BDB01E7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119567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31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D635-97C8-4C5B-A43A-C39417E237C5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35C02-7DB6-4806-A8AC-3337B7F7CB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160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D635-97C8-4C5B-A43A-C39417E237C5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35C02-7DB6-4806-A8AC-3337B7F7CB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7536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D635-97C8-4C5B-A43A-C39417E237C5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35C02-7DB6-4806-A8AC-3337B7F7CB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9860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D635-97C8-4C5B-A43A-C39417E237C5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35C02-7DB6-4806-A8AC-3337B7F7CB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331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0015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D635-97C8-4C5B-A43A-C39417E237C5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35C02-7DB6-4806-A8AC-3337B7F7CB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581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D635-97C8-4C5B-A43A-C39417E237C5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35C02-7DB6-4806-A8AC-3337B7F7CB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2592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D635-97C8-4C5B-A43A-C39417E237C5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35C02-7DB6-4806-A8AC-3337B7F7CB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71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D635-97C8-4C5B-A43A-C39417E237C5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35C02-7DB6-4806-A8AC-3337B7F7CB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7306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D635-97C8-4C5B-A43A-C39417E237C5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35C02-7DB6-4806-A8AC-3337B7F7CB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6140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D635-97C8-4C5B-A43A-C39417E237C5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35C02-7DB6-4806-A8AC-3337B7F7CB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7011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D635-97C8-4C5B-A43A-C39417E237C5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35C02-7DB6-4806-A8AC-3337B7F7CB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5968162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Relationship Id="rId3" Target="../media/image1.jpeg" Type="http://schemas.openxmlformats.org/officeDocument/2006/relationships/imag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2.xml" Type="http://schemas.openxmlformats.org/officeDocument/2006/relationships/theme"/><Relationship Id="rId3" Target="../media/image2.jpeg" Type="http://schemas.openxmlformats.org/officeDocument/2006/relationships/image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slideLayouts/slideLayout12.xml" Type="http://schemas.openxmlformats.org/officeDocument/2006/relationships/slideLayout"/><Relationship Id="rId11" Target="../slideLayouts/slideLayout13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4.xml" Type="http://schemas.openxmlformats.org/officeDocument/2006/relationships/slideLayout"/><Relationship Id="rId3" Target="../slideLayouts/slideLayout5.xml" Type="http://schemas.openxmlformats.org/officeDocument/2006/relationships/slideLayout"/><Relationship Id="rId4" Target="../slideLayouts/slideLayout6.xml" Type="http://schemas.openxmlformats.org/officeDocument/2006/relationships/slideLayout"/><Relationship Id="rId5" Target="../slideLayouts/slideLayout7.xml" Type="http://schemas.openxmlformats.org/officeDocument/2006/relationships/slideLayout"/><Relationship Id="rId6" Target="../slideLayouts/slideLayout8.xml" Type="http://schemas.openxmlformats.org/officeDocument/2006/relationships/slideLayout"/><Relationship Id="rId7" Target="../slideLayouts/slideLayout9.xml" Type="http://schemas.openxmlformats.org/officeDocument/2006/relationships/slideLayout"/><Relationship Id="rId8" Target="../slideLayouts/slideLayout10.xml" Type="http://schemas.openxmlformats.org/officeDocument/2006/relationships/slideLayout"/><Relationship Id="rId9" Target="../slideLayouts/slideLayout1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92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6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92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E11E9A8-004E-45DD-92CD-3AD217E22DC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grpSp>
        <p:nvGrpSpPr>
          <p:cNvPr id="1028" name="Group 27"/>
          <p:cNvGrpSpPr/>
          <p:nvPr/>
        </p:nvGrpSpPr>
        <p:grpSpPr>
          <a:xfrm>
            <a:off x="0" y="406400"/>
            <a:ext cx="9144000" cy="214313"/>
            <a:chOff x="0" y="255"/>
            <a:chExt cx="6240" cy="135"/>
          </a:xfrm>
        </p:grpSpPr>
        <p:sp>
          <p:nvSpPr>
            <p:cNvPr id="1029" name="Rectangle 28"/>
            <p:cNvSpPr>
              <a:spLocks noChangeArrowheads="1"/>
            </p:cNvSpPr>
            <p:nvPr userDrawn="1"/>
          </p:nvSpPr>
          <p:spPr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ea typeface="HGP創英角ｺﾞｼｯｸUB" panose="020B0900000000000000" pitchFamily="50" charset="-128"/>
              </a:endParaRPr>
            </a:p>
          </p:txBody>
        </p:sp>
        <p:sp>
          <p:nvSpPr>
            <p:cNvPr id="1030" name="Rectangle 29"/>
            <p:cNvSpPr>
              <a:spLocks noChangeArrowheads="1"/>
            </p:cNvSpPr>
            <p:nvPr userDrawn="1"/>
          </p:nvSpPr>
          <p:spPr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ea typeface="HGP創英角ｺﾞｼｯｸUB" panose="020B0900000000000000" pitchFamily="50" charset="-128"/>
              </a:endParaRPr>
            </a:p>
          </p:txBody>
        </p:sp>
        <p:sp>
          <p:nvSpPr>
            <p:cNvPr id="1031" name="Rectangle 30"/>
            <p:cNvSpPr>
              <a:spLocks noChangeArrowheads="1"/>
            </p:cNvSpPr>
            <p:nvPr userDrawn="1"/>
          </p:nvSpPr>
          <p:spPr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1032" name="Rectangle 2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629525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pic>
        <p:nvPicPr>
          <p:cNvPr id="1033" name="Picture 32" descr="ppjtitle"/>
          <p:cNvPicPr>
            <a:picLocks noChangeAspect="1" noChangeArrowheads="1"/>
          </p:cNvPicPr>
          <p:nvPr/>
        </p:nvPicPr>
        <p:blipFill>
          <a:blip r:embed="rId3"/>
          <a:srcRect l="1756" r="81940" b="42691"/>
          <a:stretch>
            <a:fillRect/>
          </a:stretch>
        </p:blipFill>
        <p:spPr>
          <a:xfrm>
            <a:off x="7850188" y="73025"/>
            <a:ext cx="1114425" cy="33496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00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5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5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5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5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5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22041" algn="l" rtl="0" fontAlgn="base">
        <a:spcBef>
          <a:spcPct val="0"/>
        </a:spcBef>
        <a:spcAft>
          <a:spcPct val="0"/>
        </a:spcAft>
        <a:defRPr kumimoji="1" sz="2585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844083" algn="l" rtl="0" fontAlgn="base">
        <a:spcBef>
          <a:spcPct val="0"/>
        </a:spcBef>
        <a:spcAft>
          <a:spcPct val="0"/>
        </a:spcAft>
        <a:defRPr kumimoji="1" sz="2585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266124" algn="l" rtl="0" fontAlgn="base">
        <a:spcBef>
          <a:spcPct val="0"/>
        </a:spcBef>
        <a:spcAft>
          <a:spcPct val="0"/>
        </a:spcAft>
        <a:defRPr kumimoji="1" sz="2585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688165" algn="l" rtl="0" fontAlgn="base">
        <a:spcBef>
          <a:spcPct val="0"/>
        </a:spcBef>
        <a:spcAft>
          <a:spcPct val="0"/>
        </a:spcAft>
        <a:defRPr kumimoji="1" sz="2585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15913" indent="-315913" algn="l" rtl="0" eaLnBrk="0" fontAlgn="base" hangingPunct="0">
        <a:spcBef>
          <a:spcPct val="20000"/>
        </a:spcBef>
        <a:spcAft>
          <a:spcPct val="0"/>
        </a:spcAft>
        <a:buChar char="•"/>
        <a:defRPr kumimoji="1" sz="29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63525" algn="l" rtl="0" eaLnBrk="0" fontAlgn="base" hangingPunct="0">
        <a:spcBef>
          <a:spcPct val="20000"/>
        </a:spcBef>
        <a:spcAft>
          <a:spcPct val="0"/>
        </a:spcAft>
        <a:buChar char="–"/>
        <a:defRPr kumimoji="1" sz="2500">
          <a:solidFill>
            <a:schemeClr val="tx1"/>
          </a:solidFill>
          <a:latin typeface="+mn-lt"/>
          <a:ea typeface="+mn-ea"/>
        </a:defRPr>
      </a:lvl2pPr>
      <a:lvl3pPr marL="1054100" indent="-209550" algn="l" rtl="0" eaLnBrk="0" fontAlgn="base" hangingPunct="0">
        <a:spcBef>
          <a:spcPct val="20000"/>
        </a:spcBef>
        <a:spcAft>
          <a:spcPct val="0"/>
        </a:spcAft>
        <a:buChar char="•"/>
        <a:defRPr kumimoji="1" sz="2200">
          <a:solidFill>
            <a:schemeClr val="tx1"/>
          </a:solidFill>
          <a:latin typeface="+mn-lt"/>
          <a:ea typeface="+mn-ea"/>
        </a:defRPr>
      </a:lvl3pPr>
      <a:lvl4pPr marL="1476375" indent="-209550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1898650" indent="-209550" algn="l" rtl="0" eaLnBrk="0" fontAlgn="base" hangingPunct="0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92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7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92">
                <a:solidFill>
                  <a:prstClr val="black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8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92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132EC76D-C6B8-461E-8E0A-406A8B1EDCA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grpSp>
        <p:nvGrpSpPr>
          <p:cNvPr id="1039" name="Group 27"/>
          <p:cNvGrpSpPr/>
          <p:nvPr/>
        </p:nvGrpSpPr>
        <p:grpSpPr>
          <a:xfrm>
            <a:off x="0" y="406400"/>
            <a:ext cx="9144000" cy="214313"/>
            <a:chOff x="0" y="255"/>
            <a:chExt cx="6240" cy="135"/>
          </a:xfrm>
        </p:grpSpPr>
        <p:sp>
          <p:nvSpPr>
            <p:cNvPr id="1040" name="Rectangle 28"/>
            <p:cNvSpPr>
              <a:spLocks noChangeArrowheads="1"/>
            </p:cNvSpPr>
            <p:nvPr userDrawn="1"/>
          </p:nvSpPr>
          <p:spPr>
            <a:xfrm>
              <a:off x="0" y="345"/>
              <a:ext cx="6240" cy="4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prstClr val="black"/>
                </a:solidFill>
                <a:ea typeface="HGP創英角ｺﾞｼｯｸUB" panose="020B0900000000000000" pitchFamily="50" charset="-128"/>
              </a:endParaRPr>
            </a:p>
          </p:txBody>
        </p:sp>
        <p:sp>
          <p:nvSpPr>
            <p:cNvPr id="1041" name="Rectangle 29"/>
            <p:cNvSpPr>
              <a:spLocks noChangeArrowheads="1"/>
            </p:cNvSpPr>
            <p:nvPr userDrawn="1"/>
          </p:nvSpPr>
          <p:spPr>
            <a:xfrm>
              <a:off x="0" y="300"/>
              <a:ext cx="6240" cy="45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prstClr val="black"/>
                </a:solidFill>
                <a:ea typeface="HGP創英角ｺﾞｼｯｸUB" panose="020B0900000000000000" pitchFamily="50" charset="-128"/>
              </a:endParaRPr>
            </a:p>
          </p:txBody>
        </p:sp>
        <p:sp>
          <p:nvSpPr>
            <p:cNvPr id="1042" name="Rectangle 30"/>
            <p:cNvSpPr>
              <a:spLocks noChangeArrowheads="1"/>
            </p:cNvSpPr>
            <p:nvPr userDrawn="1"/>
          </p:nvSpPr>
          <p:spPr>
            <a:xfrm>
              <a:off x="0" y="255"/>
              <a:ext cx="6240" cy="45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defRPr/>
              </a:pPr>
              <a:endParaRPr lang="ja-JP" altLang="en-US">
                <a:solidFill>
                  <a:prstClr val="black"/>
                </a:solidFill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1043" name="Rectangle 2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629525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pic>
        <p:nvPicPr>
          <p:cNvPr id="1044" name="Picture 32" descr="ppjtitle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188" y="73025"/>
            <a:ext cx="1114425" cy="33496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01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5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5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5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5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500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5pPr>
      <a:lvl6pPr marL="422041" algn="l" rtl="0" fontAlgn="base">
        <a:spcBef>
          <a:spcPct val="0"/>
        </a:spcBef>
        <a:spcAft>
          <a:spcPct val="0"/>
        </a:spcAft>
        <a:defRPr kumimoji="1" sz="2585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6pPr>
      <a:lvl7pPr marL="844083" algn="l" rtl="0" fontAlgn="base">
        <a:spcBef>
          <a:spcPct val="0"/>
        </a:spcBef>
        <a:spcAft>
          <a:spcPct val="0"/>
        </a:spcAft>
        <a:defRPr kumimoji="1" sz="2585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7pPr>
      <a:lvl8pPr marL="1266124" algn="l" rtl="0" fontAlgn="base">
        <a:spcBef>
          <a:spcPct val="0"/>
        </a:spcBef>
        <a:spcAft>
          <a:spcPct val="0"/>
        </a:spcAft>
        <a:defRPr kumimoji="1" sz="2585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8pPr>
      <a:lvl9pPr marL="1688165" algn="l" rtl="0" fontAlgn="base">
        <a:spcBef>
          <a:spcPct val="0"/>
        </a:spcBef>
        <a:spcAft>
          <a:spcPct val="0"/>
        </a:spcAft>
        <a:defRPr kumimoji="1" sz="2585">
          <a:solidFill>
            <a:schemeClr val="tx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15913" indent="-315913" algn="l" rtl="0" eaLnBrk="0" fontAlgn="base" hangingPunct="0">
        <a:spcBef>
          <a:spcPct val="20000"/>
        </a:spcBef>
        <a:spcAft>
          <a:spcPct val="0"/>
        </a:spcAft>
        <a:buChar char="•"/>
        <a:defRPr kumimoji="1" sz="29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63525" algn="l" rtl="0" eaLnBrk="0" fontAlgn="base" hangingPunct="0">
        <a:spcBef>
          <a:spcPct val="20000"/>
        </a:spcBef>
        <a:spcAft>
          <a:spcPct val="0"/>
        </a:spcAft>
        <a:buChar char="–"/>
        <a:defRPr kumimoji="1" sz="2500">
          <a:solidFill>
            <a:schemeClr val="tx1"/>
          </a:solidFill>
          <a:latin typeface="+mn-lt"/>
          <a:ea typeface="+mn-ea"/>
        </a:defRPr>
      </a:lvl2pPr>
      <a:lvl3pPr marL="1054100" indent="-209550" algn="l" rtl="0" eaLnBrk="0" fontAlgn="base" hangingPunct="0">
        <a:spcBef>
          <a:spcPct val="20000"/>
        </a:spcBef>
        <a:spcAft>
          <a:spcPct val="0"/>
        </a:spcAft>
        <a:buChar char="•"/>
        <a:defRPr kumimoji="1" sz="2200">
          <a:solidFill>
            <a:schemeClr val="tx1"/>
          </a:solidFill>
          <a:latin typeface="+mn-lt"/>
          <a:ea typeface="+mn-ea"/>
        </a:defRPr>
      </a:lvl3pPr>
      <a:lvl4pPr marL="1476375" indent="-209550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1898650" indent="-209550" algn="l" rtl="0" eaLnBrk="0" fontAlgn="base" hangingPunct="0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latin typeface="+mn-lt"/>
          <a:ea typeface="+mn-ea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6D635-97C8-4C5B-A43A-C39417E237C5}" type="datetimeFigureOut">
              <a:rPr kumimoji="1" lang="ja-JP" altLang="en-US" smtClean="0"/>
              <a:t>2025/4/22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35C02-7DB6-4806-A8AC-3337B7F7CB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922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642" r:id="rId1"/>
    <p:sldLayoutId id="2147488643" r:id="rId2"/>
    <p:sldLayoutId id="2147488644" r:id="rId3"/>
    <p:sldLayoutId id="2147488645" r:id="rId4"/>
    <p:sldLayoutId id="2147488646" r:id="rId5"/>
    <p:sldLayoutId id="2147488647" r:id="rId6"/>
    <p:sldLayoutId id="2147488648" r:id="rId7"/>
    <p:sldLayoutId id="2147488649" r:id="rId8"/>
    <p:sldLayoutId id="2147488650" r:id="rId9"/>
    <p:sldLayoutId id="2147488651" r:id="rId10"/>
    <p:sldLayoutId id="2147488652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kumimoji="1"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kumimoji="1"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4.jpeg" Type="http://schemas.openxmlformats.org/officeDocument/2006/relationships/image"/><Relationship Id="rId3" Target="../media/image5.jpeg" Type="http://schemas.openxmlformats.org/officeDocument/2006/relationships/image"/><Relationship Id="rId4" Target="../media/image6.jpeg" Type="http://schemas.openxmlformats.org/officeDocument/2006/relationships/image"/><Relationship Id="rId5" Target="../media/image7.jpeg" Type="http://schemas.openxmlformats.org/officeDocument/2006/relationships/image"/><Relationship Id="rId6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4692447-869A-456B-CA36-5FA84E2D3975}"/>
              </a:ext>
            </a:extLst>
          </p:cNvPr>
          <p:cNvSpPr/>
          <p:nvPr/>
        </p:nvSpPr>
        <p:spPr>
          <a:xfrm>
            <a:off x="2352" y="255111"/>
            <a:ext cx="6009808" cy="599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84994" defTabSz="42204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整備計画名：</a:t>
            </a:r>
            <a:endParaRPr lang="en-US" altLang="ja-JP" sz="16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四角形: 角を丸くする 9">
            <a:extLst>
              <a:ext uri="{FF2B5EF4-FFF2-40B4-BE49-F238E27FC236}">
                <a16:creationId xmlns:a16="http://schemas.microsoft.com/office/drawing/2014/main" id="{1E4D1361-C99F-98B7-8D81-CF06679C38B5}"/>
              </a:ext>
            </a:extLst>
          </p:cNvPr>
          <p:cNvSpPr/>
          <p:nvPr/>
        </p:nvSpPr>
        <p:spPr>
          <a:xfrm>
            <a:off x="105231" y="1144275"/>
            <a:ext cx="3026609" cy="134863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vertOverflow="overflow" horzOverflow="overflow" wrap="square" numCol="1" rtlCol="0" anchor="ctr" anchorCtr="0" compatLnSpc="1"/>
          <a:lstStyle/>
          <a:p>
            <a:pPr defTabSz="844083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ja-JP" altLang="en-US" sz="900" b="1" kern="0" dirty="0">
                <a:solidFill>
                  <a:srgbClr val="000000"/>
                </a:solidFill>
                <a:latin typeface="Meiryo UI"/>
                <a:ea typeface="Meiryo UI"/>
              </a:rPr>
              <a:t>＜地域・施設の特徴＞</a:t>
            </a:r>
            <a:endParaRPr kumimoji="0" lang="en-US" altLang="ja-JP" sz="900" b="1" kern="0" dirty="0">
              <a:solidFill>
                <a:srgbClr val="000000"/>
              </a:solidFill>
              <a:latin typeface="Meiryo UI"/>
              <a:ea typeface="Meiryo UI"/>
            </a:endParaRPr>
          </a:p>
          <a:p>
            <a:pPr marL="177800" indent="-177800" defTabSz="844083" eaLnBrk="1" fontAlgn="auto" hangingPunct="1">
              <a:spcBef>
                <a:spcPts val="0"/>
              </a:spcBef>
              <a:spcAft>
                <a:spcPts val="0"/>
              </a:spcAft>
              <a:buFont typeface="Meiryo UI" panose="020B0604030504040204" pitchFamily="50" charset="-128"/>
              <a:buChar char="○"/>
              <a:defRPr/>
            </a:pPr>
            <a:r>
              <a:rPr kumimoji="0" lang="ja-JP" altLang="en-US" sz="900" kern="0" dirty="0">
                <a:solidFill>
                  <a:srgbClr val="000000"/>
                </a:solidFill>
                <a:latin typeface="Meiryo UI"/>
                <a:ea typeface="Meiryo UI"/>
              </a:rPr>
              <a:t>～～～</a:t>
            </a:r>
            <a:endParaRPr kumimoji="0" lang="en-US" altLang="ja-JP" sz="900" kern="0" dirty="0">
              <a:solidFill>
                <a:srgbClr val="000000"/>
              </a:solidFill>
              <a:latin typeface="Meiryo UI"/>
              <a:ea typeface="Meiryo UI"/>
            </a:endParaRPr>
          </a:p>
          <a:p>
            <a:pPr marL="177800" indent="-177800" defTabSz="844083" eaLnBrk="1" fontAlgn="auto" hangingPunct="1">
              <a:spcBef>
                <a:spcPts val="0"/>
              </a:spcBef>
              <a:spcAft>
                <a:spcPts val="0"/>
              </a:spcAft>
              <a:buFont typeface="Meiryo UI" panose="020B0604030504040204" pitchFamily="50" charset="-128"/>
              <a:buChar char="○"/>
              <a:defRPr/>
            </a:pPr>
            <a:r>
              <a:rPr kumimoji="0" lang="ja-JP" altLang="en-US" sz="900" kern="0" dirty="0">
                <a:solidFill>
                  <a:srgbClr val="000000"/>
                </a:solidFill>
                <a:latin typeface="Meiryo UI"/>
                <a:ea typeface="Meiryo UI"/>
              </a:rPr>
              <a:t>～～～</a:t>
            </a:r>
            <a:endParaRPr kumimoji="0" lang="en-US" altLang="ja-JP" sz="900" kern="0" dirty="0">
              <a:solidFill>
                <a:srgbClr val="000000"/>
              </a:solidFill>
              <a:latin typeface="Meiryo UI"/>
              <a:ea typeface="Meiryo UI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BAE1C685-E1BD-CE43-8221-9F9D977E201B}"/>
              </a:ext>
            </a:extLst>
          </p:cNvPr>
          <p:cNvSpPr/>
          <p:nvPr/>
        </p:nvSpPr>
        <p:spPr>
          <a:xfrm>
            <a:off x="0" y="0"/>
            <a:ext cx="9144000" cy="209081"/>
          </a:xfrm>
          <a:prstGeom prst="rect">
            <a:avLst/>
          </a:prstGeom>
          <a:solidFill>
            <a:srgbClr val="00CC66">
              <a:alpha val="50196"/>
            </a:srgbClr>
          </a:solidFill>
          <a:ln>
            <a:solidFill>
              <a:srgbClr val="00CC66">
                <a:alpha val="50196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84994" algn="r" defTabSz="42204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05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令和７年度 地域における受入環境整備促進事業補助金（持続可能な観光の促進に向けた受入環境整備事業）</a:t>
            </a:r>
            <a:endParaRPr lang="en-US" altLang="ja-JP" sz="10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727F6329-DBB8-4051-2E39-CCB1DB9CC3AA}"/>
              </a:ext>
            </a:extLst>
          </p:cNvPr>
          <p:cNvSpPr/>
          <p:nvPr/>
        </p:nvSpPr>
        <p:spPr>
          <a:xfrm>
            <a:off x="6012160" y="251725"/>
            <a:ext cx="3131840" cy="603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84994" algn="r" defTabSz="42204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整備計画策定者名：</a:t>
            </a:r>
            <a:r>
              <a:rPr lang="ja-JP" altLang="en-US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〇〇県〇〇市</a:t>
            </a:r>
            <a:endParaRPr lang="en-US" altLang="ja-JP" sz="12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84994" algn="r" defTabSz="42204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補助対象事業者名：</a:t>
            </a:r>
            <a:r>
              <a:rPr lang="ja-JP" altLang="en-US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〇〇県〇〇市</a:t>
            </a:r>
            <a:endParaRPr lang="en-US" altLang="ja-JP" sz="12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84994" algn="r" defTabSz="42204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補助対象経費（税抜）：</a:t>
            </a:r>
            <a:r>
              <a:rPr lang="ja-JP" altLang="en-US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〇〇（千円）</a:t>
            </a:r>
            <a:endParaRPr lang="en-US" altLang="ja-JP" sz="12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22FE1BF0-4970-71D5-6398-B18D2D656F99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1604972" y="963025"/>
            <a:ext cx="2880000" cy="0"/>
          </a:xfrm>
          <a:prstGeom prst="line">
            <a:avLst/>
          </a:prstGeom>
          <a:ln w="76200">
            <a:solidFill>
              <a:srgbClr val="00CC66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角丸四角形 11">
            <a:extLst>
              <a:ext uri="{FF2B5EF4-FFF2-40B4-BE49-F238E27FC236}">
                <a16:creationId xmlns:a16="http://schemas.microsoft.com/office/drawing/2014/main" id="{0CF5EA05-9313-EA63-A391-7442E5A6182B}"/>
              </a:ext>
            </a:extLst>
          </p:cNvPr>
          <p:cNvSpPr/>
          <p:nvPr/>
        </p:nvSpPr>
        <p:spPr bwMode="gray">
          <a:xfrm>
            <a:off x="99517" y="855025"/>
            <a:ext cx="1505455" cy="216000"/>
          </a:xfrm>
          <a:prstGeom prst="roundRect">
            <a:avLst>
              <a:gd name="adj" fmla="val 50000"/>
            </a:avLst>
          </a:prstGeom>
          <a:solidFill>
            <a:srgbClr val="00CC66">
              <a:alpha val="50196"/>
            </a:srgbClr>
          </a:solidFill>
          <a:ln w="12700">
            <a:solidFill>
              <a:srgbClr val="00CC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72000"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地域・施設概要</a:t>
            </a:r>
            <a:endParaRPr kumimoji="1" lang="en-US" altLang="ja-JP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958819EC-77A2-F52F-73F3-9178CEE3EBC2}"/>
              </a:ext>
            </a:extLst>
          </p:cNvPr>
          <p:cNvCxnSpPr>
            <a:cxnSpLocks/>
            <a:stCxn id="36" idx="3"/>
          </p:cNvCxnSpPr>
          <p:nvPr/>
        </p:nvCxnSpPr>
        <p:spPr>
          <a:xfrm>
            <a:off x="6164483" y="963025"/>
            <a:ext cx="2880000" cy="0"/>
          </a:xfrm>
          <a:prstGeom prst="line">
            <a:avLst/>
          </a:prstGeom>
          <a:ln w="76200">
            <a:solidFill>
              <a:srgbClr val="00CC66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角丸四角形 11">
            <a:extLst>
              <a:ext uri="{FF2B5EF4-FFF2-40B4-BE49-F238E27FC236}">
                <a16:creationId xmlns:a16="http://schemas.microsoft.com/office/drawing/2014/main" id="{7C000B69-439F-017B-EAB1-799D3390DEB8}"/>
              </a:ext>
            </a:extLst>
          </p:cNvPr>
          <p:cNvSpPr/>
          <p:nvPr/>
        </p:nvSpPr>
        <p:spPr bwMode="gray">
          <a:xfrm>
            <a:off x="4659028" y="855025"/>
            <a:ext cx="1505455" cy="216000"/>
          </a:xfrm>
          <a:prstGeom prst="roundRect">
            <a:avLst>
              <a:gd name="adj" fmla="val 50000"/>
            </a:avLst>
          </a:prstGeom>
          <a:solidFill>
            <a:srgbClr val="00CC66">
              <a:alpha val="50196"/>
            </a:srgbClr>
          </a:solidFill>
          <a:ln w="12700">
            <a:solidFill>
              <a:srgbClr val="00CC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72000"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取組内容</a:t>
            </a:r>
            <a:endParaRPr kumimoji="1" lang="en-US" altLang="ja-JP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2A800534-B4FA-2DDE-1E7A-0126BBCC51B5}"/>
              </a:ext>
            </a:extLst>
          </p:cNvPr>
          <p:cNvSpPr/>
          <p:nvPr/>
        </p:nvSpPr>
        <p:spPr bwMode="gray">
          <a:xfrm>
            <a:off x="3158228" y="1144276"/>
            <a:ext cx="1326744" cy="114708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Wingdings 2" pitchFamily="18" charset="2"/>
              <a:buNone/>
            </a:pPr>
            <a:r>
              <a:rPr kumimoji="1" lang="ja-JP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観光資源写真等を</a:t>
            </a:r>
            <a:br>
              <a:rPr kumimoji="1"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張り付け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5FF75405-5258-7743-01A8-07E87986BFD8}"/>
              </a:ext>
            </a:extLst>
          </p:cNvPr>
          <p:cNvSpPr txBox="1"/>
          <p:nvPr/>
        </p:nvSpPr>
        <p:spPr bwMode="gray">
          <a:xfrm>
            <a:off x="3158228" y="2291368"/>
            <a:ext cx="1326744" cy="195814"/>
          </a:xfrm>
          <a:prstGeom prst="rect">
            <a:avLst/>
          </a:prstGeom>
          <a:ln w="6350">
            <a:noFill/>
          </a:ln>
        </p:spPr>
        <p:txBody>
          <a:bodyPr wrap="square" lIns="72000" tIns="36000" rIns="72000" bIns="36000" rtlCol="0"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8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写真の説明：</a:t>
            </a:r>
            <a:r>
              <a:rPr kumimoji="1" lang="en-US" altLang="ja-JP" sz="8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XXXXXXX</a:t>
            </a:r>
            <a:endParaRPr kumimoji="1" lang="ja-JP" altLang="en-US" sz="800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四角形: 角を丸くする 9">
            <a:extLst>
              <a:ext uri="{FF2B5EF4-FFF2-40B4-BE49-F238E27FC236}">
                <a16:creationId xmlns:a16="http://schemas.microsoft.com/office/drawing/2014/main" id="{7F5FF4A8-96C9-41D5-1C9A-87A5EC46E9DC}"/>
              </a:ext>
            </a:extLst>
          </p:cNvPr>
          <p:cNvSpPr/>
          <p:nvPr/>
        </p:nvSpPr>
        <p:spPr>
          <a:xfrm>
            <a:off x="4659028" y="1144275"/>
            <a:ext cx="4379741" cy="70269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vertOverflow="overflow" horzOverflow="overflow" wrap="square" numCol="1" rtlCol="0" anchor="ctr" anchorCtr="0" compatLnSpc="1"/>
          <a:lstStyle/>
          <a:p>
            <a:pPr defTabSz="844083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ja-JP" altLang="en-US" sz="900" b="1" kern="0" dirty="0">
                <a:solidFill>
                  <a:srgbClr val="000000"/>
                </a:solidFill>
                <a:latin typeface="Meiryo UI"/>
                <a:ea typeface="Meiryo UI"/>
              </a:rPr>
              <a:t>＜事業内容＞</a:t>
            </a:r>
            <a:endParaRPr kumimoji="0" lang="en-US" altLang="ja-JP" sz="900" b="1" kern="0" dirty="0">
              <a:solidFill>
                <a:srgbClr val="000000"/>
              </a:solidFill>
              <a:latin typeface="Meiryo UI"/>
              <a:ea typeface="Meiryo UI"/>
            </a:endParaRPr>
          </a:p>
          <a:p>
            <a:pPr marL="177800" indent="-177800" defTabSz="844083" eaLnBrk="1" fontAlgn="auto" hangingPunct="1">
              <a:spcBef>
                <a:spcPts val="0"/>
              </a:spcBef>
              <a:spcAft>
                <a:spcPts val="0"/>
              </a:spcAft>
              <a:buFont typeface="Meiryo UI" panose="020B0604030504040204" pitchFamily="50" charset="-128"/>
              <a:buChar char="○"/>
              <a:defRPr/>
            </a:pPr>
            <a:r>
              <a:rPr kumimoji="0" lang="ja-JP" altLang="en-US" sz="900" kern="0" dirty="0">
                <a:solidFill>
                  <a:srgbClr val="000000"/>
                </a:solidFill>
                <a:latin typeface="Meiryo UI"/>
                <a:ea typeface="Meiryo UI"/>
              </a:rPr>
              <a:t>～（どこで何を実施するのか簡潔に記載すること）～～</a:t>
            </a:r>
            <a:endParaRPr kumimoji="0" lang="en-US" altLang="ja-JP" sz="900" kern="0" dirty="0">
              <a:solidFill>
                <a:srgbClr val="000000"/>
              </a:solidFill>
              <a:latin typeface="Meiryo UI"/>
              <a:ea typeface="Meiryo UI"/>
            </a:endParaRPr>
          </a:p>
          <a:p>
            <a:pPr marL="177800" indent="-177800" defTabSz="844083" eaLnBrk="1" fontAlgn="auto" hangingPunct="1">
              <a:spcBef>
                <a:spcPts val="0"/>
              </a:spcBef>
              <a:spcAft>
                <a:spcPts val="0"/>
              </a:spcAft>
              <a:buFont typeface="Meiryo UI" panose="020B0604030504040204" pitchFamily="50" charset="-128"/>
              <a:buChar char="○"/>
              <a:defRPr/>
            </a:pPr>
            <a:r>
              <a:rPr kumimoji="0" lang="ja-JP" altLang="en-US" sz="900" kern="0" dirty="0">
                <a:solidFill>
                  <a:srgbClr val="000000"/>
                </a:solidFill>
                <a:latin typeface="Meiryo UI"/>
                <a:ea typeface="Meiryo UI"/>
              </a:rPr>
              <a:t>～～～</a:t>
            </a:r>
            <a:endParaRPr kumimoji="0" lang="en-US" altLang="ja-JP" sz="900" kern="0" dirty="0">
              <a:solidFill>
                <a:srgbClr val="000000"/>
              </a:solidFill>
              <a:latin typeface="Meiryo UI"/>
              <a:ea typeface="Meiryo UI"/>
            </a:endParaRPr>
          </a:p>
        </p:txBody>
      </p:sp>
      <p:sp>
        <p:nvSpPr>
          <p:cNvPr id="41" name="四角形: 角を丸くする 9">
            <a:extLst>
              <a:ext uri="{FF2B5EF4-FFF2-40B4-BE49-F238E27FC236}">
                <a16:creationId xmlns:a16="http://schemas.microsoft.com/office/drawing/2014/main" id="{649248C8-3C55-16B8-9B29-FA7D1DDBE8A5}"/>
              </a:ext>
            </a:extLst>
          </p:cNvPr>
          <p:cNvSpPr/>
          <p:nvPr/>
        </p:nvSpPr>
        <p:spPr>
          <a:xfrm>
            <a:off x="4659028" y="1899132"/>
            <a:ext cx="4379741" cy="58804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vertOverflow="overflow" horzOverflow="overflow" wrap="square" numCol="1" rtlCol="0" anchor="ctr" anchorCtr="0" compatLnSpc="1"/>
          <a:lstStyle/>
          <a:p>
            <a:pPr defTabSz="844083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ja-JP" altLang="en-US" sz="900" b="1" kern="0" dirty="0">
                <a:solidFill>
                  <a:srgbClr val="000000"/>
                </a:solidFill>
                <a:latin typeface="Meiryo UI"/>
                <a:ea typeface="Meiryo UI"/>
              </a:rPr>
              <a:t>＜成果目標＞（令和〇年度中）</a:t>
            </a:r>
            <a:endParaRPr kumimoji="0" lang="en-US" altLang="ja-JP" sz="900" b="1" kern="0" dirty="0">
              <a:solidFill>
                <a:srgbClr val="000000"/>
              </a:solidFill>
              <a:latin typeface="Meiryo UI"/>
              <a:ea typeface="Meiryo UI"/>
            </a:endParaRPr>
          </a:p>
          <a:p>
            <a:pPr marL="177800" indent="-177800" defTabSz="844083" eaLnBrk="1" fontAlgn="auto" hangingPunct="1">
              <a:spcBef>
                <a:spcPts val="0"/>
              </a:spcBef>
              <a:spcAft>
                <a:spcPts val="0"/>
              </a:spcAft>
              <a:buFont typeface="Meiryo UI" panose="020B0604030504040204" pitchFamily="50" charset="-128"/>
              <a:buChar char="○"/>
              <a:defRPr/>
            </a:pPr>
            <a:r>
              <a:rPr kumimoji="0" lang="ja-JP" altLang="en-US" sz="900" kern="0" dirty="0">
                <a:solidFill>
                  <a:srgbClr val="000000"/>
                </a:solidFill>
                <a:latin typeface="Meiryo UI"/>
                <a:ea typeface="Meiryo UI"/>
              </a:rPr>
              <a:t>アウトプット：～～～</a:t>
            </a:r>
            <a:endParaRPr kumimoji="0" lang="en-US" altLang="ja-JP" sz="900" kern="0" dirty="0">
              <a:solidFill>
                <a:srgbClr val="000000"/>
              </a:solidFill>
              <a:latin typeface="Meiryo UI"/>
              <a:ea typeface="Meiryo UI"/>
            </a:endParaRPr>
          </a:p>
          <a:p>
            <a:pPr marL="177800" indent="-177800" defTabSz="844083" eaLnBrk="1" fontAlgn="auto" hangingPunct="1">
              <a:spcBef>
                <a:spcPts val="0"/>
              </a:spcBef>
              <a:spcAft>
                <a:spcPts val="0"/>
              </a:spcAft>
              <a:buFont typeface="Meiryo UI" panose="020B0604030504040204" pitchFamily="50" charset="-128"/>
              <a:buChar char="○"/>
              <a:defRPr/>
            </a:pPr>
            <a:r>
              <a:rPr kumimoji="0" lang="ja-JP" altLang="en-US" sz="900" kern="0" dirty="0">
                <a:solidFill>
                  <a:srgbClr val="000000"/>
                </a:solidFill>
                <a:latin typeface="Meiryo UI"/>
                <a:ea typeface="Meiryo UI"/>
              </a:rPr>
              <a:t>アウトカム：～～～</a:t>
            </a:r>
            <a:endParaRPr kumimoji="0" lang="en-US" altLang="ja-JP" sz="900" kern="0" dirty="0">
              <a:solidFill>
                <a:srgbClr val="000000"/>
              </a:solidFill>
              <a:latin typeface="Meiryo UI"/>
              <a:ea typeface="Meiryo UI"/>
            </a:endParaRPr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4CD60A9E-34FC-B395-5F87-8086D42C2B44}"/>
              </a:ext>
            </a:extLst>
          </p:cNvPr>
          <p:cNvCxnSpPr>
            <a:cxnSpLocks/>
            <a:stCxn id="43" idx="3"/>
          </p:cNvCxnSpPr>
          <p:nvPr/>
        </p:nvCxnSpPr>
        <p:spPr>
          <a:xfrm>
            <a:off x="1604972" y="2708920"/>
            <a:ext cx="7433797" cy="0"/>
          </a:xfrm>
          <a:prstGeom prst="line">
            <a:avLst/>
          </a:prstGeom>
          <a:ln w="76200">
            <a:solidFill>
              <a:srgbClr val="00CC66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角丸四角形 11">
            <a:extLst>
              <a:ext uri="{FF2B5EF4-FFF2-40B4-BE49-F238E27FC236}">
                <a16:creationId xmlns:a16="http://schemas.microsoft.com/office/drawing/2014/main" id="{421C0DA0-B5DA-09A4-B5AF-80D826AE671A}"/>
              </a:ext>
            </a:extLst>
          </p:cNvPr>
          <p:cNvSpPr/>
          <p:nvPr/>
        </p:nvSpPr>
        <p:spPr bwMode="gray">
          <a:xfrm>
            <a:off x="99517" y="2600920"/>
            <a:ext cx="1505455" cy="216000"/>
          </a:xfrm>
          <a:prstGeom prst="roundRect">
            <a:avLst>
              <a:gd name="adj" fmla="val 50000"/>
            </a:avLst>
          </a:prstGeom>
          <a:solidFill>
            <a:srgbClr val="00CC66">
              <a:alpha val="50196"/>
            </a:srgbClr>
          </a:solidFill>
          <a:ln w="12700">
            <a:solidFill>
              <a:srgbClr val="00CC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72000"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計画概要</a:t>
            </a:r>
            <a:endParaRPr kumimoji="1" lang="en-US" altLang="ja-JP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" name="四角形: 角を丸くする 9">
            <a:extLst>
              <a:ext uri="{FF2B5EF4-FFF2-40B4-BE49-F238E27FC236}">
                <a16:creationId xmlns:a16="http://schemas.microsoft.com/office/drawing/2014/main" id="{3E1EF8CE-07A7-B79D-85C8-E4EEF06813A9}"/>
              </a:ext>
            </a:extLst>
          </p:cNvPr>
          <p:cNvSpPr/>
          <p:nvPr/>
        </p:nvSpPr>
        <p:spPr>
          <a:xfrm>
            <a:off x="99517" y="3056932"/>
            <a:ext cx="5912643" cy="368443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txBody>
          <a:bodyPr vertOverflow="overflow" horzOverflow="overflow" wrap="square" numCol="1" rtlCol="0" anchor="ctr" anchorCtr="0" compatLnSpc="1"/>
          <a:lstStyle/>
          <a:p>
            <a:pPr algn="ctr" defTabSz="844083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ja-JP" altLang="en-US" sz="1100" b="1" kern="0" dirty="0">
                <a:solidFill>
                  <a:srgbClr val="000000"/>
                </a:solidFill>
                <a:latin typeface="Meiryo UI"/>
                <a:ea typeface="Meiryo UI"/>
              </a:rPr>
              <a:t>地図・図面</a:t>
            </a:r>
            <a:endParaRPr kumimoji="0" lang="en-US" altLang="ja-JP" sz="1100" kern="0" dirty="0">
              <a:solidFill>
                <a:srgbClr val="000000"/>
              </a:solidFill>
              <a:latin typeface="Meiryo UI"/>
              <a:ea typeface="Meiryo UI"/>
            </a:endParaRPr>
          </a:p>
        </p:txBody>
      </p:sp>
      <p:graphicFrame>
        <p:nvGraphicFramePr>
          <p:cNvPr id="46" name="表 45">
            <a:extLst>
              <a:ext uri="{FF2B5EF4-FFF2-40B4-BE49-F238E27FC236}">
                <a16:creationId xmlns:a16="http://schemas.microsoft.com/office/drawing/2014/main" id="{6FB205D6-9CFB-BD20-66B8-2E1FF80932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928815"/>
              </p:ext>
            </p:extLst>
          </p:nvPr>
        </p:nvGraphicFramePr>
        <p:xfrm>
          <a:off x="5504101" y="5368449"/>
          <a:ext cx="3528392" cy="1074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5">
                  <a:extLst>
                    <a:ext uri="{9D8B030D-6E8A-4147-A177-3AD203B41FA5}">
                      <a16:colId xmlns:a16="http://schemas.microsoft.com/office/drawing/2014/main" val="1172708876"/>
                    </a:ext>
                  </a:extLst>
                </a:gridCol>
                <a:gridCol w="2304257">
                  <a:extLst>
                    <a:ext uri="{9D8B030D-6E8A-4147-A177-3AD203B41FA5}">
                      <a16:colId xmlns:a16="http://schemas.microsoft.com/office/drawing/2014/main" val="2996807649"/>
                    </a:ext>
                  </a:extLst>
                </a:gridCol>
              </a:tblGrid>
              <a:tr h="1473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メニュー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757450"/>
                  </a:ext>
                </a:extLst>
              </a:tr>
              <a:tr h="1473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補助対象事業者</a:t>
                      </a:r>
                      <a:endParaRPr kumimoji="1" lang="en-US" altLang="ja-JP" sz="105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（実施主体）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744957"/>
                  </a:ext>
                </a:extLst>
              </a:tr>
              <a:tr h="1473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補助対象</a:t>
                      </a:r>
                      <a:endParaRPr kumimoji="1" lang="en-US" altLang="ja-JP" sz="105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事業内容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279351"/>
                  </a:ext>
                </a:extLst>
              </a:tr>
            </a:tbl>
          </a:graphicData>
        </a:graphic>
      </p:graphicFrame>
      <p:sp>
        <p:nvSpPr>
          <p:cNvPr id="47" name="楕円 46">
            <a:extLst>
              <a:ext uri="{FF2B5EF4-FFF2-40B4-BE49-F238E27FC236}">
                <a16:creationId xmlns:a16="http://schemas.microsoft.com/office/drawing/2014/main" id="{3FA9E2E9-7368-7F1E-6981-459E07C82D1B}"/>
              </a:ext>
            </a:extLst>
          </p:cNvPr>
          <p:cNvSpPr/>
          <p:nvPr/>
        </p:nvSpPr>
        <p:spPr>
          <a:xfrm>
            <a:off x="940061" y="5107797"/>
            <a:ext cx="847793" cy="80875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8DAFAEA2-A909-D4F3-5BED-9D77FCE5EC26}"/>
              </a:ext>
            </a:extLst>
          </p:cNvPr>
          <p:cNvCxnSpPr>
            <a:cxnSpLocks/>
            <a:stCxn id="46" idx="1"/>
            <a:endCxn id="47" idx="6"/>
          </p:cNvCxnSpPr>
          <p:nvPr/>
        </p:nvCxnSpPr>
        <p:spPr>
          <a:xfrm flipH="1" flipV="1">
            <a:off x="1787854" y="5512175"/>
            <a:ext cx="3716247" cy="39348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楕円 55">
            <a:extLst>
              <a:ext uri="{FF2B5EF4-FFF2-40B4-BE49-F238E27FC236}">
                <a16:creationId xmlns:a16="http://schemas.microsoft.com/office/drawing/2014/main" id="{5B736F09-9EAE-248C-4FE6-D155D79A3F12}"/>
              </a:ext>
            </a:extLst>
          </p:cNvPr>
          <p:cNvSpPr/>
          <p:nvPr/>
        </p:nvSpPr>
        <p:spPr>
          <a:xfrm>
            <a:off x="3565515" y="3583162"/>
            <a:ext cx="847793" cy="80875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57" name="表 56">
            <a:extLst>
              <a:ext uri="{FF2B5EF4-FFF2-40B4-BE49-F238E27FC236}">
                <a16:creationId xmlns:a16="http://schemas.microsoft.com/office/drawing/2014/main" id="{82A948FC-26C3-2E71-839D-AFB090411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643528"/>
              </p:ext>
            </p:extLst>
          </p:nvPr>
        </p:nvGraphicFramePr>
        <p:xfrm>
          <a:off x="5510377" y="3369351"/>
          <a:ext cx="3528392" cy="1074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5">
                  <a:extLst>
                    <a:ext uri="{9D8B030D-6E8A-4147-A177-3AD203B41FA5}">
                      <a16:colId xmlns:a16="http://schemas.microsoft.com/office/drawing/2014/main" val="1172708876"/>
                    </a:ext>
                  </a:extLst>
                </a:gridCol>
                <a:gridCol w="2304257">
                  <a:extLst>
                    <a:ext uri="{9D8B030D-6E8A-4147-A177-3AD203B41FA5}">
                      <a16:colId xmlns:a16="http://schemas.microsoft.com/office/drawing/2014/main" val="2996807649"/>
                    </a:ext>
                  </a:extLst>
                </a:gridCol>
              </a:tblGrid>
              <a:tr h="1473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メニュー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05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757450"/>
                  </a:ext>
                </a:extLst>
              </a:tr>
              <a:tr h="1473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補助対象事業者</a:t>
                      </a:r>
                      <a:endParaRPr kumimoji="1" lang="en-US" altLang="ja-JP" sz="105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（実施主体）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744957"/>
                  </a:ext>
                </a:extLst>
              </a:tr>
              <a:tr h="1473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補助対象</a:t>
                      </a:r>
                      <a:endParaRPr kumimoji="1" lang="en-US" altLang="ja-JP" sz="105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事業内容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279351"/>
                  </a:ext>
                </a:extLst>
              </a:tr>
            </a:tbl>
          </a:graphicData>
        </a:graphic>
      </p:graphicFrame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8FDA0519-D0D9-CBB0-24C0-D207774199E3}"/>
              </a:ext>
            </a:extLst>
          </p:cNvPr>
          <p:cNvCxnSpPr>
            <a:cxnSpLocks/>
            <a:stCxn id="57" idx="1"/>
            <a:endCxn id="56" idx="6"/>
          </p:cNvCxnSpPr>
          <p:nvPr/>
        </p:nvCxnSpPr>
        <p:spPr>
          <a:xfrm flipH="1">
            <a:off x="4413308" y="3906561"/>
            <a:ext cx="1097069" cy="8097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5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BAE1C685-E1BD-CE43-8221-9F9D977E201B}"/>
              </a:ext>
            </a:extLst>
          </p:cNvPr>
          <p:cNvSpPr/>
          <p:nvPr/>
        </p:nvSpPr>
        <p:spPr>
          <a:xfrm>
            <a:off x="0" y="0"/>
            <a:ext cx="9144000" cy="209081"/>
          </a:xfrm>
          <a:prstGeom prst="rect">
            <a:avLst/>
          </a:prstGeom>
          <a:solidFill>
            <a:srgbClr val="00CC66">
              <a:alpha val="50196"/>
            </a:srgbClr>
          </a:solidFill>
          <a:ln>
            <a:solidFill>
              <a:srgbClr val="00CC66">
                <a:alpha val="50196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84994" algn="r" defTabSz="42204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05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令和７年度 地域における受入環境整備促進事業補助金（持続可能な観光の促進に向けた受入環境整備事業）</a:t>
            </a:r>
            <a:endParaRPr lang="en-US" altLang="ja-JP" sz="10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4CD60A9E-34FC-B395-5F87-8086D42C2B44}"/>
              </a:ext>
            </a:extLst>
          </p:cNvPr>
          <p:cNvCxnSpPr>
            <a:cxnSpLocks/>
          </p:cNvCxnSpPr>
          <p:nvPr/>
        </p:nvCxnSpPr>
        <p:spPr>
          <a:xfrm>
            <a:off x="1619672" y="893354"/>
            <a:ext cx="7433797" cy="0"/>
          </a:xfrm>
          <a:prstGeom prst="line">
            <a:avLst/>
          </a:prstGeom>
          <a:ln w="76200">
            <a:solidFill>
              <a:srgbClr val="00CC66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角丸四角形 11">
            <a:extLst>
              <a:ext uri="{FF2B5EF4-FFF2-40B4-BE49-F238E27FC236}">
                <a16:creationId xmlns:a16="http://schemas.microsoft.com/office/drawing/2014/main" id="{421C0DA0-B5DA-09A4-B5AF-80D826AE671A}"/>
              </a:ext>
            </a:extLst>
          </p:cNvPr>
          <p:cNvSpPr/>
          <p:nvPr/>
        </p:nvSpPr>
        <p:spPr bwMode="gray">
          <a:xfrm>
            <a:off x="114217" y="785354"/>
            <a:ext cx="1505455" cy="216000"/>
          </a:xfrm>
          <a:prstGeom prst="roundRect">
            <a:avLst>
              <a:gd name="adj" fmla="val 50000"/>
            </a:avLst>
          </a:prstGeom>
          <a:solidFill>
            <a:srgbClr val="00CC66">
              <a:alpha val="50196"/>
            </a:srgbClr>
          </a:solidFill>
          <a:ln w="12700">
            <a:solidFill>
              <a:srgbClr val="00CC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72000"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具体的な整備イメージ</a:t>
            </a:r>
            <a:endParaRPr kumimoji="1" lang="en-US" altLang="ja-JP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" name="四角形: 角を丸くする 9">
            <a:extLst>
              <a:ext uri="{FF2B5EF4-FFF2-40B4-BE49-F238E27FC236}">
                <a16:creationId xmlns:a16="http://schemas.microsoft.com/office/drawing/2014/main" id="{3E1EF8CE-07A7-B79D-85C8-E4EEF06813A9}"/>
              </a:ext>
            </a:extLst>
          </p:cNvPr>
          <p:cNvSpPr/>
          <p:nvPr/>
        </p:nvSpPr>
        <p:spPr>
          <a:xfrm>
            <a:off x="134134" y="2559406"/>
            <a:ext cx="4092465" cy="413364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txBody>
          <a:bodyPr vertOverflow="overflow" horzOverflow="overflow" wrap="square" numCol="1" rtlCol="0" anchor="ctr" anchorCtr="0" compatLnSpc="1"/>
          <a:lstStyle/>
          <a:p>
            <a:pPr algn="ctr" defTabSz="844083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ja-JP" altLang="en-US" sz="1100" b="1" kern="0" dirty="0">
                <a:solidFill>
                  <a:srgbClr val="000000"/>
                </a:solidFill>
                <a:latin typeface="Meiryo UI"/>
                <a:ea typeface="Meiryo UI"/>
              </a:rPr>
              <a:t>整備する箇所の現況写真</a:t>
            </a:r>
            <a:endParaRPr kumimoji="0" lang="en-US" altLang="ja-JP" sz="1100" kern="0" dirty="0">
              <a:solidFill>
                <a:srgbClr val="000000"/>
              </a:solidFill>
              <a:latin typeface="Meiryo UI"/>
              <a:ea typeface="Meiryo UI"/>
            </a:endParaRPr>
          </a:p>
        </p:txBody>
      </p:sp>
      <p:graphicFrame>
        <p:nvGraphicFramePr>
          <p:cNvPr id="46" name="表 45">
            <a:extLst>
              <a:ext uri="{FF2B5EF4-FFF2-40B4-BE49-F238E27FC236}">
                <a16:creationId xmlns:a16="http://schemas.microsoft.com/office/drawing/2014/main" id="{6FB205D6-9CFB-BD20-66B8-2E1FF80932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532625"/>
              </p:ext>
            </p:extLst>
          </p:nvPr>
        </p:nvGraphicFramePr>
        <p:xfrm>
          <a:off x="130686" y="1064887"/>
          <a:ext cx="8845866" cy="1067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280">
                  <a:extLst>
                    <a:ext uri="{9D8B030D-6E8A-4147-A177-3AD203B41FA5}">
                      <a16:colId xmlns:a16="http://schemas.microsoft.com/office/drawing/2014/main" val="1172708876"/>
                    </a:ext>
                  </a:extLst>
                </a:gridCol>
                <a:gridCol w="8032586">
                  <a:extLst>
                    <a:ext uri="{9D8B030D-6E8A-4147-A177-3AD203B41FA5}">
                      <a16:colId xmlns:a16="http://schemas.microsoft.com/office/drawing/2014/main" val="2240653713"/>
                    </a:ext>
                  </a:extLst>
                </a:gridCol>
              </a:tblGrid>
              <a:tr h="1067968">
                <a:tc>
                  <a:txBody>
                    <a:bodyPr/>
                    <a:lstStyle/>
                    <a:p>
                      <a:pPr algn="dist"/>
                      <a:endParaRPr kumimoji="1" lang="en-US" altLang="ja-JP" sz="105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dist"/>
                      <a:endParaRPr kumimoji="1" lang="en-US" altLang="ja-JP" sz="105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dist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具体的な整備内容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（現状の問題点を踏まえて、具体的な整備内容を記載）</a:t>
                      </a:r>
                      <a:endParaRPr kumimoji="1" lang="en-US" altLang="ja-JP" sz="105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757450"/>
                  </a:ext>
                </a:extLst>
              </a:tr>
            </a:tbl>
          </a:graphicData>
        </a:graphic>
      </p:graphicFrame>
      <p:graphicFrame>
        <p:nvGraphicFramePr>
          <p:cNvPr id="57" name="表 56">
            <a:extLst>
              <a:ext uri="{FF2B5EF4-FFF2-40B4-BE49-F238E27FC236}">
                <a16:creationId xmlns:a16="http://schemas.microsoft.com/office/drawing/2014/main" id="{82A948FC-26C3-2E71-839D-AFB090411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013423"/>
              </p:ext>
            </p:extLst>
          </p:nvPr>
        </p:nvGraphicFramePr>
        <p:xfrm>
          <a:off x="4572000" y="277831"/>
          <a:ext cx="4404552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1172708876"/>
                    </a:ext>
                  </a:extLst>
                </a:gridCol>
                <a:gridCol w="3468448">
                  <a:extLst>
                    <a:ext uri="{9D8B030D-6E8A-4147-A177-3AD203B41FA5}">
                      <a16:colId xmlns:a16="http://schemas.microsoft.com/office/drawing/2014/main" val="2996807649"/>
                    </a:ext>
                  </a:extLst>
                </a:gridCol>
              </a:tblGrid>
              <a:tr h="1473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メニュー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05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757450"/>
                  </a:ext>
                </a:extLst>
              </a:tr>
              <a:tr h="1473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事業内容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05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943417"/>
                  </a:ext>
                </a:extLst>
              </a:tr>
            </a:tbl>
          </a:graphicData>
        </a:graphic>
      </p:graphicFrame>
      <p:sp>
        <p:nvSpPr>
          <p:cNvPr id="4" name="四角形: 角を丸くする 9">
            <a:extLst>
              <a:ext uri="{FF2B5EF4-FFF2-40B4-BE49-F238E27FC236}">
                <a16:creationId xmlns:a16="http://schemas.microsoft.com/office/drawing/2014/main" id="{6A62AF1F-590F-DB07-9196-DEB230FC594F}"/>
              </a:ext>
            </a:extLst>
          </p:cNvPr>
          <p:cNvSpPr/>
          <p:nvPr/>
        </p:nvSpPr>
        <p:spPr>
          <a:xfrm>
            <a:off x="4687351" y="2586889"/>
            <a:ext cx="4254923" cy="413364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txBody>
          <a:bodyPr vertOverflow="overflow" horzOverflow="overflow" wrap="square" numCol="1" rtlCol="0" anchor="ctr" anchorCtr="0" compatLnSpc="1"/>
          <a:lstStyle/>
          <a:p>
            <a:pPr algn="ctr" defTabSz="844083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ja-JP" altLang="en-US" sz="1100" b="1" kern="0" dirty="0">
                <a:solidFill>
                  <a:srgbClr val="000000"/>
                </a:solidFill>
                <a:latin typeface="Meiryo UI"/>
                <a:ea typeface="Meiryo UI"/>
              </a:rPr>
              <a:t>整備後イメージ</a:t>
            </a:r>
            <a:endParaRPr kumimoji="0" lang="en-US" altLang="ja-JP" sz="1100" b="1" kern="0" dirty="0">
              <a:solidFill>
                <a:srgbClr val="000000"/>
              </a:solidFill>
              <a:latin typeface="Meiryo UI"/>
              <a:ea typeface="Meiryo UI"/>
            </a:endParaRPr>
          </a:p>
          <a:p>
            <a:pPr algn="ctr" defTabSz="844083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ja-JP" altLang="en-US" sz="1100" kern="0" dirty="0">
                <a:solidFill>
                  <a:srgbClr val="000000"/>
                </a:solidFill>
                <a:latin typeface="Meiryo UI"/>
                <a:ea typeface="Meiryo UI"/>
              </a:rPr>
              <a:t>導入するシステムの写真や設置箇所の写真</a:t>
            </a:r>
            <a:endParaRPr kumimoji="0" lang="en-US" altLang="ja-JP" sz="1100" kern="0" dirty="0">
              <a:solidFill>
                <a:srgbClr val="000000"/>
              </a:solidFill>
              <a:latin typeface="Meiryo UI"/>
              <a:ea typeface="Meiryo UI"/>
            </a:endParaRPr>
          </a:p>
        </p:txBody>
      </p:sp>
      <p:sp>
        <p:nvSpPr>
          <p:cNvPr id="2" name="二等辺三角形 1">
            <a:extLst>
              <a:ext uri="{FF2B5EF4-FFF2-40B4-BE49-F238E27FC236}">
                <a16:creationId xmlns:a16="http://schemas.microsoft.com/office/drawing/2014/main" id="{5AD106D8-16A7-7347-8A4F-06C0CC8D91DD}"/>
              </a:ext>
            </a:extLst>
          </p:cNvPr>
          <p:cNvSpPr/>
          <p:nvPr/>
        </p:nvSpPr>
        <p:spPr>
          <a:xfrm rot="5400000">
            <a:off x="4066446" y="4545701"/>
            <a:ext cx="781058" cy="216023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26C12195-D13D-F868-774D-9854B75EE0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532163"/>
              </p:ext>
            </p:extLst>
          </p:nvPr>
        </p:nvGraphicFramePr>
        <p:xfrm>
          <a:off x="130686" y="379385"/>
          <a:ext cx="3528392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5">
                  <a:extLst>
                    <a:ext uri="{9D8B030D-6E8A-4147-A177-3AD203B41FA5}">
                      <a16:colId xmlns:a16="http://schemas.microsoft.com/office/drawing/2014/main" val="1172708876"/>
                    </a:ext>
                  </a:extLst>
                </a:gridCol>
                <a:gridCol w="2304257">
                  <a:extLst>
                    <a:ext uri="{9D8B030D-6E8A-4147-A177-3AD203B41FA5}">
                      <a16:colId xmlns:a16="http://schemas.microsoft.com/office/drawing/2014/main" val="2996807649"/>
                    </a:ext>
                  </a:extLst>
                </a:gridCol>
              </a:tblGrid>
              <a:tr h="1473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整備場所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05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757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3191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BAE1C685-E1BD-CE43-8221-9F9D977E201B}"/>
              </a:ext>
            </a:extLst>
          </p:cNvPr>
          <p:cNvSpPr/>
          <p:nvPr/>
        </p:nvSpPr>
        <p:spPr>
          <a:xfrm>
            <a:off x="0" y="0"/>
            <a:ext cx="9144000" cy="209081"/>
          </a:xfrm>
          <a:prstGeom prst="rect">
            <a:avLst/>
          </a:prstGeom>
          <a:solidFill>
            <a:srgbClr val="00CC66">
              <a:alpha val="50196"/>
            </a:srgbClr>
          </a:solidFill>
          <a:ln>
            <a:solidFill>
              <a:srgbClr val="00CC66">
                <a:alpha val="50196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84994" algn="r" defTabSz="42204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05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令和７年度 地域における受入環境整備促進事業補助金（持続可能な観光の促進に向けた受入環境整備事業）</a:t>
            </a:r>
            <a:endParaRPr lang="en-US" altLang="ja-JP" sz="10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4CD60A9E-34FC-B395-5F87-8086D42C2B44}"/>
              </a:ext>
            </a:extLst>
          </p:cNvPr>
          <p:cNvCxnSpPr>
            <a:cxnSpLocks/>
          </p:cNvCxnSpPr>
          <p:nvPr/>
        </p:nvCxnSpPr>
        <p:spPr>
          <a:xfrm>
            <a:off x="1619672" y="893354"/>
            <a:ext cx="7433797" cy="0"/>
          </a:xfrm>
          <a:prstGeom prst="line">
            <a:avLst/>
          </a:prstGeom>
          <a:ln w="76200">
            <a:solidFill>
              <a:srgbClr val="00CC66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角丸四角形 11">
            <a:extLst>
              <a:ext uri="{FF2B5EF4-FFF2-40B4-BE49-F238E27FC236}">
                <a16:creationId xmlns:a16="http://schemas.microsoft.com/office/drawing/2014/main" id="{421C0DA0-B5DA-09A4-B5AF-80D826AE671A}"/>
              </a:ext>
            </a:extLst>
          </p:cNvPr>
          <p:cNvSpPr/>
          <p:nvPr/>
        </p:nvSpPr>
        <p:spPr bwMode="gray">
          <a:xfrm>
            <a:off x="114217" y="785354"/>
            <a:ext cx="1505455" cy="216000"/>
          </a:xfrm>
          <a:prstGeom prst="roundRect">
            <a:avLst>
              <a:gd name="adj" fmla="val 50000"/>
            </a:avLst>
          </a:prstGeom>
          <a:solidFill>
            <a:srgbClr val="00CC66">
              <a:alpha val="50196"/>
            </a:srgbClr>
          </a:solidFill>
          <a:ln w="12700">
            <a:solidFill>
              <a:srgbClr val="00CC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72000"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具体的な整備イメージ</a:t>
            </a:r>
            <a:endParaRPr kumimoji="1" lang="en-US" altLang="ja-JP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" name="四角形: 角を丸くする 9">
            <a:extLst>
              <a:ext uri="{FF2B5EF4-FFF2-40B4-BE49-F238E27FC236}">
                <a16:creationId xmlns:a16="http://schemas.microsoft.com/office/drawing/2014/main" id="{3E1EF8CE-07A7-B79D-85C8-E4EEF06813A9}"/>
              </a:ext>
            </a:extLst>
          </p:cNvPr>
          <p:cNvSpPr/>
          <p:nvPr/>
        </p:nvSpPr>
        <p:spPr>
          <a:xfrm>
            <a:off x="134134" y="2559406"/>
            <a:ext cx="4092465" cy="413364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txBody>
          <a:bodyPr vertOverflow="overflow" horzOverflow="overflow" wrap="square" numCol="1" rtlCol="0" anchor="ctr" anchorCtr="0" compatLnSpc="1"/>
          <a:lstStyle/>
          <a:p>
            <a:pPr algn="ctr" defTabSz="844083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ja-JP" altLang="en-US" sz="1100" b="1" kern="0" dirty="0">
                <a:solidFill>
                  <a:srgbClr val="000000"/>
                </a:solidFill>
                <a:latin typeface="Meiryo UI"/>
                <a:ea typeface="Meiryo UI"/>
              </a:rPr>
              <a:t>整備する箇所の現況写真</a:t>
            </a:r>
            <a:endParaRPr kumimoji="0" lang="en-US" altLang="ja-JP" sz="1100" kern="0" dirty="0">
              <a:solidFill>
                <a:srgbClr val="000000"/>
              </a:solidFill>
              <a:latin typeface="Meiryo UI"/>
              <a:ea typeface="Meiryo UI"/>
            </a:endParaRPr>
          </a:p>
        </p:txBody>
      </p:sp>
      <p:graphicFrame>
        <p:nvGraphicFramePr>
          <p:cNvPr id="46" name="表 45">
            <a:extLst>
              <a:ext uri="{FF2B5EF4-FFF2-40B4-BE49-F238E27FC236}">
                <a16:creationId xmlns:a16="http://schemas.microsoft.com/office/drawing/2014/main" id="{6FB205D6-9CFB-BD20-66B8-2E1FF80932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309197"/>
              </p:ext>
            </p:extLst>
          </p:nvPr>
        </p:nvGraphicFramePr>
        <p:xfrm>
          <a:off x="130686" y="1064887"/>
          <a:ext cx="8845866" cy="1067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280">
                  <a:extLst>
                    <a:ext uri="{9D8B030D-6E8A-4147-A177-3AD203B41FA5}">
                      <a16:colId xmlns:a16="http://schemas.microsoft.com/office/drawing/2014/main" val="1172708876"/>
                    </a:ext>
                  </a:extLst>
                </a:gridCol>
                <a:gridCol w="8032586">
                  <a:extLst>
                    <a:ext uri="{9D8B030D-6E8A-4147-A177-3AD203B41FA5}">
                      <a16:colId xmlns:a16="http://schemas.microsoft.com/office/drawing/2014/main" val="2240653713"/>
                    </a:ext>
                  </a:extLst>
                </a:gridCol>
              </a:tblGrid>
              <a:tr h="1067968">
                <a:tc>
                  <a:txBody>
                    <a:bodyPr/>
                    <a:lstStyle/>
                    <a:p>
                      <a:pPr algn="dist"/>
                      <a:endParaRPr kumimoji="1" lang="en-US" altLang="ja-JP" sz="105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dist"/>
                      <a:endParaRPr kumimoji="1" lang="en-US" altLang="ja-JP" sz="105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dist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具体的な整備内容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（現状の問題点や防止、抑止するポイントを踏まえて、具体的な整備目的、整備内容を記載）</a:t>
                      </a:r>
                      <a:endParaRPr kumimoji="1" lang="en-US" altLang="ja-JP" sz="105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757450"/>
                  </a:ext>
                </a:extLst>
              </a:tr>
            </a:tbl>
          </a:graphicData>
        </a:graphic>
      </p:graphicFrame>
      <p:graphicFrame>
        <p:nvGraphicFramePr>
          <p:cNvPr id="57" name="表 56">
            <a:extLst>
              <a:ext uri="{FF2B5EF4-FFF2-40B4-BE49-F238E27FC236}">
                <a16:creationId xmlns:a16="http://schemas.microsoft.com/office/drawing/2014/main" id="{82A948FC-26C3-2E71-839D-AFB090411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176269"/>
              </p:ext>
            </p:extLst>
          </p:nvPr>
        </p:nvGraphicFramePr>
        <p:xfrm>
          <a:off x="4521933" y="303217"/>
          <a:ext cx="4420341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147">
                  <a:extLst>
                    <a:ext uri="{9D8B030D-6E8A-4147-A177-3AD203B41FA5}">
                      <a16:colId xmlns:a16="http://schemas.microsoft.com/office/drawing/2014/main" val="1172708876"/>
                    </a:ext>
                  </a:extLst>
                </a:gridCol>
                <a:gridCol w="3650194">
                  <a:extLst>
                    <a:ext uri="{9D8B030D-6E8A-4147-A177-3AD203B41FA5}">
                      <a16:colId xmlns:a16="http://schemas.microsoft.com/office/drawing/2014/main" val="29968076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区分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757450"/>
                  </a:ext>
                </a:extLst>
              </a:tr>
              <a:tr h="1473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事業内容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5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578948"/>
                  </a:ext>
                </a:extLst>
              </a:tr>
            </a:tbl>
          </a:graphicData>
        </a:graphic>
      </p:graphicFrame>
      <p:sp>
        <p:nvSpPr>
          <p:cNvPr id="4" name="四角形: 角を丸くする 9">
            <a:extLst>
              <a:ext uri="{FF2B5EF4-FFF2-40B4-BE49-F238E27FC236}">
                <a16:creationId xmlns:a16="http://schemas.microsoft.com/office/drawing/2014/main" id="{6A62AF1F-590F-DB07-9196-DEB230FC594F}"/>
              </a:ext>
            </a:extLst>
          </p:cNvPr>
          <p:cNvSpPr/>
          <p:nvPr/>
        </p:nvSpPr>
        <p:spPr>
          <a:xfrm>
            <a:off x="4687351" y="2586889"/>
            <a:ext cx="4254923" cy="413364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txBody>
          <a:bodyPr vertOverflow="overflow" horzOverflow="overflow" wrap="square" numCol="1" rtlCol="0" anchor="ctr" anchorCtr="0" compatLnSpc="1"/>
          <a:lstStyle/>
          <a:p>
            <a:pPr algn="ctr" defTabSz="844083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ja-JP" altLang="en-US" sz="1100" b="1" kern="0" dirty="0">
                <a:solidFill>
                  <a:srgbClr val="000000"/>
                </a:solidFill>
                <a:latin typeface="Meiryo UI"/>
                <a:ea typeface="Meiryo UI"/>
              </a:rPr>
              <a:t>整備後イメージ</a:t>
            </a:r>
            <a:endParaRPr kumimoji="0" lang="en-US" altLang="ja-JP" sz="1100" b="1" kern="0" dirty="0">
              <a:solidFill>
                <a:srgbClr val="000000"/>
              </a:solidFill>
              <a:latin typeface="Meiryo UI"/>
              <a:ea typeface="Meiryo UI"/>
            </a:endParaRPr>
          </a:p>
          <a:p>
            <a:pPr algn="ctr" defTabSz="844083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ja-JP" altLang="en-US" sz="1100" kern="0" dirty="0">
                <a:solidFill>
                  <a:srgbClr val="000000"/>
                </a:solidFill>
                <a:latin typeface="Meiryo UI"/>
                <a:ea typeface="Meiryo UI"/>
              </a:rPr>
              <a:t>導入するシステムの写真や設置箇所の写真</a:t>
            </a:r>
            <a:endParaRPr kumimoji="0" lang="en-US" altLang="ja-JP" sz="1100" kern="0" dirty="0">
              <a:solidFill>
                <a:srgbClr val="000000"/>
              </a:solidFill>
              <a:latin typeface="Meiryo UI"/>
              <a:ea typeface="Meiryo UI"/>
            </a:endParaRPr>
          </a:p>
        </p:txBody>
      </p:sp>
      <p:sp>
        <p:nvSpPr>
          <p:cNvPr id="2" name="二等辺三角形 1">
            <a:extLst>
              <a:ext uri="{FF2B5EF4-FFF2-40B4-BE49-F238E27FC236}">
                <a16:creationId xmlns:a16="http://schemas.microsoft.com/office/drawing/2014/main" id="{5AD106D8-16A7-7347-8A4F-06C0CC8D91DD}"/>
              </a:ext>
            </a:extLst>
          </p:cNvPr>
          <p:cNvSpPr/>
          <p:nvPr/>
        </p:nvSpPr>
        <p:spPr>
          <a:xfrm rot="5400000">
            <a:off x="4066446" y="4545701"/>
            <a:ext cx="781058" cy="216023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26C12195-D13D-F868-774D-9854B75EE0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446771"/>
              </p:ext>
            </p:extLst>
          </p:nvPr>
        </p:nvGraphicFramePr>
        <p:xfrm>
          <a:off x="180467" y="310368"/>
          <a:ext cx="3528392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5">
                  <a:extLst>
                    <a:ext uri="{9D8B030D-6E8A-4147-A177-3AD203B41FA5}">
                      <a16:colId xmlns:a16="http://schemas.microsoft.com/office/drawing/2014/main" val="1172708876"/>
                    </a:ext>
                  </a:extLst>
                </a:gridCol>
                <a:gridCol w="2304257">
                  <a:extLst>
                    <a:ext uri="{9D8B030D-6E8A-4147-A177-3AD203B41FA5}">
                      <a16:colId xmlns:a16="http://schemas.microsoft.com/office/drawing/2014/main" val="2996807649"/>
                    </a:ext>
                  </a:extLst>
                </a:gridCol>
              </a:tblGrid>
              <a:tr h="1473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整備場所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05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757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886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4DF7508-ED3B-E684-4E1A-9A2E1F02E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02" y="2904597"/>
            <a:ext cx="4664530" cy="3825859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4692447-869A-456B-CA36-5FA84E2D3975}"/>
              </a:ext>
            </a:extLst>
          </p:cNvPr>
          <p:cNvSpPr/>
          <p:nvPr/>
        </p:nvSpPr>
        <p:spPr>
          <a:xfrm>
            <a:off x="2352" y="255111"/>
            <a:ext cx="6009808" cy="599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84994" defTabSz="42204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整備計画名：</a:t>
            </a:r>
            <a:r>
              <a:rPr lang="ja-JP" altLang="en-US" sz="16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〇〇における整備計画</a:t>
            </a:r>
            <a:endParaRPr lang="en-US" altLang="ja-JP" sz="16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四角形: 角を丸くする 9">
            <a:extLst>
              <a:ext uri="{FF2B5EF4-FFF2-40B4-BE49-F238E27FC236}">
                <a16:creationId xmlns:a16="http://schemas.microsoft.com/office/drawing/2014/main" id="{1E4D1361-C99F-98B7-8D81-CF06679C38B5}"/>
              </a:ext>
            </a:extLst>
          </p:cNvPr>
          <p:cNvSpPr/>
          <p:nvPr/>
        </p:nvSpPr>
        <p:spPr>
          <a:xfrm>
            <a:off x="105231" y="1144275"/>
            <a:ext cx="3026609" cy="134863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vertOverflow="overflow" horzOverflow="overflow" wrap="square" numCol="1" rtlCol="0" anchor="ctr" anchorCtr="0" compatLnSpc="1"/>
          <a:lstStyle/>
          <a:p>
            <a:pPr defTabSz="844083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ja-JP" altLang="en-US" sz="900" b="1" kern="0" dirty="0">
                <a:solidFill>
                  <a:srgbClr val="000000"/>
                </a:solidFill>
                <a:latin typeface="Meiryo UI"/>
                <a:ea typeface="Meiryo UI"/>
              </a:rPr>
              <a:t>＜地域・施設の特徴＞</a:t>
            </a:r>
            <a:endParaRPr kumimoji="0" lang="en-US" altLang="ja-JP" sz="900" b="1" kern="0" dirty="0">
              <a:solidFill>
                <a:srgbClr val="000000"/>
              </a:solidFill>
              <a:latin typeface="Meiryo UI"/>
              <a:ea typeface="Meiryo UI"/>
            </a:endParaRPr>
          </a:p>
          <a:p>
            <a:pPr marL="177800" indent="-177800" defTabSz="844083" eaLnBrk="1" fontAlgn="auto" hangingPunct="1">
              <a:spcBef>
                <a:spcPts val="0"/>
              </a:spcBef>
              <a:spcAft>
                <a:spcPts val="0"/>
              </a:spcAft>
              <a:buFont typeface="Meiryo UI" panose="020B0604030504040204" pitchFamily="50" charset="-128"/>
              <a:buChar char="○"/>
              <a:defRPr/>
            </a:pPr>
            <a:r>
              <a:rPr kumimoji="0" lang="ja-JP" altLang="en-US" sz="900" kern="0" dirty="0">
                <a:solidFill>
                  <a:srgbClr val="000000"/>
                </a:solidFill>
                <a:latin typeface="Meiryo UI"/>
                <a:ea typeface="Meiryo UI"/>
              </a:rPr>
              <a:t>～～～</a:t>
            </a:r>
            <a:endParaRPr kumimoji="0" lang="en-US" altLang="ja-JP" sz="900" kern="0" dirty="0">
              <a:solidFill>
                <a:srgbClr val="000000"/>
              </a:solidFill>
              <a:latin typeface="Meiryo UI"/>
              <a:ea typeface="Meiryo UI"/>
            </a:endParaRPr>
          </a:p>
          <a:p>
            <a:pPr marL="177800" indent="-177800" defTabSz="844083" eaLnBrk="1" fontAlgn="auto" hangingPunct="1">
              <a:spcBef>
                <a:spcPts val="0"/>
              </a:spcBef>
              <a:spcAft>
                <a:spcPts val="0"/>
              </a:spcAft>
              <a:buFont typeface="Meiryo UI" panose="020B0604030504040204" pitchFamily="50" charset="-128"/>
              <a:buChar char="○"/>
              <a:defRPr/>
            </a:pPr>
            <a:r>
              <a:rPr kumimoji="0" lang="ja-JP" altLang="en-US" sz="900" kern="0" dirty="0">
                <a:solidFill>
                  <a:srgbClr val="000000"/>
                </a:solidFill>
                <a:latin typeface="Meiryo UI"/>
                <a:ea typeface="Meiryo UI"/>
              </a:rPr>
              <a:t>～～～</a:t>
            </a:r>
            <a:endParaRPr kumimoji="0" lang="en-US" altLang="ja-JP" sz="900" kern="0" dirty="0">
              <a:solidFill>
                <a:srgbClr val="000000"/>
              </a:solidFill>
              <a:latin typeface="Meiryo UI"/>
              <a:ea typeface="Meiryo UI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BAE1C685-E1BD-CE43-8221-9F9D977E201B}"/>
              </a:ext>
            </a:extLst>
          </p:cNvPr>
          <p:cNvSpPr/>
          <p:nvPr/>
        </p:nvSpPr>
        <p:spPr>
          <a:xfrm>
            <a:off x="0" y="0"/>
            <a:ext cx="9144000" cy="209081"/>
          </a:xfrm>
          <a:prstGeom prst="rect">
            <a:avLst/>
          </a:prstGeom>
          <a:solidFill>
            <a:srgbClr val="00CC66">
              <a:alpha val="50196"/>
            </a:srgbClr>
          </a:solidFill>
          <a:ln>
            <a:solidFill>
              <a:srgbClr val="00CC66">
                <a:alpha val="50196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84994" algn="r" defTabSz="42204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05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令和７年度 地域における受入環境整備促進事業補助金（持続可能な観光の促進に向けた受入環境整備事業）</a:t>
            </a:r>
            <a:endParaRPr lang="en-US" altLang="ja-JP" sz="10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727F6329-DBB8-4051-2E39-CCB1DB9CC3AA}"/>
              </a:ext>
            </a:extLst>
          </p:cNvPr>
          <p:cNvSpPr/>
          <p:nvPr/>
        </p:nvSpPr>
        <p:spPr>
          <a:xfrm>
            <a:off x="6012160" y="251725"/>
            <a:ext cx="3131840" cy="603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84994" algn="r" defTabSz="42204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整備計画策定者名：</a:t>
            </a:r>
            <a:r>
              <a:rPr lang="ja-JP" altLang="en-US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〇〇県〇〇市</a:t>
            </a:r>
            <a:endParaRPr lang="en-US" altLang="ja-JP" sz="12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84994" algn="r" defTabSz="42204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補助対象事業者名：</a:t>
            </a:r>
            <a:r>
              <a:rPr lang="ja-JP" altLang="en-US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〇〇県〇〇市</a:t>
            </a:r>
            <a:endParaRPr lang="en-US" altLang="ja-JP" sz="12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84994" algn="r" defTabSz="42204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2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補助対象経費（税抜）：</a:t>
            </a:r>
            <a:r>
              <a:rPr lang="ja-JP" altLang="en-US" sz="12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〇〇（千円）</a:t>
            </a:r>
            <a:endParaRPr lang="en-US" altLang="ja-JP" sz="12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22FE1BF0-4970-71D5-6398-B18D2D656F99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1604972" y="963025"/>
            <a:ext cx="2880000" cy="0"/>
          </a:xfrm>
          <a:prstGeom prst="line">
            <a:avLst/>
          </a:prstGeom>
          <a:ln w="76200">
            <a:solidFill>
              <a:srgbClr val="00CC66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角丸四角形 11">
            <a:extLst>
              <a:ext uri="{FF2B5EF4-FFF2-40B4-BE49-F238E27FC236}">
                <a16:creationId xmlns:a16="http://schemas.microsoft.com/office/drawing/2014/main" id="{0CF5EA05-9313-EA63-A391-7442E5A6182B}"/>
              </a:ext>
            </a:extLst>
          </p:cNvPr>
          <p:cNvSpPr/>
          <p:nvPr/>
        </p:nvSpPr>
        <p:spPr bwMode="gray">
          <a:xfrm>
            <a:off x="99517" y="855025"/>
            <a:ext cx="1505455" cy="216000"/>
          </a:xfrm>
          <a:prstGeom prst="roundRect">
            <a:avLst>
              <a:gd name="adj" fmla="val 50000"/>
            </a:avLst>
          </a:prstGeom>
          <a:solidFill>
            <a:srgbClr val="00CC66">
              <a:alpha val="50196"/>
            </a:srgbClr>
          </a:solidFill>
          <a:ln w="12700">
            <a:solidFill>
              <a:srgbClr val="00CC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72000"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地域・施設概要</a:t>
            </a:r>
            <a:endParaRPr kumimoji="1" lang="en-US" altLang="ja-JP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958819EC-77A2-F52F-73F3-9178CEE3EBC2}"/>
              </a:ext>
            </a:extLst>
          </p:cNvPr>
          <p:cNvCxnSpPr>
            <a:cxnSpLocks/>
            <a:stCxn id="36" idx="3"/>
          </p:cNvCxnSpPr>
          <p:nvPr/>
        </p:nvCxnSpPr>
        <p:spPr>
          <a:xfrm>
            <a:off x="6164483" y="963025"/>
            <a:ext cx="2880000" cy="0"/>
          </a:xfrm>
          <a:prstGeom prst="line">
            <a:avLst/>
          </a:prstGeom>
          <a:ln w="76200">
            <a:solidFill>
              <a:srgbClr val="00CC66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角丸四角形 11">
            <a:extLst>
              <a:ext uri="{FF2B5EF4-FFF2-40B4-BE49-F238E27FC236}">
                <a16:creationId xmlns:a16="http://schemas.microsoft.com/office/drawing/2014/main" id="{7C000B69-439F-017B-EAB1-799D3390DEB8}"/>
              </a:ext>
            </a:extLst>
          </p:cNvPr>
          <p:cNvSpPr/>
          <p:nvPr/>
        </p:nvSpPr>
        <p:spPr bwMode="gray">
          <a:xfrm>
            <a:off x="4659028" y="855025"/>
            <a:ext cx="1505455" cy="216000"/>
          </a:xfrm>
          <a:prstGeom prst="roundRect">
            <a:avLst>
              <a:gd name="adj" fmla="val 50000"/>
            </a:avLst>
          </a:prstGeom>
          <a:solidFill>
            <a:srgbClr val="00CC66">
              <a:alpha val="50196"/>
            </a:srgbClr>
          </a:solidFill>
          <a:ln w="12700">
            <a:solidFill>
              <a:srgbClr val="00CC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72000"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取組内容</a:t>
            </a:r>
            <a:endParaRPr kumimoji="1" lang="en-US" altLang="ja-JP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2A800534-B4FA-2DDE-1E7A-0126BBCC51B5}"/>
              </a:ext>
            </a:extLst>
          </p:cNvPr>
          <p:cNvSpPr/>
          <p:nvPr/>
        </p:nvSpPr>
        <p:spPr bwMode="gray">
          <a:xfrm>
            <a:off x="3158228" y="1144276"/>
            <a:ext cx="1326744" cy="114708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Font typeface="Wingdings 2" pitchFamily="18" charset="2"/>
              <a:buNone/>
            </a:pPr>
            <a:r>
              <a:rPr kumimoji="1" lang="ja-JP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観光資源写真等を</a:t>
            </a:r>
            <a:br>
              <a:rPr kumimoji="1" lang="en-US" altLang="ja-JP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張り付け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5FF75405-5258-7743-01A8-07E87986BFD8}"/>
              </a:ext>
            </a:extLst>
          </p:cNvPr>
          <p:cNvSpPr txBox="1"/>
          <p:nvPr/>
        </p:nvSpPr>
        <p:spPr bwMode="gray">
          <a:xfrm>
            <a:off x="3158228" y="2291368"/>
            <a:ext cx="1326744" cy="195814"/>
          </a:xfrm>
          <a:prstGeom prst="rect">
            <a:avLst/>
          </a:prstGeom>
          <a:ln w="6350">
            <a:noFill/>
          </a:ln>
        </p:spPr>
        <p:txBody>
          <a:bodyPr wrap="square" lIns="72000" tIns="36000" rIns="72000" bIns="36000" rtlCol="0"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8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写真の説明：</a:t>
            </a:r>
            <a:r>
              <a:rPr kumimoji="1" lang="en-US" altLang="ja-JP" sz="800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XXXXXXX</a:t>
            </a:r>
            <a:endParaRPr kumimoji="1" lang="ja-JP" altLang="en-US" sz="800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四角形: 角を丸くする 9">
            <a:extLst>
              <a:ext uri="{FF2B5EF4-FFF2-40B4-BE49-F238E27FC236}">
                <a16:creationId xmlns:a16="http://schemas.microsoft.com/office/drawing/2014/main" id="{7F5FF4A8-96C9-41D5-1C9A-87A5EC46E9DC}"/>
              </a:ext>
            </a:extLst>
          </p:cNvPr>
          <p:cNvSpPr/>
          <p:nvPr/>
        </p:nvSpPr>
        <p:spPr>
          <a:xfrm>
            <a:off x="4659028" y="1144275"/>
            <a:ext cx="4379741" cy="70269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vertOverflow="overflow" horzOverflow="overflow" wrap="square" numCol="1" rtlCol="0" anchor="ctr" anchorCtr="0" compatLnSpc="1"/>
          <a:lstStyle/>
          <a:p>
            <a:pPr defTabSz="844083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ja-JP" altLang="en-US" sz="900" b="1" kern="0" dirty="0">
                <a:solidFill>
                  <a:srgbClr val="000000"/>
                </a:solidFill>
                <a:latin typeface="Meiryo UI"/>
                <a:ea typeface="Meiryo UI"/>
              </a:rPr>
              <a:t>＜事業内容＞</a:t>
            </a:r>
            <a:endParaRPr kumimoji="0" lang="en-US" altLang="ja-JP" sz="900" b="1" kern="0" dirty="0">
              <a:solidFill>
                <a:srgbClr val="000000"/>
              </a:solidFill>
              <a:latin typeface="Meiryo UI"/>
              <a:ea typeface="Meiryo UI"/>
            </a:endParaRPr>
          </a:p>
          <a:p>
            <a:pPr defTabSz="8440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900" kern="0" dirty="0">
                <a:solidFill>
                  <a:srgbClr val="FF0000"/>
                </a:solidFill>
                <a:latin typeface="Meiryo UI"/>
                <a:ea typeface="Meiryo UI"/>
              </a:rPr>
              <a:t>①　○○広場に環境に配慮したバイオトイレを設置する</a:t>
            </a:r>
            <a:endParaRPr kumimoji="0" lang="en-US" altLang="ja-JP" sz="900" kern="0" dirty="0">
              <a:solidFill>
                <a:srgbClr val="FF0000"/>
              </a:solidFill>
              <a:latin typeface="Meiryo UI"/>
              <a:ea typeface="Meiryo UI"/>
            </a:endParaRPr>
          </a:p>
          <a:p>
            <a:pPr defTabSz="8440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900" kern="0" dirty="0">
                <a:solidFill>
                  <a:srgbClr val="FF0000"/>
                </a:solidFill>
                <a:latin typeface="Meiryo UI"/>
                <a:ea typeface="Meiryo UI"/>
              </a:rPr>
              <a:t>②　○○駅前にある空き地を、パーク＆ライド駐車場として整備する</a:t>
            </a:r>
            <a:endParaRPr kumimoji="0" lang="en-US" altLang="ja-JP" sz="900" kern="0" dirty="0">
              <a:solidFill>
                <a:srgbClr val="FF0000"/>
              </a:solidFill>
              <a:latin typeface="Meiryo UI"/>
              <a:ea typeface="Meiryo UI"/>
            </a:endParaRPr>
          </a:p>
        </p:txBody>
      </p:sp>
      <p:sp>
        <p:nvSpPr>
          <p:cNvPr id="41" name="四角形: 角を丸くする 9">
            <a:extLst>
              <a:ext uri="{FF2B5EF4-FFF2-40B4-BE49-F238E27FC236}">
                <a16:creationId xmlns:a16="http://schemas.microsoft.com/office/drawing/2014/main" id="{649248C8-3C55-16B8-9B29-FA7D1DDBE8A5}"/>
              </a:ext>
            </a:extLst>
          </p:cNvPr>
          <p:cNvSpPr/>
          <p:nvPr/>
        </p:nvSpPr>
        <p:spPr>
          <a:xfrm>
            <a:off x="4659028" y="1899131"/>
            <a:ext cx="4379741" cy="80491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vertOverflow="overflow" horzOverflow="overflow" wrap="square" numCol="1" rtlCol="0" anchor="ctr" anchorCtr="0" compatLnSpc="1"/>
          <a:lstStyle/>
          <a:p>
            <a:pPr defTabSz="844083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ja-JP" altLang="en-US" sz="900" b="1" kern="0" dirty="0">
                <a:solidFill>
                  <a:srgbClr val="000000"/>
                </a:solidFill>
                <a:latin typeface="Meiryo UI"/>
                <a:ea typeface="Meiryo UI"/>
              </a:rPr>
              <a:t>＜成果目標＞（令和〇年度中）</a:t>
            </a:r>
            <a:endParaRPr kumimoji="0" lang="en-US" altLang="ja-JP" sz="900" b="1" kern="0" dirty="0">
              <a:solidFill>
                <a:srgbClr val="000000"/>
              </a:solidFill>
              <a:latin typeface="Meiryo UI"/>
              <a:ea typeface="Meiryo UI"/>
            </a:endParaRPr>
          </a:p>
          <a:p>
            <a:pPr marL="177800" indent="-177800" defTabSz="844083" eaLnBrk="1" fontAlgn="auto" hangingPunct="1">
              <a:spcBef>
                <a:spcPts val="0"/>
              </a:spcBef>
              <a:spcAft>
                <a:spcPts val="0"/>
              </a:spcAft>
              <a:buFont typeface="Meiryo UI" panose="020B0604030504040204" pitchFamily="50" charset="-128"/>
              <a:buChar char="○"/>
              <a:defRPr/>
            </a:pPr>
            <a:r>
              <a:rPr kumimoji="0" lang="ja-JP" altLang="en-US" sz="900" kern="0" dirty="0">
                <a:solidFill>
                  <a:srgbClr val="000000"/>
                </a:solidFill>
                <a:latin typeface="Meiryo UI"/>
                <a:ea typeface="Meiryo UI"/>
              </a:rPr>
              <a:t>アウトプット：①～～～</a:t>
            </a:r>
            <a:endParaRPr kumimoji="0" lang="en-US" altLang="ja-JP" sz="900" kern="0" dirty="0">
              <a:solidFill>
                <a:srgbClr val="000000"/>
              </a:solidFill>
              <a:latin typeface="Meiryo UI"/>
              <a:ea typeface="Meiryo UI"/>
            </a:endParaRPr>
          </a:p>
          <a:p>
            <a:pPr defTabSz="8440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900" kern="0" dirty="0">
                <a:solidFill>
                  <a:srgbClr val="000000"/>
                </a:solidFill>
                <a:latin typeface="Meiryo UI"/>
                <a:ea typeface="Meiryo UI"/>
              </a:rPr>
              <a:t>      　　　　　　  ②～～～</a:t>
            </a:r>
            <a:endParaRPr kumimoji="0" lang="en-US" altLang="ja-JP" sz="900" kern="0" dirty="0">
              <a:solidFill>
                <a:srgbClr val="000000"/>
              </a:solidFill>
              <a:latin typeface="Meiryo UI"/>
              <a:ea typeface="Meiryo UI"/>
            </a:endParaRPr>
          </a:p>
          <a:p>
            <a:pPr marL="177800" indent="-177800" defTabSz="844083" eaLnBrk="1" fontAlgn="auto" hangingPunct="1">
              <a:spcBef>
                <a:spcPts val="0"/>
              </a:spcBef>
              <a:spcAft>
                <a:spcPts val="0"/>
              </a:spcAft>
              <a:buFont typeface="Meiryo UI" panose="020B0604030504040204" pitchFamily="50" charset="-128"/>
              <a:buChar char="○"/>
              <a:defRPr/>
            </a:pPr>
            <a:r>
              <a:rPr kumimoji="0" lang="ja-JP" altLang="en-US" sz="900" kern="0" dirty="0">
                <a:solidFill>
                  <a:srgbClr val="000000"/>
                </a:solidFill>
                <a:latin typeface="Meiryo UI"/>
                <a:ea typeface="Meiryo UI"/>
              </a:rPr>
              <a:t>アウトカム： ①～～～</a:t>
            </a:r>
            <a:endParaRPr kumimoji="0" lang="en-US" altLang="ja-JP" sz="900" kern="0" dirty="0">
              <a:solidFill>
                <a:srgbClr val="000000"/>
              </a:solidFill>
              <a:latin typeface="Meiryo UI"/>
              <a:ea typeface="Meiryo UI"/>
            </a:endParaRPr>
          </a:p>
          <a:p>
            <a:pPr defTabSz="8440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900" kern="0" dirty="0">
                <a:solidFill>
                  <a:srgbClr val="000000"/>
                </a:solidFill>
                <a:latin typeface="Meiryo UI"/>
                <a:ea typeface="Meiryo UI"/>
              </a:rPr>
              <a:t>　　　　　　　　　　②～～～</a:t>
            </a:r>
            <a:endParaRPr kumimoji="0" lang="en-US" altLang="ja-JP" sz="900" kern="0" dirty="0">
              <a:solidFill>
                <a:srgbClr val="000000"/>
              </a:solidFill>
              <a:latin typeface="Meiryo UI"/>
              <a:ea typeface="Meiryo UI"/>
            </a:endParaRPr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4CD60A9E-34FC-B395-5F87-8086D42C2B44}"/>
              </a:ext>
            </a:extLst>
          </p:cNvPr>
          <p:cNvCxnSpPr>
            <a:cxnSpLocks/>
          </p:cNvCxnSpPr>
          <p:nvPr/>
        </p:nvCxnSpPr>
        <p:spPr>
          <a:xfrm>
            <a:off x="1604972" y="2784069"/>
            <a:ext cx="7433797" cy="0"/>
          </a:xfrm>
          <a:prstGeom prst="line">
            <a:avLst/>
          </a:prstGeom>
          <a:ln w="76200">
            <a:solidFill>
              <a:srgbClr val="00CC66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角丸四角形 11">
            <a:extLst>
              <a:ext uri="{FF2B5EF4-FFF2-40B4-BE49-F238E27FC236}">
                <a16:creationId xmlns:a16="http://schemas.microsoft.com/office/drawing/2014/main" id="{421C0DA0-B5DA-09A4-B5AF-80D826AE671A}"/>
              </a:ext>
            </a:extLst>
          </p:cNvPr>
          <p:cNvSpPr/>
          <p:nvPr/>
        </p:nvSpPr>
        <p:spPr bwMode="gray">
          <a:xfrm>
            <a:off x="99517" y="2600920"/>
            <a:ext cx="1505455" cy="216000"/>
          </a:xfrm>
          <a:prstGeom prst="roundRect">
            <a:avLst>
              <a:gd name="adj" fmla="val 50000"/>
            </a:avLst>
          </a:prstGeom>
          <a:solidFill>
            <a:srgbClr val="00CC66">
              <a:alpha val="50196"/>
            </a:srgbClr>
          </a:solidFill>
          <a:ln w="12700">
            <a:solidFill>
              <a:srgbClr val="00CC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72000"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計画概要</a:t>
            </a:r>
            <a:endParaRPr kumimoji="1" lang="en-US" altLang="ja-JP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46" name="表 45">
            <a:extLst>
              <a:ext uri="{FF2B5EF4-FFF2-40B4-BE49-F238E27FC236}">
                <a16:creationId xmlns:a16="http://schemas.microsoft.com/office/drawing/2014/main" id="{6FB205D6-9CFB-BD20-66B8-2E1FF80932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861456"/>
              </p:ext>
            </p:extLst>
          </p:nvPr>
        </p:nvGraphicFramePr>
        <p:xfrm>
          <a:off x="5504101" y="5368449"/>
          <a:ext cx="3528392" cy="1394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5">
                  <a:extLst>
                    <a:ext uri="{9D8B030D-6E8A-4147-A177-3AD203B41FA5}">
                      <a16:colId xmlns:a16="http://schemas.microsoft.com/office/drawing/2014/main" val="1172708876"/>
                    </a:ext>
                  </a:extLst>
                </a:gridCol>
                <a:gridCol w="2304257">
                  <a:extLst>
                    <a:ext uri="{9D8B030D-6E8A-4147-A177-3AD203B41FA5}">
                      <a16:colId xmlns:a16="http://schemas.microsoft.com/office/drawing/2014/main" val="2996807649"/>
                    </a:ext>
                  </a:extLst>
                </a:gridCol>
              </a:tblGrid>
              <a:tr h="1473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メニュー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オーバーツーリズムの未然防止・抑制に資する整備（需要の適切な管理に必要な整備）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757450"/>
                  </a:ext>
                </a:extLst>
              </a:tr>
              <a:tr h="1473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補助対象事業者</a:t>
                      </a:r>
                      <a:endParaRPr kumimoji="1" lang="en-US" altLang="ja-JP" sz="105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（実施主体）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〇〇県〇〇市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744957"/>
                  </a:ext>
                </a:extLst>
              </a:tr>
              <a:tr h="1473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補助対象</a:t>
                      </a:r>
                      <a:endParaRPr kumimoji="1" lang="en-US" altLang="ja-JP" sz="105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事業内容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パーク＆ライド駐車場の整備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279351"/>
                  </a:ext>
                </a:extLst>
              </a:tr>
            </a:tbl>
          </a:graphicData>
        </a:graphic>
      </p:graphicFrame>
      <p:sp>
        <p:nvSpPr>
          <p:cNvPr id="47" name="楕円 46">
            <a:extLst>
              <a:ext uri="{FF2B5EF4-FFF2-40B4-BE49-F238E27FC236}">
                <a16:creationId xmlns:a16="http://schemas.microsoft.com/office/drawing/2014/main" id="{3FA9E2E9-7368-7F1E-6981-459E07C82D1B}"/>
              </a:ext>
            </a:extLst>
          </p:cNvPr>
          <p:cNvSpPr/>
          <p:nvPr/>
        </p:nvSpPr>
        <p:spPr>
          <a:xfrm>
            <a:off x="2734331" y="5917459"/>
            <a:ext cx="847793" cy="80875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8DAFAEA2-A909-D4F3-5BED-9D77FCE5EC26}"/>
              </a:ext>
            </a:extLst>
          </p:cNvPr>
          <p:cNvCxnSpPr>
            <a:cxnSpLocks/>
            <a:stCxn id="46" idx="1"/>
            <a:endCxn id="47" idx="6"/>
          </p:cNvCxnSpPr>
          <p:nvPr/>
        </p:nvCxnSpPr>
        <p:spPr>
          <a:xfrm flipH="1">
            <a:off x="3582124" y="6065679"/>
            <a:ext cx="1921977" cy="25615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楕円 55">
            <a:extLst>
              <a:ext uri="{FF2B5EF4-FFF2-40B4-BE49-F238E27FC236}">
                <a16:creationId xmlns:a16="http://schemas.microsoft.com/office/drawing/2014/main" id="{5B736F09-9EAE-248C-4FE6-D155D79A3F12}"/>
              </a:ext>
            </a:extLst>
          </p:cNvPr>
          <p:cNvSpPr/>
          <p:nvPr/>
        </p:nvSpPr>
        <p:spPr>
          <a:xfrm>
            <a:off x="271502" y="4847779"/>
            <a:ext cx="847793" cy="80875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57" name="表 56">
            <a:extLst>
              <a:ext uri="{FF2B5EF4-FFF2-40B4-BE49-F238E27FC236}">
                <a16:creationId xmlns:a16="http://schemas.microsoft.com/office/drawing/2014/main" id="{82A948FC-26C3-2E71-839D-AFB090411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507705"/>
              </p:ext>
            </p:extLst>
          </p:nvPr>
        </p:nvGraphicFramePr>
        <p:xfrm>
          <a:off x="5510377" y="3369351"/>
          <a:ext cx="3528392" cy="1074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5">
                  <a:extLst>
                    <a:ext uri="{9D8B030D-6E8A-4147-A177-3AD203B41FA5}">
                      <a16:colId xmlns:a16="http://schemas.microsoft.com/office/drawing/2014/main" val="1172708876"/>
                    </a:ext>
                  </a:extLst>
                </a:gridCol>
                <a:gridCol w="2304257">
                  <a:extLst>
                    <a:ext uri="{9D8B030D-6E8A-4147-A177-3AD203B41FA5}">
                      <a16:colId xmlns:a16="http://schemas.microsoft.com/office/drawing/2014/main" val="2996807649"/>
                    </a:ext>
                  </a:extLst>
                </a:gridCol>
              </a:tblGrid>
              <a:tr h="1473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メニュー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地域資源の保全・活用に関する整備</a:t>
                      </a:r>
                      <a:endParaRPr kumimoji="1" lang="en-US" altLang="ja-JP" sz="105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757450"/>
                  </a:ext>
                </a:extLst>
              </a:tr>
              <a:tr h="1473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補助対象事業者</a:t>
                      </a:r>
                      <a:endParaRPr kumimoji="1" lang="en-US" altLang="ja-JP" sz="105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（実施主体）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〇〇県〇〇市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744957"/>
                  </a:ext>
                </a:extLst>
              </a:tr>
              <a:tr h="1473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補助対象</a:t>
                      </a:r>
                      <a:endParaRPr kumimoji="1" lang="en-US" altLang="ja-JP" sz="105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事業内容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バイトトイレ等の整備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279351"/>
                  </a:ext>
                </a:extLst>
              </a:tr>
            </a:tbl>
          </a:graphicData>
        </a:graphic>
      </p:graphicFrame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8FDA0519-D0D9-CBB0-24C0-D207774199E3}"/>
              </a:ext>
            </a:extLst>
          </p:cNvPr>
          <p:cNvCxnSpPr>
            <a:cxnSpLocks/>
            <a:stCxn id="57" idx="1"/>
            <a:endCxn id="56" idx="6"/>
          </p:cNvCxnSpPr>
          <p:nvPr/>
        </p:nvCxnSpPr>
        <p:spPr>
          <a:xfrm flipH="1">
            <a:off x="1119295" y="3906561"/>
            <a:ext cx="4391082" cy="134559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273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BAE1C685-E1BD-CE43-8221-9F9D977E201B}"/>
              </a:ext>
            </a:extLst>
          </p:cNvPr>
          <p:cNvSpPr/>
          <p:nvPr/>
        </p:nvSpPr>
        <p:spPr>
          <a:xfrm>
            <a:off x="0" y="0"/>
            <a:ext cx="9144000" cy="209081"/>
          </a:xfrm>
          <a:prstGeom prst="rect">
            <a:avLst/>
          </a:prstGeom>
          <a:solidFill>
            <a:srgbClr val="00CC66">
              <a:alpha val="50196"/>
            </a:srgbClr>
          </a:solidFill>
          <a:ln>
            <a:solidFill>
              <a:srgbClr val="00CC66">
                <a:alpha val="50196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84994" algn="r" defTabSz="42204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05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令和７年度 地域における受入環境整備促進事業補助金（持続可能な観光の促進に向けた受入環境整備事業）</a:t>
            </a:r>
            <a:endParaRPr lang="en-US" altLang="ja-JP" sz="10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4CD60A9E-34FC-B395-5F87-8086D42C2B44}"/>
              </a:ext>
            </a:extLst>
          </p:cNvPr>
          <p:cNvCxnSpPr>
            <a:cxnSpLocks/>
          </p:cNvCxnSpPr>
          <p:nvPr/>
        </p:nvCxnSpPr>
        <p:spPr>
          <a:xfrm>
            <a:off x="1619672" y="893354"/>
            <a:ext cx="7433797" cy="0"/>
          </a:xfrm>
          <a:prstGeom prst="line">
            <a:avLst/>
          </a:prstGeom>
          <a:ln w="76200">
            <a:solidFill>
              <a:srgbClr val="00CC66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角丸四角形 11">
            <a:extLst>
              <a:ext uri="{FF2B5EF4-FFF2-40B4-BE49-F238E27FC236}">
                <a16:creationId xmlns:a16="http://schemas.microsoft.com/office/drawing/2014/main" id="{421C0DA0-B5DA-09A4-B5AF-80D826AE671A}"/>
              </a:ext>
            </a:extLst>
          </p:cNvPr>
          <p:cNvSpPr/>
          <p:nvPr/>
        </p:nvSpPr>
        <p:spPr bwMode="gray">
          <a:xfrm>
            <a:off x="114217" y="785354"/>
            <a:ext cx="1505455" cy="216000"/>
          </a:xfrm>
          <a:prstGeom prst="roundRect">
            <a:avLst>
              <a:gd name="adj" fmla="val 50000"/>
            </a:avLst>
          </a:prstGeom>
          <a:solidFill>
            <a:srgbClr val="00CC66">
              <a:alpha val="50196"/>
            </a:srgbClr>
          </a:solidFill>
          <a:ln w="12700">
            <a:solidFill>
              <a:srgbClr val="00CC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72000"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具体的な整備イメージ</a:t>
            </a:r>
            <a:endParaRPr kumimoji="1" lang="en-US" altLang="ja-JP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" name="四角形: 角を丸くする 9">
            <a:extLst>
              <a:ext uri="{FF2B5EF4-FFF2-40B4-BE49-F238E27FC236}">
                <a16:creationId xmlns:a16="http://schemas.microsoft.com/office/drawing/2014/main" id="{3E1EF8CE-07A7-B79D-85C8-E4EEF06813A9}"/>
              </a:ext>
            </a:extLst>
          </p:cNvPr>
          <p:cNvSpPr/>
          <p:nvPr/>
        </p:nvSpPr>
        <p:spPr>
          <a:xfrm>
            <a:off x="134135" y="2559406"/>
            <a:ext cx="4031214" cy="413364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txBody>
          <a:bodyPr vertOverflow="overflow" horzOverflow="overflow" wrap="square" numCol="1" rtlCol="0" anchor="ctr" anchorCtr="0" compatLnSpc="1"/>
          <a:lstStyle/>
          <a:p>
            <a:pPr algn="ctr" defTabSz="844083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kumimoji="0" lang="en-US" altLang="ja-JP" sz="1100" kern="0" dirty="0">
              <a:solidFill>
                <a:srgbClr val="000000"/>
              </a:solidFill>
              <a:latin typeface="Meiryo UI"/>
              <a:ea typeface="Meiryo UI"/>
            </a:endParaRPr>
          </a:p>
        </p:txBody>
      </p:sp>
      <p:graphicFrame>
        <p:nvGraphicFramePr>
          <p:cNvPr id="46" name="表 45">
            <a:extLst>
              <a:ext uri="{FF2B5EF4-FFF2-40B4-BE49-F238E27FC236}">
                <a16:creationId xmlns:a16="http://schemas.microsoft.com/office/drawing/2014/main" id="{6FB205D6-9CFB-BD20-66B8-2E1FF80932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830075"/>
              </p:ext>
            </p:extLst>
          </p:nvPr>
        </p:nvGraphicFramePr>
        <p:xfrm>
          <a:off x="130686" y="1064887"/>
          <a:ext cx="8845866" cy="1067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280">
                  <a:extLst>
                    <a:ext uri="{9D8B030D-6E8A-4147-A177-3AD203B41FA5}">
                      <a16:colId xmlns:a16="http://schemas.microsoft.com/office/drawing/2014/main" val="1172708876"/>
                    </a:ext>
                  </a:extLst>
                </a:gridCol>
                <a:gridCol w="8032586">
                  <a:extLst>
                    <a:ext uri="{9D8B030D-6E8A-4147-A177-3AD203B41FA5}">
                      <a16:colId xmlns:a16="http://schemas.microsoft.com/office/drawing/2014/main" val="2240653713"/>
                    </a:ext>
                  </a:extLst>
                </a:gridCol>
              </a:tblGrid>
              <a:tr h="1067968">
                <a:tc>
                  <a:txBody>
                    <a:bodyPr/>
                    <a:lstStyle/>
                    <a:p>
                      <a:pPr algn="dist"/>
                      <a:endParaRPr kumimoji="1" lang="en-US" altLang="ja-JP" sz="105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dist"/>
                      <a:endParaRPr kumimoji="1" lang="en-US" altLang="ja-JP" sz="105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dist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具体的な整備内容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（現状の問題点を踏まえて、具体的な整備内容を記載）</a:t>
                      </a:r>
                      <a:endParaRPr kumimoji="1" lang="en-US" altLang="ja-JP" sz="105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05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例）保護柵、遊歩道等の仕様（高さ、長さ、素材、個数等）</a:t>
                      </a:r>
                      <a:endParaRPr kumimoji="1" lang="en-US" altLang="ja-JP" sz="105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05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バイオトイレの機能（トイレの種類、し尿処理技術、トイレの台数、洗面台の台数、附随機器等（照明、手すり、オストメイト等）</a:t>
                      </a:r>
                      <a:endParaRPr kumimoji="1" lang="en-US" altLang="ja-JP" sz="105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05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光害対策（現状の照明状況、導入する照明の種類とその照明の効果）</a:t>
                      </a:r>
                      <a:endParaRPr kumimoji="1" lang="en-US" altLang="ja-JP" sz="105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05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給水機の設置（給水機の種類・台数、設置場所として理由、利用見込みとその根拠、給水機設置の周知方法など）</a:t>
                      </a:r>
                      <a:endParaRPr kumimoji="1" lang="en-US" altLang="ja-JP" sz="105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757450"/>
                  </a:ext>
                </a:extLst>
              </a:tr>
            </a:tbl>
          </a:graphicData>
        </a:graphic>
      </p:graphicFrame>
      <p:graphicFrame>
        <p:nvGraphicFramePr>
          <p:cNvPr id="57" name="表 56">
            <a:extLst>
              <a:ext uri="{FF2B5EF4-FFF2-40B4-BE49-F238E27FC236}">
                <a16:creationId xmlns:a16="http://schemas.microsoft.com/office/drawing/2014/main" id="{82A948FC-26C3-2E71-839D-AFB090411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581450"/>
              </p:ext>
            </p:extLst>
          </p:nvPr>
        </p:nvGraphicFramePr>
        <p:xfrm>
          <a:off x="4572000" y="277831"/>
          <a:ext cx="4404552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1172708876"/>
                    </a:ext>
                  </a:extLst>
                </a:gridCol>
                <a:gridCol w="3468448">
                  <a:extLst>
                    <a:ext uri="{9D8B030D-6E8A-4147-A177-3AD203B41FA5}">
                      <a16:colId xmlns:a16="http://schemas.microsoft.com/office/drawing/2014/main" val="2996807649"/>
                    </a:ext>
                  </a:extLst>
                </a:gridCol>
              </a:tblGrid>
              <a:tr h="1473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メニュー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地域資源の保全・活用に関する整備</a:t>
                      </a:r>
                      <a:endParaRPr kumimoji="1" lang="en-US" altLang="ja-JP" sz="105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757450"/>
                  </a:ext>
                </a:extLst>
              </a:tr>
              <a:tr h="1473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事業内容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バイオトイレ等の整備</a:t>
                      </a:r>
                      <a:endParaRPr kumimoji="1" lang="en-US" altLang="ja-JP" sz="105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943417"/>
                  </a:ext>
                </a:extLst>
              </a:tr>
            </a:tbl>
          </a:graphicData>
        </a:graphic>
      </p:graphicFrame>
      <p:sp>
        <p:nvSpPr>
          <p:cNvPr id="4" name="四角形: 角を丸くする 9">
            <a:extLst>
              <a:ext uri="{FF2B5EF4-FFF2-40B4-BE49-F238E27FC236}">
                <a16:creationId xmlns:a16="http://schemas.microsoft.com/office/drawing/2014/main" id="{6A62AF1F-590F-DB07-9196-DEB230FC594F}"/>
              </a:ext>
            </a:extLst>
          </p:cNvPr>
          <p:cNvSpPr/>
          <p:nvPr/>
        </p:nvSpPr>
        <p:spPr>
          <a:xfrm>
            <a:off x="4572000" y="2586889"/>
            <a:ext cx="4370274" cy="413364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txBody>
          <a:bodyPr vertOverflow="overflow" horzOverflow="overflow" wrap="square" numCol="1" rtlCol="0" anchor="ctr" anchorCtr="0" compatLnSpc="1"/>
          <a:lstStyle/>
          <a:p>
            <a:pPr algn="ctr" defTabSz="844083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kumimoji="0" lang="en-US" altLang="ja-JP" sz="1100" kern="0" dirty="0">
              <a:solidFill>
                <a:srgbClr val="000000"/>
              </a:solidFill>
              <a:latin typeface="Meiryo UI"/>
              <a:ea typeface="Meiryo UI"/>
            </a:endParaRPr>
          </a:p>
        </p:txBody>
      </p:sp>
      <p:sp>
        <p:nvSpPr>
          <p:cNvPr id="2" name="二等辺三角形 1">
            <a:extLst>
              <a:ext uri="{FF2B5EF4-FFF2-40B4-BE49-F238E27FC236}">
                <a16:creationId xmlns:a16="http://schemas.microsoft.com/office/drawing/2014/main" id="{5AD106D8-16A7-7347-8A4F-06C0CC8D91DD}"/>
              </a:ext>
            </a:extLst>
          </p:cNvPr>
          <p:cNvSpPr/>
          <p:nvPr/>
        </p:nvSpPr>
        <p:spPr>
          <a:xfrm rot="5400000">
            <a:off x="4055079" y="4518217"/>
            <a:ext cx="781058" cy="216023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26C12195-D13D-F868-774D-9854B75EE0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107439"/>
              </p:ext>
            </p:extLst>
          </p:nvPr>
        </p:nvGraphicFramePr>
        <p:xfrm>
          <a:off x="130686" y="379385"/>
          <a:ext cx="3528392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5">
                  <a:extLst>
                    <a:ext uri="{9D8B030D-6E8A-4147-A177-3AD203B41FA5}">
                      <a16:colId xmlns:a16="http://schemas.microsoft.com/office/drawing/2014/main" val="1172708876"/>
                    </a:ext>
                  </a:extLst>
                </a:gridCol>
                <a:gridCol w="2304257">
                  <a:extLst>
                    <a:ext uri="{9D8B030D-6E8A-4147-A177-3AD203B41FA5}">
                      <a16:colId xmlns:a16="http://schemas.microsoft.com/office/drawing/2014/main" val="2996807649"/>
                    </a:ext>
                  </a:extLst>
                </a:gridCol>
              </a:tblGrid>
              <a:tr h="1473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整備場所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○○広場</a:t>
                      </a:r>
                      <a:endParaRPr kumimoji="1" lang="en-US" altLang="ja-JP" sz="105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757450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C47C657-1D9C-C186-1B34-D19D45EEA895}"/>
              </a:ext>
            </a:extLst>
          </p:cNvPr>
          <p:cNvSpPr txBox="1"/>
          <p:nvPr/>
        </p:nvSpPr>
        <p:spPr>
          <a:xfrm>
            <a:off x="-2556792" y="47667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スライドは、必要に応じて追加してください。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DCF18811-65F6-517A-9247-9848ED4A1318}"/>
              </a:ext>
            </a:extLst>
          </p:cNvPr>
          <p:cNvGrpSpPr/>
          <p:nvPr/>
        </p:nvGrpSpPr>
        <p:grpSpPr>
          <a:xfrm>
            <a:off x="775341" y="2565444"/>
            <a:ext cx="2736304" cy="1962354"/>
            <a:chOff x="3250554" y="4385751"/>
            <a:chExt cx="2893749" cy="2285638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B7721FC0-6AE6-4432-B469-D7C1F8E3A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0554" y="4385751"/>
              <a:ext cx="2893749" cy="2285638"/>
            </a:xfrm>
            <a:prstGeom prst="rect">
              <a:avLst/>
            </a:prstGeom>
            <a:ln w="127000" cap="sq">
              <a:noFill/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CA53B7E0-7172-871D-B262-1C1093B84841}"/>
                </a:ext>
              </a:extLst>
            </p:cNvPr>
            <p:cNvSpPr/>
            <p:nvPr/>
          </p:nvSpPr>
          <p:spPr>
            <a:xfrm>
              <a:off x="4775559" y="5660955"/>
              <a:ext cx="230398" cy="139776"/>
            </a:xfrm>
            <a:prstGeom prst="rect">
              <a:avLst/>
            </a:prstGeom>
            <a:solidFill>
              <a:srgbClr val="DB000F"/>
            </a:solidFill>
            <a:ln>
              <a:noFill/>
            </a:ln>
            <a:effectLst/>
          </p:spPr>
          <p:txBody>
            <a:bodyPr vertOverflow="overflow" horzOverflow="overflow" wrap="none" numCol="1" rtlCol="0" anchor="ctr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/>
              </a:endParaRP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3B505388-7141-A66B-F127-B2CE18550F43}"/>
              </a:ext>
            </a:extLst>
          </p:cNvPr>
          <p:cNvGrpSpPr/>
          <p:nvPr/>
        </p:nvGrpSpPr>
        <p:grpSpPr>
          <a:xfrm>
            <a:off x="4811024" y="2651680"/>
            <a:ext cx="2022146" cy="1756773"/>
            <a:chOff x="6347049" y="927603"/>
            <a:chExt cx="1936856" cy="1282718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9FBDB9AA-ACE2-0364-B47D-A0C8F1189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47049" y="927603"/>
              <a:ext cx="1936856" cy="1282718"/>
            </a:xfrm>
            <a:prstGeom prst="rect">
              <a:avLst/>
            </a:prstGeom>
          </p:spPr>
        </p:pic>
        <p:sp>
          <p:nvSpPr>
            <p:cNvPr id="11" name="直方体 10">
              <a:extLst>
                <a:ext uri="{FF2B5EF4-FFF2-40B4-BE49-F238E27FC236}">
                  <a16:creationId xmlns:a16="http://schemas.microsoft.com/office/drawing/2014/main" id="{EE796B05-7E9A-7795-67A2-D8E6B6E259BA}"/>
                </a:ext>
              </a:extLst>
            </p:cNvPr>
            <p:cNvSpPr/>
            <p:nvPr/>
          </p:nvSpPr>
          <p:spPr>
            <a:xfrm>
              <a:off x="6979077" y="1317949"/>
              <a:ext cx="1126419" cy="369537"/>
            </a:xfrm>
            <a:prstGeom prst="cube">
              <a:avLst/>
            </a:prstGeom>
            <a:noFill/>
            <a:ln w="19050">
              <a:solidFill>
                <a:srgbClr val="E90012"/>
              </a:solidFill>
            </a:ln>
            <a:effectLst/>
          </p:spPr>
          <p:txBody>
            <a:bodyPr vertOverflow="overflow" horzOverflow="overflow" wrap="none" numCol="1" rtlCol="0" anchor="ctr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 kumimoji="1" lang="ja-JP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Ｐゴシック"/>
              </a:endParaRPr>
            </a:p>
          </p:txBody>
        </p:sp>
      </p:grpSp>
      <p:pic>
        <p:nvPicPr>
          <p:cNvPr id="12" name="図 11">
            <a:extLst>
              <a:ext uri="{FF2B5EF4-FFF2-40B4-BE49-F238E27FC236}">
                <a16:creationId xmlns:a16="http://schemas.microsoft.com/office/drawing/2014/main" id="{C9F5114E-7B88-5C27-CD43-AFCD7BCC99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38" y="4684835"/>
            <a:ext cx="2782950" cy="190604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00000000-0008-0000-0000-0000160000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522" y="4709267"/>
            <a:ext cx="1092254" cy="161752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047CC387-7938-FFA7-04A5-BC87461F9F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655" y="2645802"/>
            <a:ext cx="1632134" cy="1771799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EBF59E9-45AB-13B0-6F7E-9D388B7F226E}"/>
              </a:ext>
            </a:extLst>
          </p:cNvPr>
          <p:cNvSpPr txBox="1"/>
          <p:nvPr/>
        </p:nvSpPr>
        <p:spPr>
          <a:xfrm>
            <a:off x="7166246" y="4392101"/>
            <a:ext cx="163213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44083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ja-JP" altLang="en-US" sz="1100" kern="0" dirty="0">
                <a:solidFill>
                  <a:srgbClr val="000000"/>
                </a:solidFill>
                <a:latin typeface="Meiryo UI"/>
                <a:ea typeface="Meiryo UI"/>
              </a:rPr>
              <a:t>整備イメージ（外観）</a:t>
            </a:r>
            <a:endParaRPr kumimoji="0" lang="en-US" altLang="ja-JP" sz="1100" kern="0" dirty="0">
              <a:solidFill>
                <a:srgbClr val="000000"/>
              </a:solidFill>
              <a:latin typeface="Meiryo UI"/>
              <a:ea typeface="Meiryo UI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8C7F997-49E6-472C-69A4-47490C98767F}"/>
              </a:ext>
            </a:extLst>
          </p:cNvPr>
          <p:cNvSpPr txBox="1"/>
          <p:nvPr/>
        </p:nvSpPr>
        <p:spPr>
          <a:xfrm>
            <a:off x="5433778" y="6318559"/>
            <a:ext cx="99533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44083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ja-JP" altLang="en-US" sz="1100" kern="0" dirty="0">
                <a:solidFill>
                  <a:srgbClr val="000000"/>
                </a:solidFill>
                <a:latin typeface="Meiryo UI"/>
                <a:ea typeface="Meiryo UI"/>
              </a:rPr>
              <a:t>設計図</a:t>
            </a:r>
            <a:endParaRPr kumimoji="0" lang="en-US" altLang="ja-JP" sz="1100" kern="0" dirty="0">
              <a:solidFill>
                <a:srgbClr val="000000"/>
              </a:solidFill>
              <a:latin typeface="Meiryo UI"/>
              <a:ea typeface="Meiryo UI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D4DAB05-B86B-31EB-F68B-C4F02E0F4C68}"/>
              </a:ext>
            </a:extLst>
          </p:cNvPr>
          <p:cNvSpPr txBox="1"/>
          <p:nvPr/>
        </p:nvSpPr>
        <p:spPr>
          <a:xfrm>
            <a:off x="5035269" y="4366582"/>
            <a:ext cx="168838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44083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ja-JP" altLang="en-US" sz="1100" kern="0" dirty="0">
                <a:solidFill>
                  <a:srgbClr val="000000"/>
                </a:solidFill>
                <a:latin typeface="Meiryo UI"/>
                <a:ea typeface="Meiryo UI"/>
              </a:rPr>
              <a:t>設置予定場所</a:t>
            </a:r>
            <a:endParaRPr kumimoji="0" lang="en-US" altLang="ja-JP" sz="1100" kern="0" dirty="0">
              <a:solidFill>
                <a:srgbClr val="000000"/>
              </a:solidFill>
              <a:latin typeface="Meiryo UI"/>
              <a:ea typeface="Meiryo UI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E6A0238-4BDF-7F91-2373-55733ECD1811}"/>
              </a:ext>
            </a:extLst>
          </p:cNvPr>
          <p:cNvSpPr txBox="1"/>
          <p:nvPr/>
        </p:nvSpPr>
        <p:spPr>
          <a:xfrm>
            <a:off x="7239821" y="6330780"/>
            <a:ext cx="163213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844083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ja-JP" altLang="en-US" sz="1100" kern="0" dirty="0">
                <a:solidFill>
                  <a:srgbClr val="000000"/>
                </a:solidFill>
                <a:latin typeface="Meiryo UI"/>
                <a:ea typeface="Meiryo UI"/>
              </a:rPr>
              <a:t>トイレ整備イメージ</a:t>
            </a:r>
            <a:endParaRPr kumimoji="0" lang="en-US" altLang="ja-JP" sz="1100" kern="0" dirty="0">
              <a:solidFill>
                <a:srgbClr val="000000"/>
              </a:solidFill>
              <a:latin typeface="Meiryo UI"/>
              <a:ea typeface="Meiryo UI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BFF83834-1A4D-01A4-2044-F3D7E0A8CB9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8456" y="4794776"/>
            <a:ext cx="2369167" cy="144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35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BAE1C685-E1BD-CE43-8221-9F9D977E201B}"/>
              </a:ext>
            </a:extLst>
          </p:cNvPr>
          <p:cNvSpPr/>
          <p:nvPr/>
        </p:nvSpPr>
        <p:spPr>
          <a:xfrm>
            <a:off x="0" y="0"/>
            <a:ext cx="9144000" cy="209081"/>
          </a:xfrm>
          <a:prstGeom prst="rect">
            <a:avLst/>
          </a:prstGeom>
          <a:solidFill>
            <a:srgbClr val="00CC66">
              <a:alpha val="50196"/>
            </a:srgbClr>
          </a:solidFill>
          <a:ln>
            <a:solidFill>
              <a:srgbClr val="00CC66">
                <a:alpha val="50196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84994" algn="r" defTabSz="42204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ja-JP" altLang="en-US" sz="105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令和７年度 地域における受入環境整備促進事業補助金（持続可能な観光の促進に向けた受入環境整備事業）</a:t>
            </a:r>
            <a:endParaRPr lang="en-US" altLang="ja-JP" sz="10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4CD60A9E-34FC-B395-5F87-8086D42C2B44}"/>
              </a:ext>
            </a:extLst>
          </p:cNvPr>
          <p:cNvCxnSpPr>
            <a:cxnSpLocks/>
          </p:cNvCxnSpPr>
          <p:nvPr/>
        </p:nvCxnSpPr>
        <p:spPr>
          <a:xfrm>
            <a:off x="1619672" y="893354"/>
            <a:ext cx="7433797" cy="0"/>
          </a:xfrm>
          <a:prstGeom prst="line">
            <a:avLst/>
          </a:prstGeom>
          <a:ln w="76200">
            <a:solidFill>
              <a:srgbClr val="00CC66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角丸四角形 11">
            <a:extLst>
              <a:ext uri="{FF2B5EF4-FFF2-40B4-BE49-F238E27FC236}">
                <a16:creationId xmlns:a16="http://schemas.microsoft.com/office/drawing/2014/main" id="{421C0DA0-B5DA-09A4-B5AF-80D826AE671A}"/>
              </a:ext>
            </a:extLst>
          </p:cNvPr>
          <p:cNvSpPr/>
          <p:nvPr/>
        </p:nvSpPr>
        <p:spPr bwMode="gray">
          <a:xfrm>
            <a:off x="114217" y="785354"/>
            <a:ext cx="1505455" cy="216000"/>
          </a:xfrm>
          <a:prstGeom prst="roundRect">
            <a:avLst>
              <a:gd name="adj" fmla="val 50000"/>
            </a:avLst>
          </a:prstGeom>
          <a:solidFill>
            <a:srgbClr val="00CC66">
              <a:alpha val="50196"/>
            </a:srgbClr>
          </a:solidFill>
          <a:ln w="12700">
            <a:solidFill>
              <a:srgbClr val="00CC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72000" rtlCol="0" anchor="ctr" anchorCtr="0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具体的な整備イメージ</a:t>
            </a:r>
            <a:endParaRPr kumimoji="1" lang="en-US" altLang="ja-JP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" name="四角形: 角を丸くする 9">
            <a:extLst>
              <a:ext uri="{FF2B5EF4-FFF2-40B4-BE49-F238E27FC236}">
                <a16:creationId xmlns:a16="http://schemas.microsoft.com/office/drawing/2014/main" id="{3E1EF8CE-07A7-B79D-85C8-E4EEF06813A9}"/>
              </a:ext>
            </a:extLst>
          </p:cNvPr>
          <p:cNvSpPr/>
          <p:nvPr/>
        </p:nvSpPr>
        <p:spPr>
          <a:xfrm>
            <a:off x="134134" y="2559406"/>
            <a:ext cx="4092465" cy="413364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txBody>
          <a:bodyPr vertOverflow="overflow" horzOverflow="overflow" wrap="square" numCol="1" rtlCol="0" anchor="ctr" anchorCtr="0" compatLnSpc="1"/>
          <a:lstStyle/>
          <a:p>
            <a:pPr algn="ctr" defTabSz="844083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ja-JP" altLang="en-US" sz="1100" b="1" kern="0" dirty="0">
                <a:solidFill>
                  <a:srgbClr val="000000"/>
                </a:solidFill>
                <a:latin typeface="Meiryo UI"/>
                <a:ea typeface="Meiryo UI"/>
              </a:rPr>
              <a:t>整備する箇所の現況写真</a:t>
            </a:r>
            <a:endParaRPr kumimoji="0" lang="en-US" altLang="ja-JP" sz="1100" kern="0" dirty="0">
              <a:solidFill>
                <a:srgbClr val="000000"/>
              </a:solidFill>
              <a:latin typeface="Meiryo UI"/>
              <a:ea typeface="Meiryo UI"/>
            </a:endParaRPr>
          </a:p>
        </p:txBody>
      </p:sp>
      <p:graphicFrame>
        <p:nvGraphicFramePr>
          <p:cNvPr id="46" name="表 45">
            <a:extLst>
              <a:ext uri="{FF2B5EF4-FFF2-40B4-BE49-F238E27FC236}">
                <a16:creationId xmlns:a16="http://schemas.microsoft.com/office/drawing/2014/main" id="{6FB205D6-9CFB-BD20-66B8-2E1FF80932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303323"/>
              </p:ext>
            </p:extLst>
          </p:nvPr>
        </p:nvGraphicFramePr>
        <p:xfrm>
          <a:off x="130686" y="1064887"/>
          <a:ext cx="8845866" cy="1067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280">
                  <a:extLst>
                    <a:ext uri="{9D8B030D-6E8A-4147-A177-3AD203B41FA5}">
                      <a16:colId xmlns:a16="http://schemas.microsoft.com/office/drawing/2014/main" val="1172708876"/>
                    </a:ext>
                  </a:extLst>
                </a:gridCol>
                <a:gridCol w="8032586">
                  <a:extLst>
                    <a:ext uri="{9D8B030D-6E8A-4147-A177-3AD203B41FA5}">
                      <a16:colId xmlns:a16="http://schemas.microsoft.com/office/drawing/2014/main" val="2240653713"/>
                    </a:ext>
                  </a:extLst>
                </a:gridCol>
              </a:tblGrid>
              <a:tr h="1067968">
                <a:tc>
                  <a:txBody>
                    <a:bodyPr/>
                    <a:lstStyle/>
                    <a:p>
                      <a:pPr algn="dist"/>
                      <a:endParaRPr kumimoji="1" lang="en-US" altLang="ja-JP" sz="105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dist"/>
                      <a:endParaRPr kumimoji="1" lang="en-US" altLang="ja-JP" sz="105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dist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具体的な整備内容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（現状の問題点や防止、抑止するポイントを踏まえて、具体的な整備目的、整備内容を記載）</a:t>
                      </a:r>
                      <a:endParaRPr kumimoji="1" lang="en-US" altLang="ja-JP" sz="105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05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例）導入するシステムの仕様、整備箇所等</a:t>
                      </a:r>
                      <a:endParaRPr kumimoji="1" lang="en-US" altLang="ja-JP" sz="105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757450"/>
                  </a:ext>
                </a:extLst>
              </a:tr>
            </a:tbl>
          </a:graphicData>
        </a:graphic>
      </p:graphicFrame>
      <p:graphicFrame>
        <p:nvGraphicFramePr>
          <p:cNvPr id="57" name="表 56">
            <a:extLst>
              <a:ext uri="{FF2B5EF4-FFF2-40B4-BE49-F238E27FC236}">
                <a16:creationId xmlns:a16="http://schemas.microsoft.com/office/drawing/2014/main" id="{82A948FC-26C3-2E71-839D-AFB090411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780665"/>
              </p:ext>
            </p:extLst>
          </p:nvPr>
        </p:nvGraphicFramePr>
        <p:xfrm>
          <a:off x="4521933" y="303217"/>
          <a:ext cx="4420341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147">
                  <a:extLst>
                    <a:ext uri="{9D8B030D-6E8A-4147-A177-3AD203B41FA5}">
                      <a16:colId xmlns:a16="http://schemas.microsoft.com/office/drawing/2014/main" val="1172708876"/>
                    </a:ext>
                  </a:extLst>
                </a:gridCol>
                <a:gridCol w="3650194">
                  <a:extLst>
                    <a:ext uri="{9D8B030D-6E8A-4147-A177-3AD203B41FA5}">
                      <a16:colId xmlns:a16="http://schemas.microsoft.com/office/drawing/2014/main" val="2996807649"/>
                    </a:ext>
                  </a:extLst>
                </a:gridCol>
              </a:tblGrid>
              <a:tr h="1473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区分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オーバーツーリズムの未然防止・抑制に資する整備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757450"/>
                  </a:ext>
                </a:extLst>
              </a:tr>
              <a:tr h="1473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事業内容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地域における受入環境の整備・増強整備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578948"/>
                  </a:ext>
                </a:extLst>
              </a:tr>
            </a:tbl>
          </a:graphicData>
        </a:graphic>
      </p:graphicFrame>
      <p:sp>
        <p:nvSpPr>
          <p:cNvPr id="4" name="四角形: 角を丸くする 9">
            <a:extLst>
              <a:ext uri="{FF2B5EF4-FFF2-40B4-BE49-F238E27FC236}">
                <a16:creationId xmlns:a16="http://schemas.microsoft.com/office/drawing/2014/main" id="{6A62AF1F-590F-DB07-9196-DEB230FC594F}"/>
              </a:ext>
            </a:extLst>
          </p:cNvPr>
          <p:cNvSpPr/>
          <p:nvPr/>
        </p:nvSpPr>
        <p:spPr>
          <a:xfrm>
            <a:off x="4687351" y="2586889"/>
            <a:ext cx="4254923" cy="413364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txBody>
          <a:bodyPr vertOverflow="overflow" horzOverflow="overflow" wrap="square" numCol="1" rtlCol="0" anchor="ctr" anchorCtr="0" compatLnSpc="1"/>
          <a:lstStyle/>
          <a:p>
            <a:pPr algn="ctr" defTabSz="844083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ja-JP" altLang="en-US" sz="1100" b="1" kern="0" dirty="0">
                <a:solidFill>
                  <a:srgbClr val="000000"/>
                </a:solidFill>
                <a:latin typeface="Meiryo UI"/>
                <a:ea typeface="Meiryo UI"/>
              </a:rPr>
              <a:t>整備後イメージ</a:t>
            </a:r>
            <a:endParaRPr kumimoji="0" lang="en-US" altLang="ja-JP" sz="1100" b="1" kern="0" dirty="0">
              <a:solidFill>
                <a:srgbClr val="000000"/>
              </a:solidFill>
              <a:latin typeface="Meiryo UI"/>
              <a:ea typeface="Meiryo UI"/>
            </a:endParaRPr>
          </a:p>
          <a:p>
            <a:pPr algn="ctr" defTabSz="844083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ja-JP" altLang="en-US" sz="1100" kern="0" dirty="0">
                <a:solidFill>
                  <a:srgbClr val="000000"/>
                </a:solidFill>
                <a:latin typeface="Meiryo UI"/>
                <a:ea typeface="Meiryo UI"/>
              </a:rPr>
              <a:t>導入するシステムの写真や設置箇所の写真</a:t>
            </a:r>
            <a:endParaRPr kumimoji="0" lang="en-US" altLang="ja-JP" sz="1100" kern="0" dirty="0">
              <a:solidFill>
                <a:srgbClr val="000000"/>
              </a:solidFill>
              <a:latin typeface="Meiryo UI"/>
              <a:ea typeface="Meiryo UI"/>
            </a:endParaRPr>
          </a:p>
        </p:txBody>
      </p:sp>
      <p:sp>
        <p:nvSpPr>
          <p:cNvPr id="2" name="二等辺三角形 1">
            <a:extLst>
              <a:ext uri="{FF2B5EF4-FFF2-40B4-BE49-F238E27FC236}">
                <a16:creationId xmlns:a16="http://schemas.microsoft.com/office/drawing/2014/main" id="{5AD106D8-16A7-7347-8A4F-06C0CC8D91DD}"/>
              </a:ext>
            </a:extLst>
          </p:cNvPr>
          <p:cNvSpPr/>
          <p:nvPr/>
        </p:nvSpPr>
        <p:spPr>
          <a:xfrm rot="5400000">
            <a:off x="4066446" y="4545701"/>
            <a:ext cx="781058" cy="216023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26C12195-D13D-F868-774D-9854B75EE0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897797"/>
              </p:ext>
            </p:extLst>
          </p:nvPr>
        </p:nvGraphicFramePr>
        <p:xfrm>
          <a:off x="180467" y="310368"/>
          <a:ext cx="3528392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5">
                  <a:extLst>
                    <a:ext uri="{9D8B030D-6E8A-4147-A177-3AD203B41FA5}">
                      <a16:colId xmlns:a16="http://schemas.microsoft.com/office/drawing/2014/main" val="1172708876"/>
                    </a:ext>
                  </a:extLst>
                </a:gridCol>
                <a:gridCol w="2304257">
                  <a:extLst>
                    <a:ext uri="{9D8B030D-6E8A-4147-A177-3AD203B41FA5}">
                      <a16:colId xmlns:a16="http://schemas.microsoft.com/office/drawing/2014/main" val="2996807649"/>
                    </a:ext>
                  </a:extLst>
                </a:gridCol>
              </a:tblGrid>
              <a:tr h="1473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整備場所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0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○○駅周辺空き地</a:t>
                      </a:r>
                      <a:endParaRPr kumimoji="1" lang="en-US" altLang="ja-JP" sz="1050" b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757450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BBB7C86-AC96-02BC-CE69-B472664E171F}"/>
              </a:ext>
            </a:extLst>
          </p:cNvPr>
          <p:cNvSpPr txBox="1"/>
          <p:nvPr/>
        </p:nvSpPr>
        <p:spPr>
          <a:xfrm>
            <a:off x="-2674342" y="46218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スライドは、必要に応じて追加してください。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2818576329"/>
      </p:ext>
    </p:extLst>
  </p:cSld>
  <p:clrMapOvr>
    <a:masterClrMapping/>
  </p:clrMapOvr>
</p:sld>
</file>

<file path=ppt/theme/theme1.xml><?xml version="1.0" encoding="utf-8"?>
<a:theme xmlns:a="http://schemas.openxmlformats.org/drawingml/2006/main" name="2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custGeom>
          <a:avLst/>
          <a:gdLst/>
          <a:ahLst/>
          <a:cxnLst/>
          <a:rect l="l" t="t" r="r" b="b"/>
          <a:pathLst/>
        </a:custGeom>
        <a:noFill/>
        <a:ln w="25400" cap="flat" cmpd="sng" algn="ctr">
          <a:solidFill>
            <a:srgbClr val="00B0F0"/>
          </a:solidFill>
          <a:prstDash val="solid"/>
        </a:ln>
        <a:effectLst/>
      </a:spPr>
      <a:bodyPr vertOverflow="overflow" horzOverflow="overflow" anchor="ctr"/>
      <a:lstStyle>
        <a:defPPr fontAlgn="auto">
          <a:spcBef>
            <a:spcPts val="0"/>
          </a:spcBef>
          <a:spcAft>
            <a:spcPts val="0"/>
          </a:spcAft>
          <a:defRPr kumimoji="0" kern="0" dirty="0">
            <a:solidFill>
              <a:sysClr val="windowText" lastClr="000000"/>
            </a:solidFill>
            <a:latin typeface="ＭＳ Ｐゴシック"/>
            <a:ea typeface="ＭＳ Ｐゴシック"/>
          </a:defRPr>
        </a:defPPr>
      </a:lstStyle>
    </a:spDef>
    <a:lnDef>
      <a:spPr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Overflow="overflow" horzOverflow="overflow" wrap="none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/>
            <a:ea typeface="HGP創英角ｺﾞｼｯｸUB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3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custGeom>
          <a:avLst/>
          <a:gdLst/>
          <a:ahLst/>
          <a:cxnLst/>
          <a:rect l="l" t="t" r="r" b="b"/>
          <a:pathLst/>
        </a:custGeom>
        <a:noFill/>
        <a:ln w="25400" cap="flat" cmpd="sng" algn="ctr">
          <a:solidFill>
            <a:srgbClr val="00B0F0"/>
          </a:solidFill>
          <a:prstDash val="solid"/>
        </a:ln>
        <a:effectLst/>
      </a:spPr>
      <a:bodyPr vertOverflow="overflow" horzOverflow="overflow" anchor="ctr"/>
      <a:lstStyle>
        <a:defPPr fontAlgn="auto">
          <a:spcBef>
            <a:spcPts val="0"/>
          </a:spcBef>
          <a:spcAft>
            <a:spcPts val="0"/>
          </a:spcAft>
          <a:defRPr kumimoji="0" kern="0" dirty="0">
            <a:solidFill>
              <a:sysClr val="windowText" lastClr="000000"/>
            </a:solidFill>
            <a:latin typeface="ＭＳ Ｐゴシック"/>
            <a:ea typeface="ＭＳ Ｐゴシック"/>
          </a:defRPr>
        </a:defPPr>
      </a:lstStyle>
    </a:spDef>
    <a:lnDef>
      <a:spPr>
        <a:custGeom>
          <a:avLst/>
          <a:gdLst/>
          <a:ahLst/>
          <a:cxnLst/>
          <a:rect l="0" t="0" r="0" b="0"/>
          <a:pathLst/>
        </a:custGeom>
        <a:solidFill>
          <a:srgbClr val="0066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Overflow="overflow" horzOverflow="overflow" wrap="none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/>
            <a:ea typeface="HGP創英角ｺﾞｼｯｸUB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メインカラー　グリーン系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193"/>
      </a:accent1>
      <a:accent2>
        <a:srgbClr val="C7DDDD"/>
      </a:accent2>
      <a:accent3>
        <a:srgbClr val="FEFEFE"/>
      </a:accent3>
      <a:accent4>
        <a:srgbClr val="3F3D56"/>
      </a:accent4>
      <a:accent5>
        <a:srgbClr val="CCCCCC"/>
      </a:accent5>
      <a:accent6>
        <a:srgbClr val="595959"/>
      </a:accent6>
      <a:hlink>
        <a:srgbClr val="323366"/>
      </a:hlink>
      <a:folHlink>
        <a:srgbClr val="F44E2E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Words>846</Words>
  <PresentationFormat>画面に合わせる (4:3)</PresentationFormat>
  <Paragraphs>133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6</vt:i4>
      </vt:variant>
    </vt:vector>
  </HeadingPairs>
  <TitlesOfParts>
    <vt:vector size="15" baseType="lpstr">
      <vt:lpstr>HGP創英角ｺﾞｼｯｸUB</vt:lpstr>
      <vt:lpstr>Meiryo UI</vt:lpstr>
      <vt:lpstr>Arial</vt:lpstr>
      <vt:lpstr>Calibri</vt:lpstr>
      <vt:lpstr>Calibri Light</vt:lpstr>
      <vt:lpstr>Wingdings 2</vt:lpstr>
      <vt:lpstr>2_標準デザイン</vt:lpstr>
      <vt:lpstr>3_標準デザイン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