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ms-powerpoint.changesinfo+xml" PartName="/ppt/changesInfos/changesInfo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48" r:id="rId1"/>
  </p:sldMasterIdLst>
  <p:notesMasterIdLst>
    <p:notesMasterId r:id="rId3"/>
  </p:notesMasterIdLst>
  <p:sldIdLst>
    <p:sldId id="258" r:id="rId2"/>
  </p:sldIdLst>
  <p:sldSz cx="9906000" cy="6858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調査事業" id="{92303DCD-5D4D-48D3-AB54-D0DDB8DA7622}">
          <p14:sldIdLst>
            <p14:sldId id="258"/>
          </p14:sldIdLst>
        </p14:section>
      </p14:sectionLst>
    </p:ext>
    <p:ext uri="{EFAFB233-063F-42B5-8137-9DF3F51BA10A}">
      <p15:sldGuideLst xmlns:p15="http://schemas.microsoft.com/office/powerpoint/2012/main">
        <p15:guide id="1" orient="horz" pos="3407" userDrawn="1">
          <p15:clr>
            <a:srgbClr val="A4A3A4"/>
          </p15:clr>
        </p15:guide>
        <p15:guide id="2" pos="3120">
          <p15:clr>
            <a:srgbClr val="A4A3A4"/>
          </p15:clr>
        </p15:guide>
      </p15:sldGuideLst>
    </p:ext>
    <p:ext uri="http://customooxmlschemas.google.com/"/>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E66680-7E4F-0B05-FBCC-38C3BA243864}" name="米本 剛士" initials="剛米" userId="S::yonemoto-t25c@mlit.go.jp::09b39450-7fbd-4adf-bb3f-2a237d4745b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5D5"/>
    <a:srgbClr val="FFA7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EA8328-DFC5-4EDA-B818-4A76C3F92338}" v="20" dt="2025-02-28T06:16:46.702"/>
  </p1510:revLst>
</p1510:revInfo>
</file>

<file path=ppt/tableStyles.xml><?xml version="1.0" encoding="utf-8"?>
<a:tblStyleLst xmlns:a="http://schemas.openxmlformats.org/drawingml/2006/main" def="{69F0F748-7AA5-4B90-91AD-3F4FFDBD375E}">
  <a:tblStyle styleId="{69F0F748-7AA5-4B90-91AD-3F4FFDBD375E}"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56"/>
    <p:restoredTop sz="92874" autoAdjust="0"/>
  </p:normalViewPr>
  <p:slideViewPr>
    <p:cSldViewPr snapToGrid="0">
      <p:cViewPr>
        <p:scale>
          <a:sx n="70" d="100"/>
          <a:sy n="70" d="100"/>
        </p:scale>
        <p:origin x="1076" y="188"/>
      </p:cViewPr>
      <p:guideLst>
        <p:guide orient="horz" pos="3407"/>
        <p:guide pos="312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authors.xml" Type="http://schemas.microsoft.com/office/2018/10/relationships/authors"/><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 Id="rId8" Target="changesInfos/changesInfo1.xml" Type="http://schemas.microsoft.com/office/2016/11/relationships/changesInfo"/><Relationship Id="rId9" Target="revisionInfo.xml" Type="http://schemas.microsoft.com/office/2015/10/relationships/revisionInfo"/></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安部 学" userId="S::abe-m262@mlit.go.jp::b7280c66-0c93-4af2-96e1-d27f704202e2" providerId="AD" clId="Web-{83EA8328-DFC5-4EDA-B818-4A76C3F92338}"/>
    <pc:docChg chg="modSld">
      <pc:chgData name="安部 学" userId="S::abe-m262@mlit.go.jp::b7280c66-0c93-4af2-96e1-d27f704202e2" providerId="AD" clId="Web-{83EA8328-DFC5-4EDA-B818-4A76C3F92338}" dt="2025-02-28T06:16:46.702" v="9" actId="14100"/>
      <pc:docMkLst>
        <pc:docMk/>
      </pc:docMkLst>
      <pc:sldChg chg="modSp">
        <pc:chgData name="安部 学" userId="S::abe-m262@mlit.go.jp::b7280c66-0c93-4af2-96e1-d27f704202e2" providerId="AD" clId="Web-{83EA8328-DFC5-4EDA-B818-4A76C3F92338}" dt="2025-02-28T06:16:46.702" v="9" actId="14100"/>
        <pc:sldMkLst>
          <pc:docMk/>
          <pc:sldMk cId="659109134" sldId="258"/>
        </pc:sldMkLst>
        <pc:spChg chg="mod">
          <ac:chgData name="安部 学" userId="S::abe-m262@mlit.go.jp::b7280c66-0c93-4af2-96e1-d27f704202e2" providerId="AD" clId="Web-{83EA8328-DFC5-4EDA-B818-4A76C3F92338}" dt="2025-02-28T06:16:46.702" v="9" actId="14100"/>
          <ac:spMkLst>
            <pc:docMk/>
            <pc:sldMk cId="659109134" sldId="258"/>
            <ac:spMk id="15" creationId="{E5576F4A-19E4-010D-49FA-4CD698A125AC}"/>
          </ac:spMkLst>
        </pc:spChg>
      </pc:sldChg>
      <pc:sldChg chg="modSp">
        <pc:chgData name="安部 学" userId="S::abe-m262@mlit.go.jp::b7280c66-0c93-4af2-96e1-d27f704202e2" providerId="AD" clId="Web-{83EA8328-DFC5-4EDA-B818-4A76C3F92338}" dt="2025-02-28T06:16:40.592" v="8" actId="14100"/>
        <pc:sldMkLst>
          <pc:docMk/>
          <pc:sldMk cId="1218835445" sldId="260"/>
        </pc:sldMkLst>
        <pc:spChg chg="mod">
          <ac:chgData name="安部 学" userId="S::abe-m262@mlit.go.jp::b7280c66-0c93-4af2-96e1-d27f704202e2" providerId="AD" clId="Web-{83EA8328-DFC5-4EDA-B818-4A76C3F92338}" dt="2025-02-28T06:16:40.592" v="8" actId="14100"/>
          <ac:spMkLst>
            <pc:docMk/>
            <pc:sldMk cId="1218835445" sldId="260"/>
            <ac:spMk id="6" creationId="{D6F1B6C4-9CC0-43F6-99DC-DBD2D5E9F0EC}"/>
          </ac:spMkLst>
        </pc:spChg>
      </pc:sldChg>
    </pc:docChg>
  </pc:docChgLst>
</pc:chgInfo>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94" name="Google Shape;3;n"/>
          <p:cNvSpPr txBox="1">
            <a:spLocks noGrp="1"/>
          </p:cNvSpPr>
          <p:nvPr>
            <p:ph type="hdr" idx="2"/>
          </p:nvPr>
        </p:nvSpPr>
        <p:spPr>
          <a:xfrm>
            <a:off x="2" y="2"/>
            <a:ext cx="2919413" cy="493713"/>
          </a:xfrm>
          <a:prstGeom prst="rect">
            <a:avLst/>
          </a:prstGeom>
          <a:noFill/>
          <a:ln>
            <a:noFill/>
          </a:ln>
        </p:spPr>
        <p:txBody>
          <a:bodyPr spcFirstLastPara="1" wrap="square" lIns="91400" tIns="45700" rIns="91400"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95" name="Google Shape;4;n"/>
          <p:cNvSpPr txBox="1">
            <a:spLocks noGrp="1"/>
          </p:cNvSpPr>
          <p:nvPr>
            <p:ph type="dt" idx="10"/>
          </p:nvPr>
        </p:nvSpPr>
        <p:spPr>
          <a:xfrm>
            <a:off x="3814763" y="2"/>
            <a:ext cx="2919412" cy="493713"/>
          </a:xfrm>
          <a:prstGeom prst="rect">
            <a:avLst/>
          </a:prstGeom>
          <a:noFill/>
          <a:ln>
            <a:noFill/>
          </a:ln>
        </p:spPr>
        <p:txBody>
          <a:bodyPr spcFirstLastPara="1" wrap="square" lIns="91400" tIns="45700" rIns="91400"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96"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097" name="Google Shape;6;n"/>
          <p:cNvSpPr txBox="1">
            <a:spLocks noGrp="1"/>
          </p:cNvSpPr>
          <p:nvPr>
            <p:ph type="body" idx="1"/>
          </p:nvPr>
        </p:nvSpPr>
        <p:spPr>
          <a:xfrm>
            <a:off x="673102" y="4686300"/>
            <a:ext cx="5389563" cy="4440238"/>
          </a:xfrm>
          <a:prstGeom prst="rect">
            <a:avLst/>
          </a:prstGeom>
          <a:noFill/>
          <a:ln>
            <a:noFill/>
          </a:ln>
        </p:spPr>
        <p:txBody>
          <a:bodyPr spcFirstLastPara="1" wrap="square" lIns="91400" tIns="45700" rIns="91400"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1098" name="Google Shape;7;n"/>
          <p:cNvSpPr txBox="1">
            <a:spLocks noGrp="1"/>
          </p:cNvSpPr>
          <p:nvPr>
            <p:ph type="ftr" idx="11"/>
          </p:nvPr>
        </p:nvSpPr>
        <p:spPr>
          <a:xfrm>
            <a:off x="2" y="9371013"/>
            <a:ext cx="2919413" cy="493712"/>
          </a:xfrm>
          <a:prstGeom prst="rect">
            <a:avLst/>
          </a:prstGeom>
          <a:noFill/>
          <a:ln>
            <a:noFill/>
          </a:ln>
        </p:spPr>
        <p:txBody>
          <a:bodyPr spcFirstLastPara="1" wrap="square" lIns="91400" tIns="45700" rIns="91400"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99" name="Google Shape;8;n"/>
          <p:cNvSpPr txBox="1">
            <a:spLocks noGrp="1"/>
          </p:cNvSpPr>
          <p:nvPr>
            <p:ph type="sldNum" idx="12"/>
          </p:nvPr>
        </p:nvSpPr>
        <p:spPr>
          <a:xfrm>
            <a:off x="3814763" y="9371013"/>
            <a:ext cx="2919412" cy="493712"/>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dirty="0">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19"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lang="ja-JP" altLang="en-US" dirty="0"/>
          </a:p>
          <a:p>
            <a:pPr marL="0" lvl="0" indent="0" algn="l" rtl="0">
              <a:spcBef>
                <a:spcPts val="360"/>
              </a:spcBef>
              <a:spcAft>
                <a:spcPts val="0"/>
              </a:spcAft>
              <a:buNone/>
            </a:pPr>
            <a:endParaRPr dirty="0"/>
          </a:p>
        </p:txBody>
      </p:sp>
      <p:sp>
        <p:nvSpPr>
          <p:cNvPr id="1120"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957057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
        <p:cNvGrpSpPr/>
        <p:nvPr/>
      </p:nvGrpSpPr>
      <p:grpSpPr>
        <a:xfrm>
          <a:off x="0" y="0"/>
          <a:ext cx="0" cy="0"/>
          <a:chOff x="0" y="0"/>
          <a:chExt cx="0" cy="0"/>
        </a:xfrm>
      </p:grpSpPr>
      <p:sp>
        <p:nvSpPr>
          <p:cNvPr id="1037" name="Google Shape;28;p7"/>
          <p:cNvSpPr txBox="1">
            <a:spLocks noGrp="1"/>
          </p:cNvSpPr>
          <p:nvPr>
            <p:ph type="title"/>
          </p:nvPr>
        </p:nvSpPr>
        <p:spPr>
          <a:xfrm>
            <a:off x="675878" y="1709739"/>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75"/>
              <a:buFont typeface="Arial"/>
              <a:buNone/>
              <a:defRPr sz="48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8" name="Google Shape;29;p7"/>
          <p:cNvSpPr txBox="1">
            <a:spLocks noGrp="1"/>
          </p:cNvSpPr>
          <p:nvPr>
            <p:ph type="body" idx="1"/>
          </p:nvPr>
        </p:nvSpPr>
        <p:spPr>
          <a:xfrm>
            <a:off x="675878" y="4589464"/>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rgbClr val="888888"/>
              </a:buClr>
              <a:buSzPts val="1950"/>
              <a:buNone/>
              <a:defRPr sz="1950">
                <a:solidFill>
                  <a:srgbClr val="888888"/>
                </a:solidFill>
              </a:defRPr>
            </a:lvl1pPr>
            <a:lvl2pPr marL="914400" lvl="1" indent="-228600" algn="l">
              <a:lnSpc>
                <a:spcPct val="90000"/>
              </a:lnSpc>
              <a:spcBef>
                <a:spcPts val="406"/>
              </a:spcBef>
              <a:spcAft>
                <a:spcPts val="0"/>
              </a:spcAft>
              <a:buClr>
                <a:srgbClr val="888888"/>
              </a:buClr>
              <a:buSzPts val="1625"/>
              <a:buNone/>
              <a:defRPr sz="1625">
                <a:solidFill>
                  <a:srgbClr val="888888"/>
                </a:solidFill>
              </a:defRPr>
            </a:lvl2pPr>
            <a:lvl3pPr marL="1371600" lvl="2" indent="-228600" algn="l">
              <a:lnSpc>
                <a:spcPct val="90000"/>
              </a:lnSpc>
              <a:spcBef>
                <a:spcPts val="406"/>
              </a:spcBef>
              <a:spcAft>
                <a:spcPts val="0"/>
              </a:spcAft>
              <a:buClr>
                <a:srgbClr val="888888"/>
              </a:buClr>
              <a:buSzPts val="1463"/>
              <a:buNone/>
              <a:defRPr sz="1463">
                <a:solidFill>
                  <a:srgbClr val="888888"/>
                </a:solidFill>
              </a:defRPr>
            </a:lvl3pPr>
            <a:lvl4pPr marL="1828800" lvl="3" indent="-228600" algn="l">
              <a:lnSpc>
                <a:spcPct val="90000"/>
              </a:lnSpc>
              <a:spcBef>
                <a:spcPts val="406"/>
              </a:spcBef>
              <a:spcAft>
                <a:spcPts val="0"/>
              </a:spcAft>
              <a:buClr>
                <a:srgbClr val="888888"/>
              </a:buClr>
              <a:buSzPts val="1300"/>
              <a:buNone/>
              <a:defRPr sz="1300">
                <a:solidFill>
                  <a:srgbClr val="888888"/>
                </a:solidFill>
              </a:defRPr>
            </a:lvl4pPr>
            <a:lvl5pPr marL="2286000" lvl="4" indent="-228600" algn="l">
              <a:lnSpc>
                <a:spcPct val="90000"/>
              </a:lnSpc>
              <a:spcBef>
                <a:spcPts val="406"/>
              </a:spcBef>
              <a:spcAft>
                <a:spcPts val="0"/>
              </a:spcAft>
              <a:buClr>
                <a:srgbClr val="888888"/>
              </a:buClr>
              <a:buSzPts val="1300"/>
              <a:buNone/>
              <a:defRPr sz="1300">
                <a:solidFill>
                  <a:srgbClr val="888888"/>
                </a:solidFill>
              </a:defRPr>
            </a:lvl5pPr>
            <a:lvl6pPr marL="2743200" lvl="5" indent="-228600" algn="l">
              <a:lnSpc>
                <a:spcPct val="90000"/>
              </a:lnSpc>
              <a:spcBef>
                <a:spcPts val="406"/>
              </a:spcBef>
              <a:spcAft>
                <a:spcPts val="0"/>
              </a:spcAft>
              <a:buClr>
                <a:srgbClr val="888888"/>
              </a:buClr>
              <a:buSzPts val="1300"/>
              <a:buNone/>
              <a:defRPr sz="1300">
                <a:solidFill>
                  <a:srgbClr val="888888"/>
                </a:solidFill>
              </a:defRPr>
            </a:lvl6pPr>
            <a:lvl7pPr marL="3200400" lvl="6" indent="-228600" algn="l">
              <a:lnSpc>
                <a:spcPct val="90000"/>
              </a:lnSpc>
              <a:spcBef>
                <a:spcPts val="406"/>
              </a:spcBef>
              <a:spcAft>
                <a:spcPts val="0"/>
              </a:spcAft>
              <a:buClr>
                <a:srgbClr val="888888"/>
              </a:buClr>
              <a:buSzPts val="1300"/>
              <a:buNone/>
              <a:defRPr sz="1300">
                <a:solidFill>
                  <a:srgbClr val="888888"/>
                </a:solidFill>
              </a:defRPr>
            </a:lvl7pPr>
            <a:lvl8pPr marL="3657600" lvl="7" indent="-228600" algn="l">
              <a:lnSpc>
                <a:spcPct val="90000"/>
              </a:lnSpc>
              <a:spcBef>
                <a:spcPts val="406"/>
              </a:spcBef>
              <a:spcAft>
                <a:spcPts val="0"/>
              </a:spcAft>
              <a:buClr>
                <a:srgbClr val="888888"/>
              </a:buClr>
              <a:buSzPts val="1300"/>
              <a:buNone/>
              <a:defRPr sz="1300">
                <a:solidFill>
                  <a:srgbClr val="888888"/>
                </a:solidFill>
              </a:defRPr>
            </a:lvl8pPr>
            <a:lvl9pPr marL="4114800" lvl="8" indent="-228600" algn="l">
              <a:lnSpc>
                <a:spcPct val="90000"/>
              </a:lnSpc>
              <a:spcBef>
                <a:spcPts val="406"/>
              </a:spcBef>
              <a:spcAft>
                <a:spcPts val="0"/>
              </a:spcAft>
              <a:buClr>
                <a:srgbClr val="888888"/>
              </a:buClr>
              <a:buSzPts val="1300"/>
              <a:buNone/>
              <a:defRPr sz="1300">
                <a:solidFill>
                  <a:srgbClr val="888888"/>
                </a:solidFill>
              </a:defRPr>
            </a:lvl9pPr>
          </a:lstStyle>
          <a:p>
            <a:endParaRPr/>
          </a:p>
        </p:txBody>
      </p:sp>
      <p:sp>
        <p:nvSpPr>
          <p:cNvPr id="1039" name="Google Shape;30;p7"/>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0" name="Google Shape;31;p7"/>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1" name="Google Shape;32;p7"/>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
        <p:cNvGrpSpPr/>
        <p:nvPr/>
      </p:nvGrpSpPr>
      <p:grpSpPr>
        <a:xfrm>
          <a:off x="0" y="0"/>
          <a:ext cx="0" cy="0"/>
          <a:chOff x="0" y="0"/>
          <a:chExt cx="0" cy="0"/>
        </a:xfrm>
      </p:grpSpPr>
      <p:sp>
        <p:nvSpPr>
          <p:cNvPr id="1043" name="Google Shape;34;p8"/>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4" name="Google Shape;35;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45" name="Google Shape;36;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46" name="Google Shape;37;p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7" name="Google Shape;38;p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8" name="Google Shape;39;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
        <p:cNvGrpSpPr/>
        <p:nvPr/>
      </p:nvGrpSpPr>
      <p:grpSpPr>
        <a:xfrm>
          <a:off x="0" y="0"/>
          <a:ext cx="0" cy="0"/>
          <a:chOff x="0" y="0"/>
          <a:chExt cx="0" cy="0"/>
        </a:xfrm>
      </p:grpSpPr>
      <p:sp>
        <p:nvSpPr>
          <p:cNvPr id="1050" name="Google Shape;41;p9"/>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1" name="Google Shape;42;p9"/>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2" name="Google Shape;43;p9"/>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3" name="Google Shape;44;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4" name="Google Shape;45;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5" name="Google Shape;46;p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56" name="Google Shape;47;p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57" name="Google Shape;48;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
        <p:cNvGrpSpPr/>
        <p:nvPr/>
      </p:nvGrpSpPr>
      <p:grpSpPr>
        <a:xfrm>
          <a:off x="0" y="0"/>
          <a:ext cx="0" cy="0"/>
          <a:chOff x="0" y="0"/>
          <a:chExt cx="0" cy="0"/>
        </a:xfrm>
      </p:grpSpPr>
      <p:sp>
        <p:nvSpPr>
          <p:cNvPr id="1059" name="Google Shape;50;p10"/>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0" name="Google Shape;51;p1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1" name="Google Shape;52;p1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2" name="Google Shape;53;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
        <p:cNvGrpSpPr/>
        <p:nvPr/>
      </p:nvGrpSpPr>
      <p:grpSpPr>
        <a:xfrm>
          <a:off x="0" y="0"/>
          <a:ext cx="0" cy="0"/>
          <a:chOff x="0" y="0"/>
          <a:chExt cx="0" cy="0"/>
        </a:xfrm>
      </p:grpSpPr>
      <p:sp>
        <p:nvSpPr>
          <p:cNvPr id="1064" name="Google Shape;55;p1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5" name="Google Shape;56;p1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6" name="Google Shape;57;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
        <p:cNvGrpSpPr/>
        <p:nvPr/>
      </p:nvGrpSpPr>
      <p:grpSpPr>
        <a:xfrm>
          <a:off x="0" y="0"/>
          <a:ext cx="0" cy="0"/>
          <a:chOff x="0" y="0"/>
          <a:chExt cx="0" cy="0"/>
        </a:xfrm>
      </p:grpSpPr>
      <p:sp>
        <p:nvSpPr>
          <p:cNvPr id="1068" name="Google Shape;59;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9" name="Google Shape;60;p1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1070" name="Google Shape;61;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1" name="Google Shape;62;p1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72" name="Google Shape;63;p1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73" name="Google Shape;64;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
        <p:cNvGrpSpPr/>
        <p:nvPr/>
      </p:nvGrpSpPr>
      <p:grpSpPr>
        <a:xfrm>
          <a:off x="0" y="0"/>
          <a:ext cx="0" cy="0"/>
          <a:chOff x="0" y="0"/>
          <a:chExt cx="0" cy="0"/>
        </a:xfrm>
      </p:grpSpPr>
      <p:sp>
        <p:nvSpPr>
          <p:cNvPr id="1075" name="Google Shape;66;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6" name="Google Shape;67;p13"/>
          <p:cNvSpPr>
            <a:spLocks noGrp="1"/>
          </p:cNvSpPr>
          <p:nvPr>
            <p:ph type="pic" idx="2"/>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13"/>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R="0" lvl="1" algn="l" rtl="0">
              <a:lnSpc>
                <a:spcPct val="90000"/>
              </a:lnSpc>
              <a:spcBef>
                <a:spcPts val="406"/>
              </a:spcBef>
              <a:spcAft>
                <a:spcPts val="0"/>
              </a:spcAft>
              <a:buClr>
                <a:schemeClr val="dk1"/>
              </a:buClr>
              <a:buSzPts val="2275"/>
              <a:buFont typeface="Arial"/>
              <a:buNone/>
              <a:defRPr sz="2275" b="0" i="0" u="none" strike="noStrike" cap="none">
                <a:solidFill>
                  <a:schemeClr val="dk1"/>
                </a:solidFill>
                <a:latin typeface="Arial"/>
                <a:ea typeface="Arial"/>
                <a:cs typeface="Arial"/>
                <a:sym typeface="Arial"/>
              </a:defRPr>
            </a:lvl2pPr>
            <a:lvl3pPr marR="0" lvl="2" algn="l" rtl="0">
              <a:lnSpc>
                <a:spcPct val="90000"/>
              </a:lnSpc>
              <a:spcBef>
                <a:spcPts val="406"/>
              </a:spcBef>
              <a:spcAft>
                <a:spcPts val="0"/>
              </a:spcAft>
              <a:buClr>
                <a:schemeClr val="dk1"/>
              </a:buClr>
              <a:buSzPts val="1950"/>
              <a:buFont typeface="Arial"/>
              <a:buNone/>
              <a:defRPr sz="1950" b="0" i="0" u="none" strike="noStrike" cap="none">
                <a:solidFill>
                  <a:schemeClr val="dk1"/>
                </a:solidFill>
                <a:latin typeface="Arial"/>
                <a:ea typeface="Arial"/>
                <a:cs typeface="Arial"/>
                <a:sym typeface="Arial"/>
              </a:defRPr>
            </a:lvl3pPr>
            <a:lvl4pPr marR="0" lvl="3"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4pPr>
            <a:lvl5pPr marR="0" lvl="4"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5pPr>
            <a:lvl6pPr marR="0" lvl="5"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6pPr>
            <a:lvl7pPr marR="0" lvl="6"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7pPr>
            <a:lvl8pPr marR="0" lvl="7"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8pPr>
            <a:lvl9pPr marR="0" lvl="8"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9pPr>
          </a:lstStyle>
          <a:p>
            <a:endParaRPr dirty="0"/>
          </a:p>
        </p:txBody>
      </p:sp>
      <p:sp>
        <p:nvSpPr>
          <p:cNvPr id="1077" name="Google Shape;68;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8" name="Google Shape;69;p1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79" name="Google Shape;70;p1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80" name="Google Shape;71;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
        <p:cNvGrpSpPr/>
        <p:nvPr/>
      </p:nvGrpSpPr>
      <p:grpSpPr>
        <a:xfrm>
          <a:off x="0" y="0"/>
          <a:ext cx="0" cy="0"/>
          <a:chOff x="0" y="0"/>
          <a:chExt cx="0" cy="0"/>
        </a:xfrm>
      </p:grpSpPr>
      <p:sp>
        <p:nvSpPr>
          <p:cNvPr id="1082" name="Google Shape;73;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3" name="Google Shape;74;p14"/>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84" name="Google Shape;75;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85" name="Google Shape;76;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86" name="Google Shape;77;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
        <p:cNvGrpSpPr/>
        <p:nvPr/>
      </p:nvGrpSpPr>
      <p:grpSpPr>
        <a:xfrm>
          <a:off x="0" y="0"/>
          <a:ext cx="0" cy="0"/>
          <a:chOff x="0" y="0"/>
          <a:chExt cx="0" cy="0"/>
        </a:xfrm>
      </p:grpSpPr>
      <p:sp>
        <p:nvSpPr>
          <p:cNvPr id="1088" name="Google Shape;79;p15"/>
          <p:cNvSpPr txBox="1">
            <a:spLocks noGrp="1"/>
          </p:cNvSpPr>
          <p:nvPr>
            <p:ph type="title"/>
          </p:nvPr>
        </p:nvSpPr>
        <p:spPr>
          <a:xfrm rot="5400000">
            <a:off x="5251052"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9" name="Google Shape;80;p15"/>
          <p:cNvSpPr txBox="1">
            <a:spLocks noGrp="1"/>
          </p:cNvSpPr>
          <p:nvPr>
            <p:ph type="body" idx="1"/>
          </p:nvPr>
        </p:nvSpPr>
        <p:spPr>
          <a:xfrm rot="5400000">
            <a:off x="917178"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0" name="Google Shape;81;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91" name="Google Shape;82;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92" name="Google Shape;83;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25" name="Google Shape;10;p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Arial"/>
              <a:buNone/>
              <a:defRPr sz="3575"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6" name="Google Shape;11;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Arial"/>
                <a:ea typeface="Arial"/>
                <a:cs typeface="Arial"/>
                <a:sym typeface="Arial"/>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Arial"/>
                <a:ea typeface="Arial"/>
                <a:cs typeface="Arial"/>
                <a:sym typeface="Arial"/>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Arial"/>
                <a:ea typeface="Arial"/>
                <a:cs typeface="Arial"/>
                <a:sym typeface="Arial"/>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9pPr>
          </a:lstStyle>
          <a:p>
            <a:endParaRPr/>
          </a:p>
        </p:txBody>
      </p:sp>
      <p:sp>
        <p:nvSpPr>
          <p:cNvPr id="1027" name="Google Shape;12;p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28" name="Google Shape;13;p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29" name="Google Shape;14;p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75"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975"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975"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975"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975"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975"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975"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975"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975"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dirty="0"/>
          </a:p>
        </p:txBody>
      </p:sp>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oogle Shape;103;p1">
            <a:extLst>
              <a:ext uri="{FF2B5EF4-FFF2-40B4-BE49-F238E27FC236}">
                <a16:creationId xmlns:a16="http://schemas.microsoft.com/office/drawing/2014/main" id="{E5576F4A-19E4-010D-49FA-4CD698A125AC}"/>
              </a:ext>
            </a:extLst>
          </p:cNvPr>
          <p:cNvSpPr txBox="1"/>
          <p:nvPr/>
        </p:nvSpPr>
        <p:spPr>
          <a:xfrm>
            <a:off x="8762317" y="20944"/>
            <a:ext cx="1104585" cy="230792"/>
          </a:xfrm>
          <a:prstGeom prst="rect">
            <a:avLst/>
          </a:prstGeom>
          <a:noFill/>
          <a:ln>
            <a:solidFill>
              <a:schemeClr val="tx1"/>
            </a:solid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900" b="0">
                <a:solidFill>
                  <a:schemeClr val="dk1"/>
                </a:solidFill>
                <a:latin typeface="Meiryo UI"/>
                <a:ea typeface="Meiryo UI"/>
                <a:cs typeface="Meiryo"/>
                <a:sym typeface="Meiryo"/>
              </a:rPr>
              <a:t>【</a:t>
            </a:r>
            <a:r>
              <a:rPr lang="ja-JP" altLang="en-US" sz="900" b="0">
                <a:solidFill>
                  <a:schemeClr val="dk1"/>
                </a:solidFill>
                <a:latin typeface="Meiryo UI"/>
                <a:ea typeface="Meiryo UI"/>
                <a:cs typeface="Meiryo"/>
                <a:sym typeface="Meiryo"/>
              </a:rPr>
              <a:t>事業概要説明書</a:t>
            </a:r>
            <a:r>
              <a:rPr lang="ja-JP" altLang="en-US" sz="900">
                <a:solidFill>
                  <a:schemeClr val="dk1"/>
                </a:solidFill>
                <a:latin typeface="Meiryo UI"/>
                <a:ea typeface="Meiryo UI"/>
                <a:cs typeface="Meiryo"/>
                <a:sym typeface="Meiryo"/>
              </a:rPr>
              <a:t>】</a:t>
            </a:r>
            <a:endParaRPr lang="en-US" altLang="ja-JP" sz="900" b="0">
              <a:solidFill>
                <a:schemeClr val="dk1"/>
              </a:solidFill>
              <a:latin typeface="Meiryo UI"/>
              <a:ea typeface="Meiryo UI"/>
              <a:cs typeface="Meiryo"/>
              <a:sym typeface="Meiryo"/>
            </a:endParaRPr>
          </a:p>
        </p:txBody>
      </p:sp>
      <p:sp>
        <p:nvSpPr>
          <p:cNvPr id="2" name="テキスト ボックス 7">
            <a:extLst>
              <a:ext uri="{FF2B5EF4-FFF2-40B4-BE49-F238E27FC236}">
                <a16:creationId xmlns:a16="http://schemas.microsoft.com/office/drawing/2014/main" id="{7CD192DC-732A-E066-EB45-0C2DB80C206B}"/>
              </a:ext>
            </a:extLst>
          </p:cNvPr>
          <p:cNvSpPr txBox="1"/>
          <p:nvPr/>
        </p:nvSpPr>
        <p:spPr>
          <a:xfrm>
            <a:off x="-3175" y="-360487"/>
            <a:ext cx="8301738" cy="369332"/>
          </a:xfrm>
          <a:prstGeom prst="rect">
            <a:avLst/>
          </a:prstGeom>
          <a:noFill/>
        </p:spPr>
        <p:txBody>
          <a:bodyPr wrap="square" rtlCol="0" anchor="ctr">
            <a:spAutoFit/>
          </a:bodyPr>
          <a:lstStyle/>
          <a:p>
            <a:r>
              <a:rPr lang="ja-JP" altLang="en-US" sz="900" b="1" dirty="0">
                <a:latin typeface="BIZ UDPゴシック" panose="020B0400000000000000" pitchFamily="50" charset="-128"/>
                <a:ea typeface="BIZ UDPゴシック" panose="020B0400000000000000" pitchFamily="50" charset="-128"/>
              </a:rPr>
              <a:t>注１：公表される前提で作成してください。注２：実証事業の概要が本事業概要説明書</a:t>
            </a:r>
            <a:r>
              <a:rPr lang="ja-JP" altLang="en-US" sz="900" b="1" u="sng" dirty="0">
                <a:solidFill>
                  <a:srgbClr val="FF0000"/>
                </a:solidFill>
                <a:latin typeface="BIZ UDPゴシック" panose="020B0400000000000000" pitchFamily="50" charset="-128"/>
                <a:ea typeface="BIZ UDPゴシック" panose="020B0400000000000000" pitchFamily="50" charset="-128"/>
              </a:rPr>
              <a:t>１枚</a:t>
            </a:r>
            <a:r>
              <a:rPr lang="ja-JP" altLang="en-US" sz="900" b="1" dirty="0">
                <a:latin typeface="BIZ UDPゴシック" panose="020B0400000000000000" pitchFamily="50" charset="-128"/>
                <a:ea typeface="BIZ UDPゴシック" panose="020B0400000000000000" pitchFamily="50" charset="-128"/>
              </a:rPr>
              <a:t>で分かるように簡潔に記載し、適宜、写真等を使用して下さい。</a:t>
            </a:r>
            <a:endParaRPr lang="en-US" altLang="ja-JP" sz="900" b="1" dirty="0">
              <a:latin typeface="BIZ UDPゴシック" panose="020B0400000000000000" pitchFamily="50" charset="-128"/>
              <a:ea typeface="BIZ UDPゴシック" panose="020B0400000000000000" pitchFamily="50" charset="-128"/>
            </a:endParaRPr>
          </a:p>
          <a:p>
            <a:r>
              <a:rPr lang="ja-JP" altLang="en-US" sz="900" b="1" dirty="0">
                <a:latin typeface="BIZ UDPゴシック" panose="020B0400000000000000" pitchFamily="50" charset="-128"/>
                <a:ea typeface="BIZ UDPゴシック" panose="020B0400000000000000" pitchFamily="50" charset="-128"/>
              </a:rPr>
              <a:t>注３：</a:t>
            </a:r>
            <a:r>
              <a:rPr lang="ja-JP" altLang="en-US" sz="900" b="1" dirty="0">
                <a:solidFill>
                  <a:schemeClr val="tx1"/>
                </a:solidFill>
                <a:latin typeface="BIZ UDPゴシック" panose="020B0400000000000000" pitchFamily="50" charset="-128"/>
                <a:ea typeface="BIZ UDPゴシック" panose="020B0400000000000000" pitchFamily="50" charset="-128"/>
              </a:rPr>
              <a:t>グレーの記入要領等</a:t>
            </a:r>
            <a:r>
              <a:rPr lang="ja-JP" altLang="en-US" sz="900" b="1" dirty="0">
                <a:latin typeface="BIZ UDPゴシック" panose="020B0400000000000000" pitchFamily="50" charset="-128"/>
                <a:ea typeface="BIZ UDPゴシック" panose="020B0400000000000000" pitchFamily="50" charset="-128"/>
              </a:rPr>
              <a:t>を削除の上、記載してください。フォントサイズは</a:t>
            </a:r>
            <a:r>
              <a:rPr lang="en-US" altLang="ja-JP" sz="900" b="1" dirty="0">
                <a:latin typeface="BIZ UDPゴシック" panose="020B0400000000000000" pitchFamily="50" charset="-128"/>
                <a:ea typeface="BIZ UDPゴシック" panose="020B0400000000000000" pitchFamily="50" charset="-128"/>
              </a:rPr>
              <a:t>【8</a:t>
            </a:r>
            <a:r>
              <a:rPr lang="ja-JP" altLang="en-US" sz="900" b="1" dirty="0">
                <a:latin typeface="BIZ UDPゴシック" panose="020B0400000000000000" pitchFamily="50" charset="-128"/>
                <a:ea typeface="BIZ UDPゴシック" panose="020B0400000000000000" pitchFamily="50" charset="-128"/>
              </a:rPr>
              <a:t>ポイント以上</a:t>
            </a:r>
            <a:r>
              <a:rPr lang="en-US" altLang="ja-JP" sz="900" b="1" dirty="0">
                <a:latin typeface="BIZ UDPゴシック" panose="020B0400000000000000" pitchFamily="50" charset="-128"/>
                <a:ea typeface="BIZ UDPゴシック" panose="020B0400000000000000" pitchFamily="50" charset="-128"/>
              </a:rPr>
              <a:t>】</a:t>
            </a:r>
            <a:r>
              <a:rPr lang="ja-JP" altLang="en-US" sz="900" b="1" dirty="0">
                <a:latin typeface="BIZ UDPゴシック" panose="020B0400000000000000" pitchFamily="50" charset="-128"/>
                <a:ea typeface="BIZ UDPゴシック" panose="020B0400000000000000" pitchFamily="50" charset="-128"/>
              </a:rPr>
              <a:t>とし、</a:t>
            </a:r>
            <a:r>
              <a:rPr lang="ja-JP" altLang="en-US" sz="900" b="1" dirty="0">
                <a:solidFill>
                  <a:srgbClr val="FF0000"/>
                </a:solidFill>
                <a:latin typeface="BIZ UDPゴシック" panose="020B0400000000000000" pitchFamily="50" charset="-128"/>
                <a:ea typeface="BIZ UDPゴシック" panose="020B0400000000000000" pitchFamily="50" charset="-128"/>
              </a:rPr>
              <a:t>重要な箇所は</a:t>
            </a:r>
            <a:r>
              <a:rPr lang="ja-JP" altLang="en-US" sz="900" b="1" u="sng" dirty="0">
                <a:solidFill>
                  <a:srgbClr val="FF0000"/>
                </a:solidFill>
                <a:latin typeface="BIZ UDPゴシック" panose="020B0400000000000000" pitchFamily="50" charset="-128"/>
                <a:ea typeface="BIZ UDPゴシック" panose="020B0400000000000000" pitchFamily="50" charset="-128"/>
              </a:rPr>
              <a:t>下線付きの赤字</a:t>
            </a:r>
            <a:r>
              <a:rPr lang="ja-JP" altLang="en-US" sz="900" b="1" dirty="0">
                <a:solidFill>
                  <a:srgbClr val="FF0000"/>
                </a:solidFill>
                <a:latin typeface="BIZ UDPゴシック" panose="020B0400000000000000" pitchFamily="50" charset="-128"/>
                <a:ea typeface="BIZ UDPゴシック" panose="020B0400000000000000" pitchFamily="50" charset="-128"/>
              </a:rPr>
              <a:t>で記載</a:t>
            </a:r>
            <a:r>
              <a:rPr lang="ja-JP" altLang="en-US" sz="900" b="1" dirty="0">
                <a:latin typeface="BIZ UDPゴシック" panose="020B0400000000000000" pitchFamily="50" charset="-128"/>
                <a:ea typeface="BIZ UDPゴシック" panose="020B0400000000000000" pitchFamily="50" charset="-128"/>
              </a:rPr>
              <a:t>してください。</a:t>
            </a:r>
          </a:p>
        </p:txBody>
      </p:sp>
      <p:sp>
        <p:nvSpPr>
          <p:cNvPr id="17" name="正方形/長方形 16">
            <a:extLst>
              <a:ext uri="{FF2B5EF4-FFF2-40B4-BE49-F238E27FC236}">
                <a16:creationId xmlns:a16="http://schemas.microsoft.com/office/drawing/2014/main" id="{57D1AC8F-42E5-C03B-9FB0-1FB34F541EC8}"/>
              </a:ext>
            </a:extLst>
          </p:cNvPr>
          <p:cNvSpPr/>
          <p:nvPr/>
        </p:nvSpPr>
        <p:spPr>
          <a:xfrm>
            <a:off x="8585883" y="1268883"/>
            <a:ext cx="1235832" cy="5552046"/>
          </a:xfrm>
          <a:prstGeom prst="rect">
            <a:avLst/>
          </a:prstGeom>
          <a:solidFill>
            <a:schemeClr val="bg1"/>
          </a:solidFill>
          <a:ln w="19050">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dirty="0">
              <a:solidFill>
                <a:schemeClr val="tx1"/>
              </a:solidFill>
              <a:latin typeface="游ゴシック" panose="020B0400000000000000" pitchFamily="50" charset="-128"/>
              <a:ea typeface="游ゴシック" panose="020B0400000000000000" pitchFamily="50" charset="-128"/>
            </a:endParaRPr>
          </a:p>
        </p:txBody>
      </p:sp>
      <p:sp>
        <p:nvSpPr>
          <p:cNvPr id="6" name="Google Shape;93;p1">
            <a:extLst>
              <a:ext uri="{FF2B5EF4-FFF2-40B4-BE49-F238E27FC236}">
                <a16:creationId xmlns:a16="http://schemas.microsoft.com/office/drawing/2014/main" id="{32AA0F4D-4499-1313-24A5-FF2F1A9698F1}"/>
              </a:ext>
            </a:extLst>
          </p:cNvPr>
          <p:cNvSpPr txBox="1"/>
          <p:nvPr/>
        </p:nvSpPr>
        <p:spPr>
          <a:xfrm>
            <a:off x="8597060" y="2260318"/>
            <a:ext cx="1235832" cy="2092840"/>
          </a:xfrm>
          <a:prstGeom prst="rect">
            <a:avLst/>
          </a:prstGeom>
          <a:noFill/>
          <a:ln w="12700" cap="flat" cmpd="sng">
            <a:noFill/>
            <a:prstDash val="solid"/>
            <a:round/>
            <a:headEnd type="none" w="sm" len="sm"/>
            <a:tailEnd type="none" w="sm" len="sm"/>
          </a:ln>
        </p:spPr>
        <p:txBody>
          <a:bodyPr spcFirstLastPara="1" wrap="square" lIns="91425" tIns="45700" rIns="91425" bIns="45700" anchor="ctr" anchorCtr="0">
            <a:spAutoFit/>
          </a:bodyPr>
          <a:lstStyle/>
          <a:p>
            <a:pPr lvl="0"/>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a:t>
            </a:r>
            <a:r>
              <a:rPr lang="ja-JP"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事業</a:t>
            </a: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の内容が分かる</a:t>
            </a:r>
            <a:r>
              <a:rPr lang="ja-JP"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イメージ図、</a:t>
            </a: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画像</a:t>
            </a:r>
            <a:r>
              <a:rPr lang="ja-JP"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等を</a:t>
            </a:r>
            <a:r>
              <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3</a:t>
            </a: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a:t>
            </a:r>
            <a:r>
              <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4</a:t>
            </a: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点添付</a:t>
            </a:r>
            <a:r>
              <a:rPr lang="ja-JP"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してください。</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lvl="0"/>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・公表可能なデータで一目で見て何が映っているのか　分かりやすい画像を添付してください。　</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（キャプションをつけてください）</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lvl="0"/>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p:txBody>
      </p:sp>
      <p:graphicFrame>
        <p:nvGraphicFramePr>
          <p:cNvPr id="18" name="表 17">
            <a:extLst>
              <a:ext uri="{FF2B5EF4-FFF2-40B4-BE49-F238E27FC236}">
                <a16:creationId xmlns:a16="http://schemas.microsoft.com/office/drawing/2014/main" id="{220628F9-4886-ED2D-57F0-BF3C0D5ABD63}"/>
              </a:ext>
            </a:extLst>
          </p:cNvPr>
          <p:cNvGraphicFramePr>
            <a:graphicFrameLocks noGrp="1"/>
          </p:cNvGraphicFramePr>
          <p:nvPr>
            <p:extLst>
              <p:ext uri="{D42A27DB-BD31-4B8C-83A1-F6EECF244321}">
                <p14:modId xmlns:p14="http://schemas.microsoft.com/office/powerpoint/2010/main" val="273463022"/>
              </p:ext>
            </p:extLst>
          </p:nvPr>
        </p:nvGraphicFramePr>
        <p:xfrm>
          <a:off x="125367" y="1268879"/>
          <a:ext cx="8342358" cy="5552045"/>
        </p:xfrm>
        <a:graphic>
          <a:graphicData uri="http://schemas.openxmlformats.org/drawingml/2006/table">
            <a:tbl>
              <a:tblPr firstRow="1" bandRow="1">
                <a:tableStyleId>{69F0F748-7AA5-4B90-91AD-3F4FFDBD375E}</a:tableStyleId>
              </a:tblPr>
              <a:tblGrid>
                <a:gridCol w="1197545">
                  <a:extLst>
                    <a:ext uri="{9D8B030D-6E8A-4147-A177-3AD203B41FA5}">
                      <a16:colId xmlns:a16="http://schemas.microsoft.com/office/drawing/2014/main" val="3388377021"/>
                    </a:ext>
                  </a:extLst>
                </a:gridCol>
                <a:gridCol w="7144813">
                  <a:extLst>
                    <a:ext uri="{9D8B030D-6E8A-4147-A177-3AD203B41FA5}">
                      <a16:colId xmlns:a16="http://schemas.microsoft.com/office/drawing/2014/main" val="2489911220"/>
                    </a:ext>
                  </a:extLst>
                </a:gridCol>
              </a:tblGrid>
              <a:tr h="422970">
                <a:tc>
                  <a:txBody>
                    <a:bodyPr/>
                    <a:lstStyle/>
                    <a:p>
                      <a:pPr algn="ctr"/>
                      <a:r>
                        <a:rPr kumimoji="1" lang="ja-JP" altLang="en-US" sz="900" b="1" dirty="0">
                          <a:ln>
                            <a:noFill/>
                          </a:ln>
                          <a:solidFill>
                            <a:schemeClr val="bg1"/>
                          </a:solidFill>
                          <a:latin typeface="Meiryo UI" panose="020B0604030504040204" pitchFamily="50" charset="-128"/>
                          <a:ea typeface="Meiryo UI" panose="020B0604030504040204" pitchFamily="50" charset="-128"/>
                        </a:rPr>
                        <a:t>実施体制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r>
                        <a:rPr kumimoji="1" lang="ja-JP" altLang="en-US" sz="900" b="0" dirty="0">
                          <a:ln>
                            <a:noFill/>
                          </a:ln>
                          <a:solidFill>
                            <a:schemeClr val="bg1">
                              <a:lumMod val="50000"/>
                            </a:schemeClr>
                          </a:solidFill>
                          <a:latin typeface="Meiryo UI" panose="020B0604030504040204" pitchFamily="50" charset="-128"/>
                          <a:ea typeface="Meiryo UI" panose="020B0604030504040204" pitchFamily="50" charset="-128"/>
                        </a:rPr>
                        <a:t>実施主体：〇〇（設立年月日：△△年△月△日）、連携先：〇〇、〇〇等　</a:t>
                      </a:r>
                      <a:endParaRPr kumimoji="1" lang="en-US" altLang="ja-JP" sz="900" b="0" dirty="0">
                        <a:ln>
                          <a:noFill/>
                        </a:ln>
                        <a:solidFill>
                          <a:schemeClr val="bg1">
                            <a:lumMod val="50000"/>
                          </a:schemeClr>
                        </a:solidFill>
                        <a:latin typeface="Meiryo UI" panose="020B0604030504040204" pitchFamily="50" charset="-128"/>
                        <a:ea typeface="Meiryo UI" panose="020B0604030504040204" pitchFamily="50" charset="-128"/>
                      </a:endParaRPr>
                    </a:p>
                    <a:p>
                      <a:r>
                        <a:rPr kumimoji="1" lang="ja-JP" altLang="en-US" sz="900" b="0" dirty="0">
                          <a:ln>
                            <a:noFill/>
                          </a:ln>
                          <a:solidFill>
                            <a:schemeClr val="bg1">
                              <a:lumMod val="50000"/>
                            </a:schemeClr>
                          </a:solidFill>
                          <a:latin typeface="Meiryo UI" panose="020B0604030504040204" pitchFamily="50" charset="-128"/>
                          <a:ea typeface="Meiryo UI" panose="020B0604030504040204" pitchFamily="50" charset="-128"/>
                        </a:rPr>
                        <a:t>加えて外国語での対応体制（コミュニティマネージャー等）や受入地域側の連携先についても記載すること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44686881"/>
                  </a:ext>
                </a:extLst>
              </a:tr>
              <a:tr h="416310">
                <a:tc>
                  <a:txBody>
                    <a:bodyPr/>
                    <a:lstStyle/>
                    <a:p>
                      <a:pPr algn="ctr"/>
                      <a:r>
                        <a:rPr kumimoji="1" lang="ja-JP" altLang="en-US" sz="900" b="1" dirty="0">
                          <a:ln>
                            <a:noFill/>
                          </a:ln>
                          <a:solidFill>
                            <a:schemeClr val="bg1"/>
                          </a:solidFill>
                          <a:latin typeface="Meiryo UI" panose="020B0604030504040204" pitchFamily="50" charset="-128"/>
                          <a:ea typeface="Meiryo UI" panose="020B0604030504040204" pitchFamily="50" charset="-128"/>
                        </a:rPr>
                        <a:t>事業目標（</a:t>
                      </a:r>
                      <a:r>
                        <a:rPr kumimoji="1" lang="en-US" altLang="ja-JP" sz="900" b="1" dirty="0">
                          <a:ln>
                            <a:noFill/>
                          </a:ln>
                          <a:solidFill>
                            <a:schemeClr val="bg1"/>
                          </a:solidFill>
                          <a:latin typeface="Meiryo UI" panose="020B0604030504040204" pitchFamily="50" charset="-128"/>
                          <a:ea typeface="Meiryo UI" panose="020B0604030504040204" pitchFamily="50" charset="-128"/>
                        </a:rPr>
                        <a:t>KPI</a:t>
                      </a:r>
                      <a:r>
                        <a:rPr kumimoji="1" lang="ja-JP" altLang="en-US" sz="900" b="1" dirty="0">
                          <a:ln>
                            <a:noFill/>
                          </a:ln>
                          <a:solidFill>
                            <a:schemeClr val="bg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1" lang="ja-JP" altLang="en-US" sz="900" b="0" dirty="0">
                          <a:solidFill>
                            <a:schemeClr val="bg1">
                              <a:lumMod val="50000"/>
                            </a:schemeClr>
                          </a:solidFill>
                          <a:latin typeface="Meiryo UI" panose="020B0604030504040204" pitchFamily="50" charset="-128"/>
                          <a:ea typeface="Meiryo UI" panose="020B0604030504040204" pitchFamily="50" charset="-128"/>
                        </a:rPr>
                        <a:t>具体且つ、定量的な目標設定の内容を記載すること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5579655"/>
                  </a:ext>
                </a:extLst>
              </a:tr>
              <a:tr h="1103722">
                <a:tc>
                  <a:txBody>
                    <a:bodyPr/>
                    <a:lstStyle/>
                    <a:p>
                      <a:pPr algn="ctr"/>
                      <a:r>
                        <a:rPr kumimoji="1" lang="ja-JP" altLang="en-US" sz="900" b="1" dirty="0">
                          <a:ln>
                            <a:noFill/>
                          </a:ln>
                          <a:solidFill>
                            <a:schemeClr val="bg1"/>
                          </a:solidFill>
                          <a:latin typeface="Meiryo UI" panose="020B0604030504040204" pitchFamily="50" charset="-128"/>
                          <a:ea typeface="Meiryo UI" panose="020B0604030504040204" pitchFamily="50" charset="-128"/>
                        </a:rPr>
                        <a:t>補助対象メニュー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1" lang="en-US" altLang="ja-JP" sz="900" dirty="0">
                        <a:ln>
                          <a:noFill/>
                        </a:ln>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4008651"/>
                  </a:ext>
                </a:extLst>
              </a:tr>
              <a:tr h="2304528">
                <a:tc>
                  <a:txBody>
                    <a:bodyPr/>
                    <a:lstStyle/>
                    <a:p>
                      <a:pPr algn="ctr"/>
                      <a:r>
                        <a:rPr kumimoji="1" lang="ja-JP" altLang="en-US" sz="900" b="1" dirty="0">
                          <a:ln>
                            <a:noFill/>
                          </a:ln>
                          <a:solidFill>
                            <a:schemeClr val="bg1"/>
                          </a:solidFill>
                          <a:latin typeface="Meiryo UI" panose="020B0604030504040204" pitchFamily="50" charset="-128"/>
                          <a:ea typeface="Meiryo UI" panose="020B0604030504040204" pitchFamily="50" charset="-128"/>
                        </a:rPr>
                        <a:t>具体的な事業内容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kumimoji="1" lang="ja-JP" altLang="en-US" sz="900" dirty="0">
                        <a:ln>
                          <a:noFill/>
                        </a:ln>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805064"/>
                  </a:ext>
                </a:extLst>
              </a:tr>
              <a:tr h="832622">
                <a:tc>
                  <a:txBody>
                    <a:bodyPr/>
                    <a:lstStyle/>
                    <a:p>
                      <a:pPr algn="ctr"/>
                      <a:r>
                        <a:rPr kumimoji="1" lang="ja-JP" altLang="en-US" sz="900" b="1" dirty="0">
                          <a:ln>
                            <a:noFill/>
                          </a:ln>
                          <a:solidFill>
                            <a:schemeClr val="bg1"/>
                          </a:solidFill>
                          <a:latin typeface="Meiryo UI" panose="020B0604030504040204" pitchFamily="50" charset="-128"/>
                          <a:ea typeface="Meiryo UI" panose="020B0604030504040204" pitchFamily="50" charset="-128"/>
                        </a:rPr>
                        <a:t>事業の継続性</a:t>
                      </a:r>
                      <a:endParaRPr kumimoji="1" lang="en-US" altLang="ja-JP" sz="900" b="1" dirty="0">
                        <a:ln>
                          <a:noFill/>
                        </a:ln>
                        <a:solidFill>
                          <a:schemeClr val="bg1"/>
                        </a:solidFill>
                        <a:latin typeface="Meiryo UI" panose="020B0604030504040204" pitchFamily="50" charset="-128"/>
                        <a:ea typeface="Meiryo UI" panose="020B0604030504040204" pitchFamily="50" charset="-128"/>
                      </a:endParaRPr>
                    </a:p>
                    <a:p>
                      <a:pPr algn="ctr"/>
                      <a:r>
                        <a:rPr kumimoji="1" lang="en-US" altLang="ja-JP" sz="900" b="1" dirty="0">
                          <a:ln>
                            <a:noFill/>
                          </a:ln>
                          <a:solidFill>
                            <a:schemeClr val="bg1"/>
                          </a:solidFill>
                          <a:latin typeface="Meiryo UI" panose="020B0604030504040204" pitchFamily="50" charset="-128"/>
                          <a:ea typeface="Meiryo UI" panose="020B0604030504040204" pitchFamily="50" charset="-128"/>
                        </a:rPr>
                        <a:t>(</a:t>
                      </a:r>
                      <a:r>
                        <a:rPr kumimoji="1" lang="ja-JP" altLang="en-US" sz="900" b="1" dirty="0">
                          <a:ln>
                            <a:noFill/>
                          </a:ln>
                          <a:solidFill>
                            <a:schemeClr val="bg1"/>
                          </a:solidFill>
                          <a:latin typeface="Meiryo UI" panose="020B0604030504040204" pitchFamily="50" charset="-128"/>
                          <a:ea typeface="Meiryo UI" panose="020B0604030504040204" pitchFamily="50" charset="-128"/>
                        </a:rPr>
                        <a:t>効果検証手法）</a:t>
                      </a:r>
                      <a:endParaRPr kumimoji="1" lang="en-US" altLang="ja-JP" sz="900" b="1" dirty="0">
                        <a:ln>
                          <a:noFill/>
                        </a:ln>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1" lang="en-US" altLang="ja-JP" sz="900" dirty="0">
                        <a:ln>
                          <a:noFill/>
                        </a:ln>
                        <a:solidFill>
                          <a:schemeClr val="bg1">
                            <a:lumMod val="50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1" lang="ja-JP" altLang="en-US" sz="900" dirty="0">
                          <a:ln>
                            <a:noFill/>
                          </a:ln>
                          <a:solidFill>
                            <a:schemeClr val="bg1">
                              <a:lumMod val="50000"/>
                            </a:schemeClr>
                          </a:solidFill>
                          <a:latin typeface="Meiryo UI" panose="020B0604030504040204" pitchFamily="50" charset="-128"/>
                          <a:ea typeface="Meiryo UI" panose="020B0604030504040204" pitchFamily="50" charset="-128"/>
                        </a:rPr>
                        <a:t>継続誘致に関する取組と効果検証手法の詳細を記載すること</a:t>
                      </a:r>
                      <a:endParaRPr kumimoji="1" lang="en-US" altLang="ja-JP" sz="900" dirty="0">
                        <a:ln>
                          <a:noFill/>
                        </a:ln>
                        <a:solidFill>
                          <a:schemeClr val="bg1">
                            <a:lumMod val="50000"/>
                          </a:schemeClr>
                        </a:solidFill>
                        <a:latin typeface="Meiryo UI" panose="020B0604030504040204" pitchFamily="50" charset="-128"/>
                        <a:ea typeface="Meiryo UI" panose="020B0604030504040204" pitchFamily="50" charset="-128"/>
                      </a:endParaRPr>
                    </a:p>
                    <a:p>
                      <a:endParaRPr kumimoji="1" lang="ja-JP" altLang="en-US" sz="900" dirty="0">
                        <a:ln>
                          <a:noFill/>
                        </a:ln>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7227844"/>
                  </a:ext>
                </a:extLst>
              </a:tr>
              <a:tr h="471893">
                <a:tc>
                  <a:txBody>
                    <a:bodyPr/>
                    <a:lstStyle/>
                    <a:p>
                      <a:pPr algn="ctr"/>
                      <a:r>
                        <a:rPr kumimoji="1" lang="ja-JP" altLang="en-US" sz="900" b="1" dirty="0">
                          <a:ln>
                            <a:noFill/>
                          </a:ln>
                          <a:solidFill>
                            <a:schemeClr val="bg1"/>
                          </a:solidFill>
                          <a:latin typeface="Meiryo UI" panose="020B0604030504040204" pitchFamily="50" charset="-128"/>
                          <a:ea typeface="Meiryo UI" panose="020B0604030504040204" pitchFamily="50" charset="-128"/>
                        </a:rPr>
                        <a:t>事業スケジュール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l" rtl="0">
                        <a:spcBef>
                          <a:spcPts val="0"/>
                        </a:spcBef>
                        <a:spcAft>
                          <a:spcPts val="0"/>
                        </a:spcAft>
                        <a:buNone/>
                      </a:pPr>
                      <a:r>
                        <a:rPr lang="ja-JP" altLang="en-US" sz="900" b="0" dirty="0">
                          <a:solidFill>
                            <a:schemeClr val="bg1">
                              <a:lumMod val="50000"/>
                            </a:schemeClr>
                          </a:solidFill>
                          <a:latin typeface="Meiryo UI" panose="020B0604030504040204" pitchFamily="50" charset="-128"/>
                          <a:ea typeface="Meiryo UI" panose="020B0604030504040204" pitchFamily="50" charset="-128"/>
                          <a:cs typeface="Meiryo"/>
                          <a:sym typeface="Meiryo"/>
                        </a:rPr>
                        <a:t>（例）令和</a:t>
                      </a:r>
                      <a:r>
                        <a:rPr lang="en-US" altLang="ja-JP" sz="900" b="0" dirty="0">
                          <a:solidFill>
                            <a:schemeClr val="bg1">
                              <a:lumMod val="50000"/>
                            </a:schemeClr>
                          </a:solidFill>
                          <a:latin typeface="Meiryo UI" panose="020B0604030504040204" pitchFamily="50" charset="-128"/>
                          <a:ea typeface="Meiryo UI" panose="020B0604030504040204" pitchFamily="50" charset="-128"/>
                          <a:cs typeface="Meiryo"/>
                          <a:sym typeface="Meiryo"/>
                        </a:rPr>
                        <a:t>7</a:t>
                      </a:r>
                      <a:r>
                        <a:rPr lang="ja-JP" altLang="en-US" sz="900" b="0" dirty="0">
                          <a:solidFill>
                            <a:schemeClr val="bg1">
                              <a:lumMod val="50000"/>
                            </a:schemeClr>
                          </a:solidFill>
                          <a:latin typeface="Meiryo UI" panose="020B0604030504040204" pitchFamily="50" charset="-128"/>
                          <a:ea typeface="Meiryo UI" panose="020B0604030504040204" pitchFamily="50" charset="-128"/>
                          <a:cs typeface="Meiryo"/>
                          <a:sym typeface="Meiryo"/>
                        </a:rPr>
                        <a:t>年６月受入体制の構築・誘客戦略の策定、８～</a:t>
                      </a:r>
                      <a:r>
                        <a:rPr lang="en-US" altLang="ja-JP" sz="900" b="0" dirty="0">
                          <a:solidFill>
                            <a:schemeClr val="bg1">
                              <a:lumMod val="50000"/>
                            </a:schemeClr>
                          </a:solidFill>
                          <a:latin typeface="Meiryo UI" panose="020B0604030504040204" pitchFamily="50" charset="-128"/>
                          <a:ea typeface="Meiryo UI" panose="020B0604030504040204" pitchFamily="50" charset="-128"/>
                          <a:cs typeface="Meiryo"/>
                          <a:sym typeface="Meiryo"/>
                        </a:rPr>
                        <a:t>11</a:t>
                      </a:r>
                      <a:r>
                        <a:rPr lang="ja-JP" altLang="en-US" sz="900" b="0" dirty="0">
                          <a:solidFill>
                            <a:schemeClr val="bg1">
                              <a:lumMod val="50000"/>
                            </a:schemeClr>
                          </a:solidFill>
                          <a:latin typeface="Meiryo UI" panose="020B0604030504040204" pitchFamily="50" charset="-128"/>
                          <a:ea typeface="Meiryo UI" panose="020B0604030504040204" pitchFamily="50" charset="-128"/>
                          <a:cs typeface="Meiryo"/>
                          <a:sym typeface="Meiryo"/>
                        </a:rPr>
                        <a:t>月　モニターツアーの実施、</a:t>
                      </a:r>
                      <a:r>
                        <a:rPr lang="en-US" altLang="ja-JP" sz="900" b="0" dirty="0">
                          <a:solidFill>
                            <a:schemeClr val="bg1">
                              <a:lumMod val="50000"/>
                            </a:schemeClr>
                          </a:solidFill>
                          <a:latin typeface="Meiryo UI" panose="020B0604030504040204" pitchFamily="50" charset="-128"/>
                          <a:ea typeface="Meiryo UI" panose="020B0604030504040204" pitchFamily="50" charset="-128"/>
                          <a:cs typeface="Meiryo"/>
                          <a:sym typeface="Meiryo"/>
                        </a:rPr>
                        <a:t>12</a:t>
                      </a:r>
                      <a:r>
                        <a:rPr lang="ja-JP" altLang="en-US" sz="900" b="0" dirty="0">
                          <a:solidFill>
                            <a:schemeClr val="bg1">
                              <a:lumMod val="50000"/>
                            </a:schemeClr>
                          </a:solidFill>
                          <a:latin typeface="Meiryo UI" panose="020B0604030504040204" pitchFamily="50" charset="-128"/>
                          <a:ea typeface="Meiryo UI" panose="020B0604030504040204" pitchFamily="50" charset="-128"/>
                          <a:cs typeface="Meiryo"/>
                          <a:sym typeface="Meiryo"/>
                        </a:rPr>
                        <a:t>月ー１月　アンケートヒアリング結果の分析</a:t>
                      </a:r>
                      <a:endParaRPr lang="ja-JP" altLang="en-US" sz="9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7208732"/>
                  </a:ext>
                </a:extLst>
              </a:tr>
            </a:tbl>
          </a:graphicData>
        </a:graphic>
      </p:graphicFrame>
      <p:sp>
        <p:nvSpPr>
          <p:cNvPr id="4" name="Google Shape;92;p1">
            <a:extLst>
              <a:ext uri="{FF2B5EF4-FFF2-40B4-BE49-F238E27FC236}">
                <a16:creationId xmlns:a16="http://schemas.microsoft.com/office/drawing/2014/main" id="{EB4A16DE-1596-044D-EFAF-667A167CB086}"/>
              </a:ext>
            </a:extLst>
          </p:cNvPr>
          <p:cNvSpPr txBox="1">
            <a:spLocks/>
          </p:cNvSpPr>
          <p:nvPr/>
        </p:nvSpPr>
        <p:spPr>
          <a:xfrm>
            <a:off x="2302058" y="-31493"/>
            <a:ext cx="6085387" cy="4762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Clr>
                <a:schemeClr val="dk1"/>
              </a:buClr>
              <a:buSzPts val="1900"/>
              <a:buFont typeface="Meiryo"/>
              <a:buNone/>
            </a:pPr>
            <a:r>
              <a:rPr lang="zh-TW" altLang="en-US" sz="1900" dirty="0">
                <a:latin typeface="Meiryo UI" panose="020B0604030504040204" pitchFamily="50" charset="-128"/>
                <a:ea typeface="Meiryo UI" panose="020B0604030504040204" pitchFamily="50" charset="-128"/>
                <a:cs typeface="Meiryo"/>
                <a:sym typeface="Meiryo"/>
              </a:rPr>
              <a:t>事業名：○○○○</a:t>
            </a:r>
            <a:r>
              <a:rPr lang="en-US" altLang="zh-TW" sz="1900" dirty="0">
                <a:latin typeface="Meiryo UI" panose="020B0604030504040204" pitchFamily="50" charset="-128"/>
                <a:ea typeface="Meiryo UI" panose="020B0604030504040204" pitchFamily="50" charset="-128"/>
                <a:cs typeface="Meiryo"/>
                <a:sym typeface="Meiryo"/>
              </a:rPr>
              <a:t>【○○</a:t>
            </a:r>
            <a:r>
              <a:rPr lang="zh-TW" altLang="en-US" sz="1900" dirty="0">
                <a:latin typeface="Meiryo UI" panose="020B0604030504040204" pitchFamily="50" charset="-128"/>
                <a:ea typeface="Meiryo UI" panose="020B0604030504040204" pitchFamily="50" charset="-128"/>
                <a:cs typeface="Meiryo"/>
                <a:sym typeface="Meiryo"/>
              </a:rPr>
              <a:t>県○○市</a:t>
            </a:r>
            <a:r>
              <a:rPr lang="en-US" altLang="zh-TW" sz="1900" dirty="0">
                <a:latin typeface="Meiryo UI" panose="020B0604030504040204" pitchFamily="50" charset="-128"/>
                <a:ea typeface="Meiryo UI" panose="020B0604030504040204" pitchFamily="50" charset="-128"/>
                <a:cs typeface="Meiryo"/>
                <a:sym typeface="Meiryo"/>
              </a:rPr>
              <a:t>】 </a:t>
            </a:r>
            <a:r>
              <a:rPr lang="zh-TW" altLang="en-US" sz="1900" dirty="0">
                <a:latin typeface="Meiryo UI" panose="020B0604030504040204" pitchFamily="50" charset="-128"/>
                <a:ea typeface="Meiryo UI" panose="020B0604030504040204" pitchFamily="50" charset="-128"/>
                <a:cs typeface="Meiryo"/>
                <a:sym typeface="Meiryo"/>
              </a:rPr>
              <a:t>　</a:t>
            </a:r>
            <a:endParaRPr lang="zh-TW" altLang="en-US"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9DB73147-BE7A-995C-4A2C-49F2A2323798}"/>
              </a:ext>
            </a:extLst>
          </p:cNvPr>
          <p:cNvSpPr/>
          <p:nvPr/>
        </p:nvSpPr>
        <p:spPr>
          <a:xfrm>
            <a:off x="38099" y="552449"/>
            <a:ext cx="674612" cy="165784"/>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事業概要</a:t>
            </a:r>
          </a:p>
        </p:txBody>
      </p:sp>
      <p:sp>
        <p:nvSpPr>
          <p:cNvPr id="5" name="正方形/長方形 4">
            <a:extLst>
              <a:ext uri="{FF2B5EF4-FFF2-40B4-BE49-F238E27FC236}">
                <a16:creationId xmlns:a16="http://schemas.microsoft.com/office/drawing/2014/main" id="{AAC214FA-2BFB-7A2F-A80B-0268AEB23DF4}"/>
              </a:ext>
            </a:extLst>
          </p:cNvPr>
          <p:cNvSpPr/>
          <p:nvPr/>
        </p:nvSpPr>
        <p:spPr>
          <a:xfrm>
            <a:off x="125044" y="6639"/>
            <a:ext cx="1727199" cy="495921"/>
          </a:xfrm>
          <a:prstGeom prst="rect">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F910ED76-F7D8-7706-AA15-863584A61695}"/>
              </a:ext>
            </a:extLst>
          </p:cNvPr>
          <p:cNvSpPr txBox="1"/>
          <p:nvPr/>
        </p:nvSpPr>
        <p:spPr>
          <a:xfrm>
            <a:off x="40133" y="-54215"/>
            <a:ext cx="1970358" cy="60016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pPr>
            <a:r>
              <a:rPr kumimoji="1" lang="ja-JP" altLang="en-US" sz="1100" b="1" dirty="0">
                <a:solidFill>
                  <a:schemeClr val="bg1"/>
                </a:solidFill>
                <a:latin typeface="Meiryo UI" panose="020B0604030504040204" pitchFamily="50" charset="-128"/>
                <a:ea typeface="Meiryo UI" panose="020B0604030504040204" pitchFamily="50" charset="-128"/>
              </a:rPr>
              <a:t>質の高い消費と投資を呼び込むためのデジタルノマド誘客促進事業（補助事業）</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6226497E-C197-F9CD-6276-E6E4126E463A}"/>
              </a:ext>
            </a:extLst>
          </p:cNvPr>
          <p:cNvSpPr/>
          <p:nvPr/>
        </p:nvSpPr>
        <p:spPr>
          <a:xfrm>
            <a:off x="1852243" y="-4202"/>
            <a:ext cx="158248" cy="517601"/>
          </a:xfrm>
          <a:prstGeom prst="rect">
            <a:avLst/>
          </a:prstGeom>
          <a:solidFill>
            <a:schemeClr val="bg1">
              <a:lumMod val="65000"/>
            </a:schemeClr>
          </a:solidFill>
          <a:ln>
            <a:noFill/>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9" name="直線コネクタ 8">
            <a:extLst>
              <a:ext uri="{FF2B5EF4-FFF2-40B4-BE49-F238E27FC236}">
                <a16:creationId xmlns:a16="http://schemas.microsoft.com/office/drawing/2014/main" id="{DE6C3D53-ACD9-2864-3E99-3DECB24EA77A}"/>
              </a:ext>
            </a:extLst>
          </p:cNvPr>
          <p:cNvCxnSpPr>
            <a:cxnSpLocks/>
          </p:cNvCxnSpPr>
          <p:nvPr/>
        </p:nvCxnSpPr>
        <p:spPr>
          <a:xfrm>
            <a:off x="2439096" y="443383"/>
            <a:ext cx="6573030" cy="0"/>
          </a:xfrm>
          <a:prstGeom prst="line">
            <a:avLst/>
          </a:prstGeom>
          <a:solidFill>
            <a:srgbClr val="0066CC"/>
          </a:solidFill>
          <a:ln w="28575">
            <a:solidFill>
              <a:srgbClr val="C00000"/>
            </a:solidFill>
          </a:ln>
          <a:effectLst/>
        </p:spPr>
      </p:cxnSp>
      <p:sp>
        <p:nvSpPr>
          <p:cNvPr id="10" name="楕円 9">
            <a:extLst>
              <a:ext uri="{FF2B5EF4-FFF2-40B4-BE49-F238E27FC236}">
                <a16:creationId xmlns:a16="http://schemas.microsoft.com/office/drawing/2014/main" id="{19D6744A-60F2-C38D-46B3-C50BC6799E28}"/>
              </a:ext>
            </a:extLst>
          </p:cNvPr>
          <p:cNvSpPr/>
          <p:nvPr/>
        </p:nvSpPr>
        <p:spPr>
          <a:xfrm>
            <a:off x="2371817" y="404418"/>
            <a:ext cx="77929" cy="77929"/>
          </a:xfrm>
          <a:prstGeom prst="ellipse">
            <a:avLst/>
          </a:prstGeom>
          <a:solidFill>
            <a:srgbClr val="C00000"/>
          </a:solidFill>
          <a:ln>
            <a:solidFill>
              <a:srgbClr val="C00000"/>
            </a:solidFill>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800" b="0" i="0" u="none" strike="noStrike" cap="none" normalizeH="0" baseline="0">
              <a:ln>
                <a:noFill/>
              </a:ln>
              <a:solidFill>
                <a:schemeClr val="tx1">
                  <a:lumMod val="75000"/>
                  <a:lumOff val="25000"/>
                </a:schemeClr>
              </a:solidFill>
              <a:effectLst/>
              <a:latin typeface="Arial"/>
              <a:ea typeface="ＭＳ Ｐゴシック"/>
            </a:endParaRPr>
          </a:p>
        </p:txBody>
      </p:sp>
      <p:sp>
        <p:nvSpPr>
          <p:cNvPr id="11" name="楕円 10">
            <a:extLst>
              <a:ext uri="{FF2B5EF4-FFF2-40B4-BE49-F238E27FC236}">
                <a16:creationId xmlns:a16="http://schemas.microsoft.com/office/drawing/2014/main" id="{975DC49F-7F38-540C-1F68-BB5CE2DBB845}"/>
              </a:ext>
            </a:extLst>
          </p:cNvPr>
          <p:cNvSpPr/>
          <p:nvPr/>
        </p:nvSpPr>
        <p:spPr>
          <a:xfrm>
            <a:off x="8938960" y="400151"/>
            <a:ext cx="77929" cy="77929"/>
          </a:xfrm>
          <a:prstGeom prst="ellipse">
            <a:avLst/>
          </a:prstGeom>
          <a:solidFill>
            <a:srgbClr val="C00000"/>
          </a:solidFill>
          <a:ln>
            <a:solidFill>
              <a:srgbClr val="C00000"/>
            </a:solidFill>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800" b="0" i="0" u="none" strike="noStrike" cap="none" normalizeH="0" baseline="0">
              <a:ln>
                <a:noFill/>
              </a:ln>
              <a:solidFill>
                <a:schemeClr val="tx1">
                  <a:lumMod val="75000"/>
                  <a:lumOff val="25000"/>
                </a:schemeClr>
              </a:solidFill>
              <a:effectLst/>
              <a:latin typeface="Arial"/>
              <a:ea typeface="ＭＳ Ｐゴシック"/>
            </a:endParaRPr>
          </a:p>
        </p:txBody>
      </p:sp>
      <p:sp>
        <p:nvSpPr>
          <p:cNvPr id="3" name="テキスト ボックス 2">
            <a:extLst>
              <a:ext uri="{FF2B5EF4-FFF2-40B4-BE49-F238E27FC236}">
                <a16:creationId xmlns:a16="http://schemas.microsoft.com/office/drawing/2014/main" id="{703B2D8A-177B-922F-494F-9D9044A29FB6}"/>
              </a:ext>
            </a:extLst>
          </p:cNvPr>
          <p:cNvSpPr txBox="1"/>
          <p:nvPr/>
        </p:nvSpPr>
        <p:spPr>
          <a:xfrm>
            <a:off x="38099" y="552449"/>
            <a:ext cx="9829802" cy="646331"/>
          </a:xfrm>
          <a:prstGeom prst="rect">
            <a:avLst/>
          </a:prstGeom>
          <a:noFill/>
          <a:ln>
            <a:solidFill>
              <a:schemeClr val="tx1"/>
            </a:solidFill>
          </a:ln>
        </p:spPr>
        <p:txBody>
          <a:bodyPr wrap="square" rtlCol="0">
            <a:spAutoFit/>
          </a:bodyPr>
          <a:lstStyle/>
          <a:p>
            <a:endParaRPr kumimoji="1" lang="en-US" altLang="ja-JP" sz="9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900" dirty="0">
                <a:solidFill>
                  <a:schemeClr val="bg1">
                    <a:lumMod val="50000"/>
                  </a:schemeClr>
                </a:solidFill>
                <a:latin typeface="Meiryo UI" panose="020B0604030504040204" pitchFamily="50" charset="-128"/>
                <a:ea typeface="Meiryo UI" panose="020B0604030504040204" pitchFamily="50" charset="-128"/>
              </a:rPr>
              <a:t>事業の実施背景（課題認識）や目的（課題解決）、ターゲットとするデジタルノマド、本事業を実施することで伝えたいストーリーや誘客戦略などの事業概要を記載すること。</a:t>
            </a:r>
            <a:endParaRPr kumimoji="1" lang="en-US" altLang="ja-JP" sz="900" dirty="0">
              <a:solidFill>
                <a:schemeClr val="bg1">
                  <a:lumMod val="50000"/>
                </a:schemeClr>
              </a:solidFill>
              <a:latin typeface="Meiryo UI" panose="020B0604030504040204" pitchFamily="50" charset="-128"/>
              <a:ea typeface="Meiryo UI" panose="020B0604030504040204" pitchFamily="50" charset="-128"/>
            </a:endParaRPr>
          </a:p>
          <a:p>
            <a:endParaRPr kumimoji="1" lang="en-US" altLang="ja-JP" sz="900" dirty="0">
              <a:latin typeface="Meiryo UI" panose="020B0604030504040204" pitchFamily="50" charset="-128"/>
              <a:ea typeface="Meiryo UI" panose="020B0604030504040204" pitchFamily="50" charset="-128"/>
            </a:endParaRPr>
          </a:p>
          <a:p>
            <a:endParaRPr kumimoji="1" lang="ja-JP" altLang="en-US" sz="900" dirty="0">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299EE7D2-3073-28D0-56EE-CDDE90C55DD6}"/>
              </a:ext>
            </a:extLst>
          </p:cNvPr>
          <p:cNvGraphicFramePr>
            <a:graphicFrameLocks noGrp="1"/>
          </p:cNvGraphicFramePr>
          <p:nvPr>
            <p:extLst>
              <p:ext uri="{D42A27DB-BD31-4B8C-83A1-F6EECF244321}">
                <p14:modId xmlns:p14="http://schemas.microsoft.com/office/powerpoint/2010/main" val="2794128215"/>
              </p:ext>
            </p:extLst>
          </p:nvPr>
        </p:nvGraphicFramePr>
        <p:xfrm>
          <a:off x="1314450" y="2100010"/>
          <a:ext cx="7143751" cy="1100391"/>
        </p:xfrm>
        <a:graphic>
          <a:graphicData uri="http://schemas.openxmlformats.org/drawingml/2006/table">
            <a:tbl>
              <a:tblPr firstRow="1" bandRow="1">
                <a:tableStyleId>{69F0F748-7AA5-4B90-91AD-3F4FFDBD375E}</a:tableStyleId>
              </a:tblPr>
              <a:tblGrid>
                <a:gridCol w="401657">
                  <a:extLst>
                    <a:ext uri="{9D8B030D-6E8A-4147-A177-3AD203B41FA5}">
                      <a16:colId xmlns:a16="http://schemas.microsoft.com/office/drawing/2014/main" val="342306850"/>
                    </a:ext>
                  </a:extLst>
                </a:gridCol>
                <a:gridCol w="3170219">
                  <a:extLst>
                    <a:ext uri="{9D8B030D-6E8A-4147-A177-3AD203B41FA5}">
                      <a16:colId xmlns:a16="http://schemas.microsoft.com/office/drawing/2014/main" val="1580945989"/>
                    </a:ext>
                  </a:extLst>
                </a:gridCol>
                <a:gridCol w="425564">
                  <a:extLst>
                    <a:ext uri="{9D8B030D-6E8A-4147-A177-3AD203B41FA5}">
                      <a16:colId xmlns:a16="http://schemas.microsoft.com/office/drawing/2014/main" val="1342755185"/>
                    </a:ext>
                  </a:extLst>
                </a:gridCol>
                <a:gridCol w="3146311">
                  <a:extLst>
                    <a:ext uri="{9D8B030D-6E8A-4147-A177-3AD203B41FA5}">
                      <a16:colId xmlns:a16="http://schemas.microsoft.com/office/drawing/2014/main" val="818023944"/>
                    </a:ext>
                  </a:extLst>
                </a:gridCol>
              </a:tblGrid>
              <a:tr h="366797">
                <a:tc>
                  <a:txBody>
                    <a:bodyPr/>
                    <a:lstStyle/>
                    <a:p>
                      <a:r>
                        <a:rPr kumimoji="1" lang="ja-JP" altLang="en-US" dirty="0">
                          <a:solidFill>
                            <a:schemeClr val="bg1">
                              <a:lumMod val="65000"/>
                            </a:schemeClr>
                          </a:solidFill>
                          <a:latin typeface="Meiryo UI" panose="020B0604030504040204" pitchFamily="50" charset="-128"/>
                          <a:ea typeface="Meiryo UI" panose="020B0604030504040204" pitchFamily="50" charset="-128"/>
                        </a:rPr>
                        <a: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（ア）受入環境整備の実施に向けた戦略の策定等に係る費用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solidFill>
                          <a:schemeClr val="bg1">
                            <a:lumMod val="6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（イ）デジタルノマドのニーズに合わせた施設改修・整備等に係る費用</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35479948"/>
                  </a:ext>
                </a:extLst>
              </a:tr>
              <a:tr h="366797">
                <a:tc>
                  <a:txBody>
                    <a:bodyPr/>
                    <a:lstStyle/>
                    <a:p>
                      <a:endParaRPr kumimoji="1" lang="ja-JP" altLang="en-US" dirty="0">
                        <a:solidFill>
                          <a:schemeClr val="bg1">
                            <a:lumMod val="65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（ウ）デジタルノマドのニーズに合わせた設備導入・物品購入等に係る費用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dirty="0">
                          <a:solidFill>
                            <a:schemeClr val="bg1">
                              <a:lumMod val="65000"/>
                            </a:schemeClr>
                          </a:solidFill>
                          <a:latin typeface="Meiryo UI" panose="020B0604030504040204" pitchFamily="50" charset="-128"/>
                          <a:ea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（エ）デジタルノマドの受入に必要な滞在プログラム造成・効果検証等に係る費用</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69508"/>
                  </a:ext>
                </a:extLst>
              </a:tr>
              <a:tr h="366797">
                <a:tc>
                  <a:txBody>
                    <a:bodyPr/>
                    <a:lstStyle/>
                    <a:p>
                      <a:endParaRPr kumimoji="1" lang="ja-JP" altLang="en-US" dirty="0">
                        <a:solidFill>
                          <a:schemeClr val="bg1">
                            <a:lumMod val="65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（オ）デジタルノマドが必要とする受入環境に関する情報発信等に係る費用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dirty="0">
                          <a:solidFill>
                            <a:schemeClr val="bg1">
                              <a:lumMod val="65000"/>
                            </a:schemeClr>
                          </a:solidFill>
                          <a:latin typeface="Meiryo UI" panose="020B0604030504040204" pitchFamily="50" charset="-128"/>
                          <a:ea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（カ）本事業の効果検証、課題分析等に係る費用</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6945516"/>
                  </a:ext>
                </a:extLst>
              </a:tr>
            </a:tbl>
          </a:graphicData>
        </a:graphic>
      </p:graphicFrame>
    </p:spTree>
    <p:extLst>
      <p:ext uri="{BB962C8B-B14F-4D97-AF65-F5344CB8AC3E}">
        <p14:creationId xmlns:p14="http://schemas.microsoft.com/office/powerpoint/2010/main" val="659109134"/>
      </p:ext>
    </p:extLst>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435</Words>
  <PresentationFormat>A4 210 x 297 mm</PresentationFormat>
  <Paragraphs>34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Meiryo UI</vt:lpstr>
      <vt:lpstr>Meiryo</vt:lpstr>
      <vt:lpstr>游ゴシック</vt:lpstr>
      <vt:lpstr>Arial</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