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ms-powerpoint.changesinfo+xml" PartName="/ppt/changesInfos/changesInfo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3"/>
  </p:notesMasterIdLst>
  <p:sldIdLst>
    <p:sldId id="258" r:id="rId2"/>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調査事業" id="{92303DCD-5D4D-48D3-AB54-D0DDB8DA7622}">
          <p14:sldIdLst>
            <p14:sldId id="258"/>
          </p14:sldIdLst>
        </p14:section>
      </p14:sectionLst>
    </p:ext>
    <p:ext uri="{EFAFB233-063F-42B5-8137-9DF3F51BA10A}">
      <p15:sldGuideLst xmlns:p15="http://schemas.microsoft.com/office/powerpoint/2012/main">
        <p15:guide id="1" orient="horz" pos="3407" userDrawn="1">
          <p15:clr>
            <a:srgbClr val="A4A3A4"/>
          </p15:clr>
        </p15:guide>
        <p15:guide id="2" pos="3120">
          <p15:clr>
            <a:srgbClr val="A4A3A4"/>
          </p15:clr>
        </p15:guide>
      </p15:sldGuideLst>
    </p:ext>
    <p:ext uri="http://customooxmlschemas.google.com/"/>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E66680-7E4F-0B05-FBCC-38C3BA243864}" name="米本 剛士" initials="剛米" userId="S::yonemoto-t25c@mlit.go.jp::09b39450-7fbd-4adf-bb3f-2a237d4745b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5D5"/>
    <a:srgbClr val="FFA7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EA8328-DFC5-4EDA-B818-4A76C3F92338}" v="20" dt="2025-02-28T06:16:46.702"/>
  </p1510:revLst>
</p1510:revInfo>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56"/>
    <p:restoredTop sz="92874" autoAdjust="0"/>
  </p:normalViewPr>
  <p:slideViewPr>
    <p:cSldViewPr snapToGrid="0">
      <p:cViewPr>
        <p:scale>
          <a:sx n="70" d="100"/>
          <a:sy n="70" d="100"/>
        </p:scale>
        <p:origin x="1076" y="188"/>
      </p:cViewPr>
      <p:guideLst>
        <p:guide orient="horz" pos="3407"/>
        <p:guide pos="312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authors.xml" Type="http://schemas.microsoft.com/office/2018/10/relationships/authors"/><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 Id="rId8" Target="changesInfos/changesInfo1.xml" Type="http://schemas.microsoft.com/office/2016/11/relationships/changesInfo"/><Relationship Id="rId9" Target="revisionInfo.xml" Type="http://schemas.microsoft.com/office/2015/10/relationships/revisionInfo"/></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安部 学" userId="S::abe-m262@mlit.go.jp::b7280c66-0c93-4af2-96e1-d27f704202e2" providerId="AD" clId="Web-{83EA8328-DFC5-4EDA-B818-4A76C3F92338}"/>
    <pc:docChg chg="modSld">
      <pc:chgData name="安部 学" userId="S::abe-m262@mlit.go.jp::b7280c66-0c93-4af2-96e1-d27f704202e2" providerId="AD" clId="Web-{83EA8328-DFC5-4EDA-B818-4A76C3F92338}" dt="2025-02-28T06:16:46.702" v="9" actId="14100"/>
      <pc:docMkLst>
        <pc:docMk/>
      </pc:docMkLst>
      <pc:sldChg chg="modSp">
        <pc:chgData name="安部 学" userId="S::abe-m262@mlit.go.jp::b7280c66-0c93-4af2-96e1-d27f704202e2" providerId="AD" clId="Web-{83EA8328-DFC5-4EDA-B818-4A76C3F92338}" dt="2025-02-28T06:16:46.702" v="9" actId="14100"/>
        <pc:sldMkLst>
          <pc:docMk/>
          <pc:sldMk cId="659109134" sldId="258"/>
        </pc:sldMkLst>
        <pc:spChg chg="mod">
          <ac:chgData name="安部 学" userId="S::abe-m262@mlit.go.jp::b7280c66-0c93-4af2-96e1-d27f704202e2" providerId="AD" clId="Web-{83EA8328-DFC5-4EDA-B818-4A76C3F92338}" dt="2025-02-28T06:16:46.702" v="9" actId="14100"/>
          <ac:spMkLst>
            <pc:docMk/>
            <pc:sldMk cId="659109134" sldId="258"/>
            <ac:spMk id="15" creationId="{E5576F4A-19E4-010D-49FA-4CD698A125AC}"/>
          </ac:spMkLst>
        </pc:spChg>
      </pc:sldChg>
      <pc:sldChg chg="modSp">
        <pc:chgData name="安部 学" userId="S::abe-m262@mlit.go.jp::b7280c66-0c93-4af2-96e1-d27f704202e2" providerId="AD" clId="Web-{83EA8328-DFC5-4EDA-B818-4A76C3F92338}" dt="2025-02-28T06:16:40.592" v="8" actId="14100"/>
        <pc:sldMkLst>
          <pc:docMk/>
          <pc:sldMk cId="1218835445" sldId="260"/>
        </pc:sldMkLst>
        <pc:spChg chg="mod">
          <ac:chgData name="安部 学" userId="S::abe-m262@mlit.go.jp::b7280c66-0c93-4af2-96e1-d27f704202e2" providerId="AD" clId="Web-{83EA8328-DFC5-4EDA-B818-4A76C3F92338}" dt="2025-02-28T06:16:40.592" v="8" actId="14100"/>
          <ac:spMkLst>
            <pc:docMk/>
            <pc:sldMk cId="1218835445" sldId="260"/>
            <ac:spMk id="6" creationId="{D6F1B6C4-9CC0-43F6-99DC-DBD2D5E9F0EC}"/>
          </ac:spMkLst>
        </pc:spChg>
      </pc:sldChg>
    </pc:docChg>
  </pc:docChgLst>
</pc:chgInfo>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94"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95"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96"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97"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098"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99"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dirty="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19"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lang="ja-JP" altLang="en-US" dirty="0"/>
          </a:p>
          <a:p>
            <a:pPr marL="0" lvl="0" indent="0" algn="l" rtl="0">
              <a:spcBef>
                <a:spcPts val="360"/>
              </a:spcBef>
              <a:spcAft>
                <a:spcPts val="0"/>
              </a:spcAft>
              <a:buNone/>
            </a:pPr>
            <a:endParaRPr dirty="0"/>
          </a:p>
        </p:txBody>
      </p:sp>
      <p:sp>
        <p:nvSpPr>
          <p:cNvPr id="1120"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957057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37"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8"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39"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0"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1"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3"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45"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46"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7"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8"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0"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1"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2"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3"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4"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5"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56"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57"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59"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0"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1"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2"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64"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5"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6"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68"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9"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0"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1"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72"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73"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75"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6"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dirty="0"/>
          </a:p>
        </p:txBody>
      </p:sp>
      <p:sp>
        <p:nvSpPr>
          <p:cNvPr id="1077"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8"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79"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80"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2"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3"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84"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85"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86"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88"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91"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92"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dirty="0"/>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oogle Shape;103;p1">
            <a:extLst>
              <a:ext uri="{FF2B5EF4-FFF2-40B4-BE49-F238E27FC236}">
                <a16:creationId xmlns:a16="http://schemas.microsoft.com/office/drawing/2014/main" id="{E5576F4A-19E4-010D-49FA-4CD698A125AC}"/>
              </a:ext>
            </a:extLst>
          </p:cNvPr>
          <p:cNvSpPr txBox="1"/>
          <p:nvPr/>
        </p:nvSpPr>
        <p:spPr>
          <a:xfrm>
            <a:off x="8762317" y="20944"/>
            <a:ext cx="1104585" cy="230792"/>
          </a:xfrm>
          <a:prstGeom prst="rect">
            <a:avLst/>
          </a:prstGeom>
          <a:noFill/>
          <a:ln>
            <a:solidFill>
              <a:schemeClr val="tx1"/>
            </a:solid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900" b="0">
                <a:solidFill>
                  <a:schemeClr val="dk1"/>
                </a:solidFill>
                <a:latin typeface="Meiryo UI"/>
                <a:ea typeface="Meiryo UI"/>
                <a:cs typeface="Meiryo"/>
                <a:sym typeface="Meiryo"/>
              </a:rPr>
              <a:t>【</a:t>
            </a:r>
            <a:r>
              <a:rPr lang="ja-JP" altLang="en-US" sz="900" b="0">
                <a:solidFill>
                  <a:schemeClr val="dk1"/>
                </a:solidFill>
                <a:latin typeface="Meiryo UI"/>
                <a:ea typeface="Meiryo UI"/>
                <a:cs typeface="Meiryo"/>
                <a:sym typeface="Meiryo"/>
              </a:rPr>
              <a:t>事業概要説明書</a:t>
            </a:r>
            <a:r>
              <a:rPr lang="ja-JP" altLang="en-US" sz="900">
                <a:solidFill>
                  <a:schemeClr val="dk1"/>
                </a:solidFill>
                <a:latin typeface="Meiryo UI"/>
                <a:ea typeface="Meiryo UI"/>
                <a:cs typeface="Meiryo"/>
                <a:sym typeface="Meiryo"/>
              </a:rPr>
              <a:t>】</a:t>
            </a:r>
            <a:endParaRPr lang="en-US" altLang="ja-JP" sz="900" b="0">
              <a:solidFill>
                <a:schemeClr val="dk1"/>
              </a:solidFill>
              <a:latin typeface="Meiryo UI"/>
              <a:ea typeface="Meiryo UI"/>
              <a:cs typeface="Meiryo"/>
              <a:sym typeface="Meiryo"/>
            </a:endParaRPr>
          </a:p>
        </p:txBody>
      </p:sp>
      <p:sp>
        <p:nvSpPr>
          <p:cNvPr id="2" name="テキスト ボックス 7">
            <a:extLst>
              <a:ext uri="{FF2B5EF4-FFF2-40B4-BE49-F238E27FC236}">
                <a16:creationId xmlns:a16="http://schemas.microsoft.com/office/drawing/2014/main" id="{7CD192DC-732A-E066-EB45-0C2DB80C206B}"/>
              </a:ext>
            </a:extLst>
          </p:cNvPr>
          <p:cNvSpPr txBox="1"/>
          <p:nvPr/>
        </p:nvSpPr>
        <p:spPr>
          <a:xfrm>
            <a:off x="-3175" y="-360487"/>
            <a:ext cx="8301738" cy="369332"/>
          </a:xfrm>
          <a:prstGeom prst="rect">
            <a:avLst/>
          </a:prstGeom>
          <a:noFill/>
        </p:spPr>
        <p:txBody>
          <a:bodyPr wrap="square" rtlCol="0" anchor="ctr">
            <a:spAutoFit/>
          </a:bodyPr>
          <a:lstStyle/>
          <a:p>
            <a:r>
              <a:rPr lang="ja-JP" altLang="en-US" sz="900" b="1" dirty="0">
                <a:latin typeface="BIZ UDPゴシック" panose="020B0400000000000000" pitchFamily="50" charset="-128"/>
                <a:ea typeface="BIZ UDPゴシック" panose="020B0400000000000000" pitchFamily="50" charset="-128"/>
              </a:rPr>
              <a:t>注１：公表される前提で作成してください。注２：実証事業の概要が本事業概要説明書</a:t>
            </a:r>
            <a:r>
              <a:rPr lang="ja-JP" altLang="en-US" sz="900" b="1" u="sng" dirty="0">
                <a:solidFill>
                  <a:srgbClr val="FF0000"/>
                </a:solidFill>
                <a:latin typeface="BIZ UDPゴシック" panose="020B0400000000000000" pitchFamily="50" charset="-128"/>
                <a:ea typeface="BIZ UDPゴシック" panose="020B0400000000000000" pitchFamily="50" charset="-128"/>
              </a:rPr>
              <a:t>１枚</a:t>
            </a:r>
            <a:r>
              <a:rPr lang="ja-JP" altLang="en-US" sz="900" b="1" dirty="0">
                <a:latin typeface="BIZ UDPゴシック" panose="020B0400000000000000" pitchFamily="50" charset="-128"/>
                <a:ea typeface="BIZ UDPゴシック" panose="020B0400000000000000" pitchFamily="50" charset="-128"/>
              </a:rPr>
              <a:t>で分かるように簡潔に記載し、適宜、写真等を使用して下さい。</a:t>
            </a:r>
            <a:endParaRPr lang="en-US" altLang="ja-JP" sz="900" b="1" dirty="0">
              <a:latin typeface="BIZ UDPゴシック" panose="020B0400000000000000" pitchFamily="50" charset="-128"/>
              <a:ea typeface="BIZ UDPゴシック" panose="020B0400000000000000" pitchFamily="50" charset="-128"/>
            </a:endParaRPr>
          </a:p>
          <a:p>
            <a:r>
              <a:rPr lang="ja-JP" altLang="en-US" sz="900" b="1" dirty="0">
                <a:latin typeface="BIZ UDPゴシック" panose="020B0400000000000000" pitchFamily="50" charset="-128"/>
                <a:ea typeface="BIZ UDPゴシック" panose="020B0400000000000000" pitchFamily="50" charset="-128"/>
              </a:rPr>
              <a:t>注３：</a:t>
            </a:r>
            <a:r>
              <a:rPr lang="ja-JP" altLang="en-US" sz="900" b="1" dirty="0">
                <a:solidFill>
                  <a:schemeClr val="tx1"/>
                </a:solidFill>
                <a:latin typeface="BIZ UDPゴシック" panose="020B0400000000000000" pitchFamily="50" charset="-128"/>
                <a:ea typeface="BIZ UDPゴシック" panose="020B0400000000000000" pitchFamily="50" charset="-128"/>
              </a:rPr>
              <a:t>グレーの記入要領等</a:t>
            </a:r>
            <a:r>
              <a:rPr lang="ja-JP" altLang="en-US" sz="900" b="1" dirty="0">
                <a:latin typeface="BIZ UDPゴシック" panose="020B0400000000000000" pitchFamily="50" charset="-128"/>
                <a:ea typeface="BIZ UDPゴシック" panose="020B0400000000000000" pitchFamily="50" charset="-128"/>
              </a:rPr>
              <a:t>を削除の上、記載してください。フォントサイズは</a:t>
            </a:r>
            <a:r>
              <a:rPr lang="en-US" altLang="ja-JP" sz="900" b="1" dirty="0">
                <a:latin typeface="BIZ UDPゴシック" panose="020B0400000000000000" pitchFamily="50" charset="-128"/>
                <a:ea typeface="BIZ UDPゴシック" panose="020B0400000000000000" pitchFamily="50" charset="-128"/>
              </a:rPr>
              <a:t>【8</a:t>
            </a:r>
            <a:r>
              <a:rPr lang="ja-JP" altLang="en-US" sz="900" b="1" dirty="0">
                <a:latin typeface="BIZ UDPゴシック" panose="020B0400000000000000" pitchFamily="50" charset="-128"/>
                <a:ea typeface="BIZ UDPゴシック" panose="020B0400000000000000" pitchFamily="50" charset="-128"/>
              </a:rPr>
              <a:t>ポイント以上</a:t>
            </a:r>
            <a:r>
              <a:rPr lang="en-US" altLang="ja-JP" sz="900" b="1" dirty="0">
                <a:latin typeface="BIZ UDPゴシック" panose="020B0400000000000000" pitchFamily="50" charset="-128"/>
                <a:ea typeface="BIZ UDPゴシック" panose="020B0400000000000000" pitchFamily="50" charset="-128"/>
              </a:rPr>
              <a:t>】</a:t>
            </a:r>
            <a:r>
              <a:rPr lang="ja-JP" altLang="en-US" sz="900" b="1" dirty="0">
                <a:latin typeface="BIZ UDPゴシック" panose="020B0400000000000000" pitchFamily="50" charset="-128"/>
                <a:ea typeface="BIZ UDPゴシック" panose="020B0400000000000000" pitchFamily="50" charset="-128"/>
              </a:rPr>
              <a:t>とし、</a:t>
            </a:r>
            <a:r>
              <a:rPr lang="ja-JP" altLang="en-US" sz="900" b="1" dirty="0">
                <a:solidFill>
                  <a:srgbClr val="FF0000"/>
                </a:solidFill>
                <a:latin typeface="BIZ UDPゴシック" panose="020B0400000000000000" pitchFamily="50" charset="-128"/>
                <a:ea typeface="BIZ UDPゴシック" panose="020B0400000000000000" pitchFamily="50" charset="-128"/>
              </a:rPr>
              <a:t>重要な箇所は</a:t>
            </a:r>
            <a:r>
              <a:rPr lang="ja-JP" altLang="en-US" sz="900" b="1" u="sng" dirty="0">
                <a:solidFill>
                  <a:srgbClr val="FF0000"/>
                </a:solidFill>
                <a:latin typeface="BIZ UDPゴシック" panose="020B0400000000000000" pitchFamily="50" charset="-128"/>
                <a:ea typeface="BIZ UDPゴシック" panose="020B0400000000000000" pitchFamily="50" charset="-128"/>
              </a:rPr>
              <a:t>下線付きの赤字</a:t>
            </a:r>
            <a:r>
              <a:rPr lang="ja-JP" altLang="en-US" sz="900" b="1" dirty="0">
                <a:solidFill>
                  <a:srgbClr val="FF0000"/>
                </a:solidFill>
                <a:latin typeface="BIZ UDPゴシック" panose="020B0400000000000000" pitchFamily="50" charset="-128"/>
                <a:ea typeface="BIZ UDPゴシック" panose="020B0400000000000000" pitchFamily="50" charset="-128"/>
              </a:rPr>
              <a:t>で記載</a:t>
            </a:r>
            <a:r>
              <a:rPr lang="ja-JP" altLang="en-US" sz="900" b="1" dirty="0">
                <a:latin typeface="BIZ UDPゴシック" panose="020B0400000000000000" pitchFamily="50" charset="-128"/>
                <a:ea typeface="BIZ UDPゴシック" panose="020B0400000000000000" pitchFamily="50" charset="-128"/>
              </a:rPr>
              <a:t>してください。</a:t>
            </a:r>
          </a:p>
        </p:txBody>
      </p:sp>
      <p:sp>
        <p:nvSpPr>
          <p:cNvPr id="17" name="正方形/長方形 16">
            <a:extLst>
              <a:ext uri="{FF2B5EF4-FFF2-40B4-BE49-F238E27FC236}">
                <a16:creationId xmlns:a16="http://schemas.microsoft.com/office/drawing/2014/main" id="{57D1AC8F-42E5-C03B-9FB0-1FB34F541EC8}"/>
              </a:ext>
            </a:extLst>
          </p:cNvPr>
          <p:cNvSpPr/>
          <p:nvPr/>
        </p:nvSpPr>
        <p:spPr>
          <a:xfrm>
            <a:off x="8585883" y="1268883"/>
            <a:ext cx="1235832" cy="5552046"/>
          </a:xfrm>
          <a:prstGeom prst="rect">
            <a:avLst/>
          </a:prstGeom>
          <a:solidFill>
            <a:schemeClr val="bg1"/>
          </a:solidFill>
          <a:ln w="1905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00" dirty="0">
              <a:solidFill>
                <a:schemeClr val="tx1"/>
              </a:solidFill>
              <a:latin typeface="游ゴシック" panose="020B0400000000000000" pitchFamily="50" charset="-128"/>
              <a:ea typeface="游ゴシック" panose="020B0400000000000000" pitchFamily="50" charset="-128"/>
            </a:endParaRPr>
          </a:p>
        </p:txBody>
      </p:sp>
      <p:sp>
        <p:nvSpPr>
          <p:cNvPr id="6" name="Google Shape;93;p1">
            <a:extLst>
              <a:ext uri="{FF2B5EF4-FFF2-40B4-BE49-F238E27FC236}">
                <a16:creationId xmlns:a16="http://schemas.microsoft.com/office/drawing/2014/main" id="{32AA0F4D-4499-1313-24A5-FF2F1A9698F1}"/>
              </a:ext>
            </a:extLst>
          </p:cNvPr>
          <p:cNvSpPr txBox="1"/>
          <p:nvPr/>
        </p:nvSpPr>
        <p:spPr>
          <a:xfrm>
            <a:off x="8597060" y="2260318"/>
            <a:ext cx="1235832" cy="2092840"/>
          </a:xfrm>
          <a:prstGeom prst="rect">
            <a:avLst/>
          </a:prstGeom>
          <a:noFill/>
          <a:ln w="12700" cap="flat" cmpd="sng">
            <a:noFill/>
            <a:prstDash val="solid"/>
            <a:round/>
            <a:headEnd type="none" w="sm" len="sm"/>
            <a:tailEnd type="none" w="sm" len="sm"/>
          </a:ln>
        </p:spPr>
        <p:txBody>
          <a:bodyPr spcFirstLastPara="1" wrap="square" lIns="91425" tIns="45700" rIns="91425" bIns="45700" anchor="ctr" anchorCtr="0">
            <a:spAutoFit/>
          </a:bodyPr>
          <a:lstStyle/>
          <a:p>
            <a:pPr lvl="0"/>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a:t>
            </a:r>
            <a:r>
              <a:rPr lang="ja-JP"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事業</a:t>
            </a: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の内容が分かる</a:t>
            </a:r>
            <a:r>
              <a:rPr lang="ja-JP"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イメージ図、</a:t>
            </a: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画像</a:t>
            </a:r>
            <a:r>
              <a:rPr lang="ja-JP"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等を</a:t>
            </a:r>
            <a:r>
              <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3</a:t>
            </a: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a:t>
            </a:r>
            <a:r>
              <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4</a:t>
            </a: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点添付</a:t>
            </a:r>
            <a:r>
              <a:rPr lang="ja-JP"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してください。</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lvl="0"/>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・公表可能なデータで一目で見て何が映っているのか　分かりやすい画像を添付してください。　</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（キャプションをつけてください）</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lvl="0"/>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p:txBody>
      </p:sp>
      <p:graphicFrame>
        <p:nvGraphicFramePr>
          <p:cNvPr id="18" name="表 17">
            <a:extLst>
              <a:ext uri="{FF2B5EF4-FFF2-40B4-BE49-F238E27FC236}">
                <a16:creationId xmlns:a16="http://schemas.microsoft.com/office/drawing/2014/main" id="{220628F9-4886-ED2D-57F0-BF3C0D5ABD63}"/>
              </a:ext>
            </a:extLst>
          </p:cNvPr>
          <p:cNvGraphicFramePr>
            <a:graphicFrameLocks noGrp="1"/>
          </p:cNvGraphicFramePr>
          <p:nvPr>
            <p:extLst>
              <p:ext uri="{D42A27DB-BD31-4B8C-83A1-F6EECF244321}">
                <p14:modId xmlns:p14="http://schemas.microsoft.com/office/powerpoint/2010/main" val="273463022"/>
              </p:ext>
            </p:extLst>
          </p:nvPr>
        </p:nvGraphicFramePr>
        <p:xfrm>
          <a:off x="125367" y="1268879"/>
          <a:ext cx="8342358" cy="5552045"/>
        </p:xfrm>
        <a:graphic>
          <a:graphicData uri="http://schemas.openxmlformats.org/drawingml/2006/table">
            <a:tbl>
              <a:tblPr firstRow="1" bandRow="1">
                <a:tableStyleId>{69F0F748-7AA5-4B90-91AD-3F4FFDBD375E}</a:tableStyleId>
              </a:tblPr>
              <a:tblGrid>
                <a:gridCol w="1197545">
                  <a:extLst>
                    <a:ext uri="{9D8B030D-6E8A-4147-A177-3AD203B41FA5}">
                      <a16:colId xmlns:a16="http://schemas.microsoft.com/office/drawing/2014/main" val="3388377021"/>
                    </a:ext>
                  </a:extLst>
                </a:gridCol>
                <a:gridCol w="7144813">
                  <a:extLst>
                    <a:ext uri="{9D8B030D-6E8A-4147-A177-3AD203B41FA5}">
                      <a16:colId xmlns:a16="http://schemas.microsoft.com/office/drawing/2014/main" val="2489911220"/>
                    </a:ext>
                  </a:extLst>
                </a:gridCol>
              </a:tblGrid>
              <a:tr h="422970">
                <a:tc>
                  <a:txBody>
                    <a:bodyPr/>
                    <a:lstStyle/>
                    <a:p>
                      <a:pPr algn="ctr"/>
                      <a:r>
                        <a:rPr kumimoji="1" lang="ja-JP" altLang="en-US" sz="900" b="1" dirty="0">
                          <a:ln>
                            <a:noFill/>
                          </a:ln>
                          <a:solidFill>
                            <a:schemeClr val="bg1"/>
                          </a:solidFill>
                          <a:latin typeface="Meiryo UI" panose="020B0604030504040204" pitchFamily="50" charset="-128"/>
                          <a:ea typeface="Meiryo UI" panose="020B0604030504040204" pitchFamily="50" charset="-128"/>
                        </a:rPr>
                        <a:t>実施体制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r>
                        <a:rPr kumimoji="1" lang="ja-JP" altLang="en-US" sz="900" b="0" dirty="0">
                          <a:ln>
                            <a:noFill/>
                          </a:ln>
                          <a:solidFill>
                            <a:schemeClr val="bg1">
                              <a:lumMod val="50000"/>
                            </a:schemeClr>
                          </a:solidFill>
                          <a:latin typeface="Meiryo UI" panose="020B0604030504040204" pitchFamily="50" charset="-128"/>
                          <a:ea typeface="Meiryo UI" panose="020B0604030504040204" pitchFamily="50" charset="-128"/>
                        </a:rPr>
                        <a:t>実施主体：〇〇（設立年月日：△△年△月△日）、連携先：〇〇、〇〇等　</a:t>
                      </a:r>
                      <a:endParaRPr kumimoji="1" lang="en-US" altLang="ja-JP" sz="900" b="0" dirty="0">
                        <a:ln>
                          <a:noFill/>
                        </a:ln>
                        <a:solidFill>
                          <a:schemeClr val="bg1">
                            <a:lumMod val="50000"/>
                          </a:schemeClr>
                        </a:solidFill>
                        <a:latin typeface="Meiryo UI" panose="020B0604030504040204" pitchFamily="50" charset="-128"/>
                        <a:ea typeface="Meiryo UI" panose="020B0604030504040204" pitchFamily="50" charset="-128"/>
                      </a:endParaRPr>
                    </a:p>
                    <a:p>
                      <a:r>
                        <a:rPr kumimoji="1" lang="ja-JP" altLang="en-US" sz="900" b="0" dirty="0">
                          <a:ln>
                            <a:noFill/>
                          </a:ln>
                          <a:solidFill>
                            <a:schemeClr val="bg1">
                              <a:lumMod val="50000"/>
                            </a:schemeClr>
                          </a:solidFill>
                          <a:latin typeface="Meiryo UI" panose="020B0604030504040204" pitchFamily="50" charset="-128"/>
                          <a:ea typeface="Meiryo UI" panose="020B0604030504040204" pitchFamily="50" charset="-128"/>
                        </a:rPr>
                        <a:t>加えて外国語での対応体制（コミュニティマネージャー等）や受入地域側の連携先についても記載すること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4686881"/>
                  </a:ext>
                </a:extLst>
              </a:tr>
              <a:tr h="416310">
                <a:tc>
                  <a:txBody>
                    <a:bodyPr/>
                    <a:lstStyle/>
                    <a:p>
                      <a:pPr algn="ctr"/>
                      <a:r>
                        <a:rPr kumimoji="1" lang="ja-JP" altLang="en-US" sz="900" b="1" dirty="0">
                          <a:ln>
                            <a:noFill/>
                          </a:ln>
                          <a:solidFill>
                            <a:schemeClr val="bg1"/>
                          </a:solidFill>
                          <a:latin typeface="Meiryo UI" panose="020B0604030504040204" pitchFamily="50" charset="-128"/>
                          <a:ea typeface="Meiryo UI" panose="020B0604030504040204" pitchFamily="50" charset="-128"/>
                        </a:rPr>
                        <a:t>事業目標（</a:t>
                      </a:r>
                      <a:r>
                        <a:rPr kumimoji="1" lang="en-US" altLang="ja-JP" sz="900" b="1" dirty="0">
                          <a:ln>
                            <a:noFill/>
                          </a:ln>
                          <a:solidFill>
                            <a:schemeClr val="bg1"/>
                          </a:solidFill>
                          <a:latin typeface="Meiryo UI" panose="020B0604030504040204" pitchFamily="50" charset="-128"/>
                          <a:ea typeface="Meiryo UI" panose="020B0604030504040204" pitchFamily="50" charset="-128"/>
                        </a:rPr>
                        <a:t>KPI</a:t>
                      </a:r>
                      <a:r>
                        <a:rPr kumimoji="1" lang="ja-JP" altLang="en-US" sz="900" b="1" dirty="0">
                          <a:ln>
                            <a:noFill/>
                          </a:ln>
                          <a:solidFill>
                            <a:schemeClr val="bg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900" b="0" dirty="0">
                          <a:solidFill>
                            <a:schemeClr val="bg1">
                              <a:lumMod val="50000"/>
                            </a:schemeClr>
                          </a:solidFill>
                          <a:latin typeface="Meiryo UI" panose="020B0604030504040204" pitchFamily="50" charset="-128"/>
                          <a:ea typeface="Meiryo UI" panose="020B0604030504040204" pitchFamily="50" charset="-128"/>
                        </a:rPr>
                        <a:t>具体且つ、定量的な目標設定の内容を記載すること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5579655"/>
                  </a:ext>
                </a:extLst>
              </a:tr>
              <a:tr h="1103722">
                <a:tc>
                  <a:txBody>
                    <a:bodyPr/>
                    <a:lstStyle/>
                    <a:p>
                      <a:pPr algn="ctr"/>
                      <a:r>
                        <a:rPr kumimoji="1" lang="ja-JP" altLang="en-US" sz="900" b="1" dirty="0">
                          <a:ln>
                            <a:noFill/>
                          </a:ln>
                          <a:solidFill>
                            <a:schemeClr val="bg1"/>
                          </a:solidFill>
                          <a:latin typeface="Meiryo UI" panose="020B0604030504040204" pitchFamily="50" charset="-128"/>
                          <a:ea typeface="Meiryo UI" panose="020B0604030504040204" pitchFamily="50" charset="-128"/>
                        </a:rPr>
                        <a:t>補助対象メニュー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1" lang="en-US" altLang="ja-JP" sz="900" dirty="0">
                        <a:ln>
                          <a:noFill/>
                        </a:ln>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4008651"/>
                  </a:ext>
                </a:extLst>
              </a:tr>
              <a:tr h="2304528">
                <a:tc>
                  <a:txBody>
                    <a:bodyPr/>
                    <a:lstStyle/>
                    <a:p>
                      <a:pPr algn="ctr"/>
                      <a:r>
                        <a:rPr kumimoji="1" lang="ja-JP" altLang="en-US" sz="900" b="1" dirty="0">
                          <a:ln>
                            <a:noFill/>
                          </a:ln>
                          <a:solidFill>
                            <a:schemeClr val="bg1"/>
                          </a:solidFill>
                          <a:latin typeface="Meiryo UI" panose="020B0604030504040204" pitchFamily="50" charset="-128"/>
                          <a:ea typeface="Meiryo UI" panose="020B0604030504040204" pitchFamily="50" charset="-128"/>
                        </a:rPr>
                        <a:t>具体的な事業内容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kumimoji="1" lang="ja-JP" altLang="en-US" sz="900" dirty="0">
                        <a:ln>
                          <a:noFill/>
                        </a:ln>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805064"/>
                  </a:ext>
                </a:extLst>
              </a:tr>
              <a:tr h="832622">
                <a:tc>
                  <a:txBody>
                    <a:bodyPr/>
                    <a:lstStyle/>
                    <a:p>
                      <a:pPr algn="ctr"/>
                      <a:r>
                        <a:rPr kumimoji="1" lang="ja-JP" altLang="en-US" sz="900" b="1" dirty="0">
                          <a:ln>
                            <a:noFill/>
                          </a:ln>
                          <a:solidFill>
                            <a:schemeClr val="bg1"/>
                          </a:solidFill>
                          <a:latin typeface="Meiryo UI" panose="020B0604030504040204" pitchFamily="50" charset="-128"/>
                          <a:ea typeface="Meiryo UI" panose="020B0604030504040204" pitchFamily="50" charset="-128"/>
                        </a:rPr>
                        <a:t>事業の継続性</a:t>
                      </a:r>
                      <a:endParaRPr kumimoji="1" lang="en-US" altLang="ja-JP" sz="900" b="1" dirty="0">
                        <a:ln>
                          <a:noFill/>
                        </a:ln>
                        <a:solidFill>
                          <a:schemeClr val="bg1"/>
                        </a:solidFill>
                        <a:latin typeface="Meiryo UI" panose="020B0604030504040204" pitchFamily="50" charset="-128"/>
                        <a:ea typeface="Meiryo UI" panose="020B0604030504040204" pitchFamily="50" charset="-128"/>
                      </a:endParaRPr>
                    </a:p>
                    <a:p>
                      <a:pPr algn="ctr"/>
                      <a:r>
                        <a:rPr kumimoji="1" lang="en-US" altLang="ja-JP" sz="900" b="1" dirty="0">
                          <a:ln>
                            <a:noFill/>
                          </a:ln>
                          <a:solidFill>
                            <a:schemeClr val="bg1"/>
                          </a:solidFill>
                          <a:latin typeface="Meiryo UI" panose="020B0604030504040204" pitchFamily="50" charset="-128"/>
                          <a:ea typeface="Meiryo UI" panose="020B0604030504040204" pitchFamily="50" charset="-128"/>
                        </a:rPr>
                        <a:t>(</a:t>
                      </a:r>
                      <a:r>
                        <a:rPr kumimoji="1" lang="ja-JP" altLang="en-US" sz="900" b="1" dirty="0">
                          <a:ln>
                            <a:noFill/>
                          </a:ln>
                          <a:solidFill>
                            <a:schemeClr val="bg1"/>
                          </a:solidFill>
                          <a:latin typeface="Meiryo UI" panose="020B0604030504040204" pitchFamily="50" charset="-128"/>
                          <a:ea typeface="Meiryo UI" panose="020B0604030504040204" pitchFamily="50" charset="-128"/>
                        </a:rPr>
                        <a:t>効果検証手法）</a:t>
                      </a:r>
                      <a:endParaRPr kumimoji="1" lang="en-US" altLang="ja-JP" sz="900" b="1" dirty="0">
                        <a:ln>
                          <a:noFill/>
                        </a:ln>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1" lang="en-US" altLang="ja-JP" sz="900" dirty="0">
                        <a:ln>
                          <a:noFill/>
                        </a:ln>
                        <a:solidFill>
                          <a:schemeClr val="bg1">
                            <a:lumMod val="50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900" dirty="0">
                          <a:ln>
                            <a:noFill/>
                          </a:ln>
                          <a:solidFill>
                            <a:schemeClr val="bg1">
                              <a:lumMod val="50000"/>
                            </a:schemeClr>
                          </a:solidFill>
                          <a:latin typeface="Meiryo UI" panose="020B0604030504040204" pitchFamily="50" charset="-128"/>
                          <a:ea typeface="Meiryo UI" panose="020B0604030504040204" pitchFamily="50" charset="-128"/>
                        </a:rPr>
                        <a:t>継続誘致に関する取組と効果検証手法の詳細を記載すること</a:t>
                      </a:r>
                      <a:endParaRPr kumimoji="1" lang="en-US" altLang="ja-JP" sz="900" dirty="0">
                        <a:ln>
                          <a:noFill/>
                        </a:ln>
                        <a:solidFill>
                          <a:schemeClr val="bg1">
                            <a:lumMod val="50000"/>
                          </a:schemeClr>
                        </a:solidFill>
                        <a:latin typeface="Meiryo UI" panose="020B0604030504040204" pitchFamily="50" charset="-128"/>
                        <a:ea typeface="Meiryo UI" panose="020B0604030504040204" pitchFamily="50" charset="-128"/>
                      </a:endParaRPr>
                    </a:p>
                    <a:p>
                      <a:endParaRPr kumimoji="1" lang="ja-JP" altLang="en-US" sz="900" dirty="0">
                        <a:ln>
                          <a:noFill/>
                        </a:ln>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7227844"/>
                  </a:ext>
                </a:extLst>
              </a:tr>
              <a:tr h="471893">
                <a:tc>
                  <a:txBody>
                    <a:bodyPr/>
                    <a:lstStyle/>
                    <a:p>
                      <a:pPr algn="ctr"/>
                      <a:r>
                        <a:rPr kumimoji="1" lang="ja-JP" altLang="en-US" sz="900" b="1" dirty="0">
                          <a:ln>
                            <a:noFill/>
                          </a:ln>
                          <a:solidFill>
                            <a:schemeClr val="bg1"/>
                          </a:solidFill>
                          <a:latin typeface="Meiryo UI" panose="020B0604030504040204" pitchFamily="50" charset="-128"/>
                          <a:ea typeface="Meiryo UI" panose="020B0604030504040204" pitchFamily="50" charset="-128"/>
                        </a:rPr>
                        <a:t>事業スケジュール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l" rtl="0">
                        <a:spcBef>
                          <a:spcPts val="0"/>
                        </a:spcBef>
                        <a:spcAft>
                          <a:spcPts val="0"/>
                        </a:spcAft>
                        <a:buNone/>
                      </a:pPr>
                      <a:r>
                        <a:rPr lang="ja-JP" altLang="en-US" sz="900" b="0" dirty="0">
                          <a:solidFill>
                            <a:schemeClr val="bg1">
                              <a:lumMod val="50000"/>
                            </a:schemeClr>
                          </a:solidFill>
                          <a:latin typeface="Meiryo UI" panose="020B0604030504040204" pitchFamily="50" charset="-128"/>
                          <a:ea typeface="Meiryo UI" panose="020B0604030504040204" pitchFamily="50" charset="-128"/>
                          <a:cs typeface="Meiryo"/>
                          <a:sym typeface="Meiryo"/>
                        </a:rPr>
                        <a:t>（例）令和</a:t>
                      </a:r>
                      <a:r>
                        <a:rPr lang="en-US" altLang="ja-JP" sz="900" b="0" dirty="0">
                          <a:solidFill>
                            <a:schemeClr val="bg1">
                              <a:lumMod val="50000"/>
                            </a:schemeClr>
                          </a:solidFill>
                          <a:latin typeface="Meiryo UI" panose="020B0604030504040204" pitchFamily="50" charset="-128"/>
                          <a:ea typeface="Meiryo UI" panose="020B0604030504040204" pitchFamily="50" charset="-128"/>
                          <a:cs typeface="Meiryo"/>
                          <a:sym typeface="Meiryo"/>
                        </a:rPr>
                        <a:t>7</a:t>
                      </a:r>
                      <a:r>
                        <a:rPr lang="ja-JP" altLang="en-US" sz="900" b="0" dirty="0">
                          <a:solidFill>
                            <a:schemeClr val="bg1">
                              <a:lumMod val="50000"/>
                            </a:schemeClr>
                          </a:solidFill>
                          <a:latin typeface="Meiryo UI" panose="020B0604030504040204" pitchFamily="50" charset="-128"/>
                          <a:ea typeface="Meiryo UI" panose="020B0604030504040204" pitchFamily="50" charset="-128"/>
                          <a:cs typeface="Meiryo"/>
                          <a:sym typeface="Meiryo"/>
                        </a:rPr>
                        <a:t>年６月受入体制の構築・誘客戦略の策定、８～</a:t>
                      </a:r>
                      <a:r>
                        <a:rPr lang="en-US" altLang="ja-JP" sz="900" b="0" dirty="0">
                          <a:solidFill>
                            <a:schemeClr val="bg1">
                              <a:lumMod val="50000"/>
                            </a:schemeClr>
                          </a:solidFill>
                          <a:latin typeface="Meiryo UI" panose="020B0604030504040204" pitchFamily="50" charset="-128"/>
                          <a:ea typeface="Meiryo UI" panose="020B0604030504040204" pitchFamily="50" charset="-128"/>
                          <a:cs typeface="Meiryo"/>
                          <a:sym typeface="Meiryo"/>
                        </a:rPr>
                        <a:t>11</a:t>
                      </a:r>
                      <a:r>
                        <a:rPr lang="ja-JP" altLang="en-US" sz="900" b="0" dirty="0">
                          <a:solidFill>
                            <a:schemeClr val="bg1">
                              <a:lumMod val="50000"/>
                            </a:schemeClr>
                          </a:solidFill>
                          <a:latin typeface="Meiryo UI" panose="020B0604030504040204" pitchFamily="50" charset="-128"/>
                          <a:ea typeface="Meiryo UI" panose="020B0604030504040204" pitchFamily="50" charset="-128"/>
                          <a:cs typeface="Meiryo"/>
                          <a:sym typeface="Meiryo"/>
                        </a:rPr>
                        <a:t>月　モニターツアーの実施、</a:t>
                      </a:r>
                      <a:r>
                        <a:rPr lang="en-US" altLang="ja-JP" sz="900" b="0" dirty="0">
                          <a:solidFill>
                            <a:schemeClr val="bg1">
                              <a:lumMod val="50000"/>
                            </a:schemeClr>
                          </a:solidFill>
                          <a:latin typeface="Meiryo UI" panose="020B0604030504040204" pitchFamily="50" charset="-128"/>
                          <a:ea typeface="Meiryo UI" panose="020B0604030504040204" pitchFamily="50" charset="-128"/>
                          <a:cs typeface="Meiryo"/>
                          <a:sym typeface="Meiryo"/>
                        </a:rPr>
                        <a:t>12</a:t>
                      </a:r>
                      <a:r>
                        <a:rPr lang="ja-JP" altLang="en-US" sz="900" b="0" dirty="0">
                          <a:solidFill>
                            <a:schemeClr val="bg1">
                              <a:lumMod val="50000"/>
                            </a:schemeClr>
                          </a:solidFill>
                          <a:latin typeface="Meiryo UI" panose="020B0604030504040204" pitchFamily="50" charset="-128"/>
                          <a:ea typeface="Meiryo UI" panose="020B0604030504040204" pitchFamily="50" charset="-128"/>
                          <a:cs typeface="Meiryo"/>
                          <a:sym typeface="Meiryo"/>
                        </a:rPr>
                        <a:t>月ー１月　アンケートヒアリング結果の分析</a:t>
                      </a:r>
                      <a:endParaRPr lang="ja-JP" altLang="en-US" sz="9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7208732"/>
                  </a:ext>
                </a:extLst>
              </a:tr>
            </a:tbl>
          </a:graphicData>
        </a:graphic>
      </p:graphicFrame>
      <p:sp>
        <p:nvSpPr>
          <p:cNvPr id="4" name="Google Shape;92;p1">
            <a:extLst>
              <a:ext uri="{FF2B5EF4-FFF2-40B4-BE49-F238E27FC236}">
                <a16:creationId xmlns:a16="http://schemas.microsoft.com/office/drawing/2014/main" id="{EB4A16DE-1596-044D-EFAF-667A167CB086}"/>
              </a:ext>
            </a:extLst>
          </p:cNvPr>
          <p:cNvSpPr txBox="1">
            <a:spLocks/>
          </p:cNvSpPr>
          <p:nvPr/>
        </p:nvSpPr>
        <p:spPr>
          <a:xfrm>
            <a:off x="2302058" y="-31493"/>
            <a:ext cx="6085387" cy="4762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Clr>
                <a:schemeClr val="dk1"/>
              </a:buClr>
              <a:buSzPts val="1900"/>
              <a:buFont typeface="Meiryo"/>
              <a:buNone/>
            </a:pPr>
            <a:r>
              <a:rPr lang="zh-TW" altLang="en-US" sz="1900" dirty="0">
                <a:latin typeface="Meiryo UI" panose="020B0604030504040204" pitchFamily="50" charset="-128"/>
                <a:ea typeface="Meiryo UI" panose="020B0604030504040204" pitchFamily="50" charset="-128"/>
                <a:cs typeface="Meiryo"/>
                <a:sym typeface="Meiryo"/>
              </a:rPr>
              <a:t>事業名：○○○○</a:t>
            </a:r>
            <a:r>
              <a:rPr lang="en-US" altLang="zh-TW" sz="1900" dirty="0">
                <a:latin typeface="Meiryo UI" panose="020B0604030504040204" pitchFamily="50" charset="-128"/>
                <a:ea typeface="Meiryo UI" panose="020B0604030504040204" pitchFamily="50" charset="-128"/>
                <a:cs typeface="Meiryo"/>
                <a:sym typeface="Meiryo"/>
              </a:rPr>
              <a:t>【○○</a:t>
            </a:r>
            <a:r>
              <a:rPr lang="zh-TW" altLang="en-US" sz="1900" dirty="0">
                <a:latin typeface="Meiryo UI" panose="020B0604030504040204" pitchFamily="50" charset="-128"/>
                <a:ea typeface="Meiryo UI" panose="020B0604030504040204" pitchFamily="50" charset="-128"/>
                <a:cs typeface="Meiryo"/>
                <a:sym typeface="Meiryo"/>
              </a:rPr>
              <a:t>県○○市</a:t>
            </a:r>
            <a:r>
              <a:rPr lang="en-US" altLang="zh-TW" sz="1900" dirty="0">
                <a:latin typeface="Meiryo UI" panose="020B0604030504040204" pitchFamily="50" charset="-128"/>
                <a:ea typeface="Meiryo UI" panose="020B0604030504040204" pitchFamily="50" charset="-128"/>
                <a:cs typeface="Meiryo"/>
                <a:sym typeface="Meiryo"/>
              </a:rPr>
              <a:t>】 </a:t>
            </a:r>
            <a:r>
              <a:rPr lang="zh-TW" altLang="en-US" sz="1900" dirty="0">
                <a:latin typeface="Meiryo UI" panose="020B0604030504040204" pitchFamily="50" charset="-128"/>
                <a:ea typeface="Meiryo UI" panose="020B0604030504040204" pitchFamily="50" charset="-128"/>
                <a:cs typeface="Meiryo"/>
                <a:sym typeface="Meiryo"/>
              </a:rPr>
              <a:t>　</a:t>
            </a:r>
            <a:endParaRPr lang="zh-TW" altLang="en-US"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9DB73147-BE7A-995C-4A2C-49F2A2323798}"/>
              </a:ext>
            </a:extLst>
          </p:cNvPr>
          <p:cNvSpPr/>
          <p:nvPr/>
        </p:nvSpPr>
        <p:spPr>
          <a:xfrm>
            <a:off x="38099" y="552449"/>
            <a:ext cx="674612" cy="165784"/>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事業概要</a:t>
            </a:r>
          </a:p>
        </p:txBody>
      </p:sp>
      <p:sp>
        <p:nvSpPr>
          <p:cNvPr id="5" name="正方形/長方形 4">
            <a:extLst>
              <a:ext uri="{FF2B5EF4-FFF2-40B4-BE49-F238E27FC236}">
                <a16:creationId xmlns:a16="http://schemas.microsoft.com/office/drawing/2014/main" id="{AAC214FA-2BFB-7A2F-A80B-0268AEB23DF4}"/>
              </a:ext>
            </a:extLst>
          </p:cNvPr>
          <p:cNvSpPr/>
          <p:nvPr/>
        </p:nvSpPr>
        <p:spPr>
          <a:xfrm>
            <a:off x="125044" y="6639"/>
            <a:ext cx="1727199" cy="495921"/>
          </a:xfrm>
          <a:prstGeom prst="rect">
            <a:avLst/>
          </a:prstGeom>
          <a:solidFill>
            <a:srgbClr val="C0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F910ED76-F7D8-7706-AA15-863584A61695}"/>
              </a:ext>
            </a:extLst>
          </p:cNvPr>
          <p:cNvSpPr txBox="1"/>
          <p:nvPr/>
        </p:nvSpPr>
        <p:spPr>
          <a:xfrm>
            <a:off x="40133" y="-54215"/>
            <a:ext cx="1970358" cy="60016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pPr>
            <a:r>
              <a:rPr kumimoji="1" lang="ja-JP" altLang="en-US" sz="1100" b="1" dirty="0">
                <a:solidFill>
                  <a:schemeClr val="bg1"/>
                </a:solidFill>
                <a:latin typeface="Meiryo UI" panose="020B0604030504040204" pitchFamily="50" charset="-128"/>
                <a:ea typeface="Meiryo UI" panose="020B0604030504040204" pitchFamily="50" charset="-128"/>
              </a:rPr>
              <a:t>質の高い消費と投資を呼び込むためのデジタルノマド誘客促進事業（補助事業）</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6226497E-C197-F9CD-6276-E6E4126E463A}"/>
              </a:ext>
            </a:extLst>
          </p:cNvPr>
          <p:cNvSpPr/>
          <p:nvPr/>
        </p:nvSpPr>
        <p:spPr>
          <a:xfrm>
            <a:off x="1852243" y="-4202"/>
            <a:ext cx="158248" cy="517601"/>
          </a:xfrm>
          <a:prstGeom prst="rect">
            <a:avLst/>
          </a:prstGeom>
          <a:solidFill>
            <a:schemeClr val="bg1">
              <a:lumMod val="65000"/>
            </a:schemeClr>
          </a:solidFill>
          <a:ln>
            <a:noFill/>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cxnSp>
        <p:nvCxnSpPr>
          <p:cNvPr id="9" name="直線コネクタ 8">
            <a:extLst>
              <a:ext uri="{FF2B5EF4-FFF2-40B4-BE49-F238E27FC236}">
                <a16:creationId xmlns:a16="http://schemas.microsoft.com/office/drawing/2014/main" id="{DE6C3D53-ACD9-2864-3E99-3DECB24EA77A}"/>
              </a:ext>
            </a:extLst>
          </p:cNvPr>
          <p:cNvCxnSpPr>
            <a:cxnSpLocks/>
          </p:cNvCxnSpPr>
          <p:nvPr/>
        </p:nvCxnSpPr>
        <p:spPr>
          <a:xfrm>
            <a:off x="2439096" y="443383"/>
            <a:ext cx="6573030" cy="0"/>
          </a:xfrm>
          <a:prstGeom prst="line">
            <a:avLst/>
          </a:prstGeom>
          <a:solidFill>
            <a:srgbClr val="0066CC"/>
          </a:solidFill>
          <a:ln w="28575">
            <a:solidFill>
              <a:srgbClr val="C00000"/>
            </a:solidFill>
          </a:ln>
          <a:effectLst/>
        </p:spPr>
      </p:cxnSp>
      <p:sp>
        <p:nvSpPr>
          <p:cNvPr id="10" name="楕円 9">
            <a:extLst>
              <a:ext uri="{FF2B5EF4-FFF2-40B4-BE49-F238E27FC236}">
                <a16:creationId xmlns:a16="http://schemas.microsoft.com/office/drawing/2014/main" id="{19D6744A-60F2-C38D-46B3-C50BC6799E28}"/>
              </a:ext>
            </a:extLst>
          </p:cNvPr>
          <p:cNvSpPr/>
          <p:nvPr/>
        </p:nvSpPr>
        <p:spPr>
          <a:xfrm>
            <a:off x="2371817" y="404418"/>
            <a:ext cx="77929" cy="77929"/>
          </a:xfrm>
          <a:prstGeom prst="ellipse">
            <a:avLst/>
          </a:prstGeom>
          <a:solidFill>
            <a:srgbClr val="C00000"/>
          </a:solidFill>
          <a:ln>
            <a:solidFill>
              <a:srgbClr val="C00000"/>
            </a:solidFill>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800" b="0" i="0" u="none" strike="noStrike" cap="none" normalizeH="0" baseline="0">
              <a:ln>
                <a:noFill/>
              </a:ln>
              <a:solidFill>
                <a:schemeClr val="tx1">
                  <a:lumMod val="75000"/>
                  <a:lumOff val="25000"/>
                </a:schemeClr>
              </a:solidFill>
              <a:effectLst/>
              <a:latin typeface="Arial"/>
              <a:ea typeface="ＭＳ Ｐゴシック"/>
            </a:endParaRPr>
          </a:p>
        </p:txBody>
      </p:sp>
      <p:sp>
        <p:nvSpPr>
          <p:cNvPr id="11" name="楕円 10">
            <a:extLst>
              <a:ext uri="{FF2B5EF4-FFF2-40B4-BE49-F238E27FC236}">
                <a16:creationId xmlns:a16="http://schemas.microsoft.com/office/drawing/2014/main" id="{975DC49F-7F38-540C-1F68-BB5CE2DBB845}"/>
              </a:ext>
            </a:extLst>
          </p:cNvPr>
          <p:cNvSpPr/>
          <p:nvPr/>
        </p:nvSpPr>
        <p:spPr>
          <a:xfrm>
            <a:off x="8938960" y="400151"/>
            <a:ext cx="77929" cy="77929"/>
          </a:xfrm>
          <a:prstGeom prst="ellipse">
            <a:avLst/>
          </a:prstGeom>
          <a:solidFill>
            <a:srgbClr val="C00000"/>
          </a:solidFill>
          <a:ln>
            <a:solidFill>
              <a:srgbClr val="C00000"/>
            </a:solidFill>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800" b="0" i="0" u="none" strike="noStrike" cap="none" normalizeH="0" baseline="0">
              <a:ln>
                <a:noFill/>
              </a:ln>
              <a:solidFill>
                <a:schemeClr val="tx1">
                  <a:lumMod val="75000"/>
                  <a:lumOff val="25000"/>
                </a:schemeClr>
              </a:solidFill>
              <a:effectLst/>
              <a:latin typeface="Arial"/>
              <a:ea typeface="ＭＳ Ｐゴシック"/>
            </a:endParaRPr>
          </a:p>
        </p:txBody>
      </p:sp>
      <p:sp>
        <p:nvSpPr>
          <p:cNvPr id="3" name="テキスト ボックス 2">
            <a:extLst>
              <a:ext uri="{FF2B5EF4-FFF2-40B4-BE49-F238E27FC236}">
                <a16:creationId xmlns:a16="http://schemas.microsoft.com/office/drawing/2014/main" id="{703B2D8A-177B-922F-494F-9D9044A29FB6}"/>
              </a:ext>
            </a:extLst>
          </p:cNvPr>
          <p:cNvSpPr txBox="1"/>
          <p:nvPr/>
        </p:nvSpPr>
        <p:spPr>
          <a:xfrm>
            <a:off x="38099" y="552449"/>
            <a:ext cx="9829802" cy="646331"/>
          </a:xfrm>
          <a:prstGeom prst="rect">
            <a:avLst/>
          </a:prstGeom>
          <a:noFill/>
          <a:ln>
            <a:solidFill>
              <a:schemeClr val="tx1"/>
            </a:solidFill>
          </a:ln>
        </p:spPr>
        <p:txBody>
          <a:bodyPr wrap="square" rtlCol="0">
            <a:spAutoFit/>
          </a:bodyPr>
          <a:lstStyle/>
          <a:p>
            <a:endParaRPr kumimoji="1" lang="en-US" altLang="ja-JP" sz="9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900" dirty="0">
                <a:solidFill>
                  <a:schemeClr val="bg1">
                    <a:lumMod val="50000"/>
                  </a:schemeClr>
                </a:solidFill>
                <a:latin typeface="Meiryo UI" panose="020B0604030504040204" pitchFamily="50" charset="-128"/>
                <a:ea typeface="Meiryo UI" panose="020B0604030504040204" pitchFamily="50" charset="-128"/>
              </a:rPr>
              <a:t>事業の実施背景（課題認識）や目的（課題解決）、ターゲットとするデジタルノマド、本事業を実施することで伝えたいストーリーや誘客戦略などの事業概要を記載すること。</a:t>
            </a:r>
            <a:endParaRPr kumimoji="1" lang="en-US" altLang="ja-JP" sz="900" dirty="0">
              <a:solidFill>
                <a:schemeClr val="bg1">
                  <a:lumMod val="50000"/>
                </a:schemeClr>
              </a:solidFill>
              <a:latin typeface="Meiryo UI" panose="020B0604030504040204" pitchFamily="50" charset="-128"/>
              <a:ea typeface="Meiryo UI" panose="020B0604030504040204" pitchFamily="50" charset="-128"/>
            </a:endParaRPr>
          </a:p>
          <a:p>
            <a:endParaRPr kumimoji="1" lang="en-US" altLang="ja-JP" sz="900" dirty="0">
              <a:latin typeface="Meiryo UI" panose="020B0604030504040204" pitchFamily="50" charset="-128"/>
              <a:ea typeface="Meiryo UI" panose="020B0604030504040204" pitchFamily="50" charset="-128"/>
            </a:endParaRPr>
          </a:p>
          <a:p>
            <a:endParaRPr kumimoji="1" lang="ja-JP" altLang="en-US" sz="900" dirty="0">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299EE7D2-3073-28D0-56EE-CDDE90C55DD6}"/>
              </a:ext>
            </a:extLst>
          </p:cNvPr>
          <p:cNvGraphicFramePr>
            <a:graphicFrameLocks noGrp="1"/>
          </p:cNvGraphicFramePr>
          <p:nvPr>
            <p:extLst>
              <p:ext uri="{D42A27DB-BD31-4B8C-83A1-F6EECF244321}">
                <p14:modId xmlns:p14="http://schemas.microsoft.com/office/powerpoint/2010/main" val="2794128215"/>
              </p:ext>
            </p:extLst>
          </p:nvPr>
        </p:nvGraphicFramePr>
        <p:xfrm>
          <a:off x="1314450" y="2100010"/>
          <a:ext cx="7143751" cy="1100391"/>
        </p:xfrm>
        <a:graphic>
          <a:graphicData uri="http://schemas.openxmlformats.org/drawingml/2006/table">
            <a:tbl>
              <a:tblPr firstRow="1" bandRow="1">
                <a:tableStyleId>{69F0F748-7AA5-4B90-91AD-3F4FFDBD375E}</a:tableStyleId>
              </a:tblPr>
              <a:tblGrid>
                <a:gridCol w="401657">
                  <a:extLst>
                    <a:ext uri="{9D8B030D-6E8A-4147-A177-3AD203B41FA5}">
                      <a16:colId xmlns:a16="http://schemas.microsoft.com/office/drawing/2014/main" val="342306850"/>
                    </a:ext>
                  </a:extLst>
                </a:gridCol>
                <a:gridCol w="3170219">
                  <a:extLst>
                    <a:ext uri="{9D8B030D-6E8A-4147-A177-3AD203B41FA5}">
                      <a16:colId xmlns:a16="http://schemas.microsoft.com/office/drawing/2014/main" val="1580945989"/>
                    </a:ext>
                  </a:extLst>
                </a:gridCol>
                <a:gridCol w="425564">
                  <a:extLst>
                    <a:ext uri="{9D8B030D-6E8A-4147-A177-3AD203B41FA5}">
                      <a16:colId xmlns:a16="http://schemas.microsoft.com/office/drawing/2014/main" val="1342755185"/>
                    </a:ext>
                  </a:extLst>
                </a:gridCol>
                <a:gridCol w="3146311">
                  <a:extLst>
                    <a:ext uri="{9D8B030D-6E8A-4147-A177-3AD203B41FA5}">
                      <a16:colId xmlns:a16="http://schemas.microsoft.com/office/drawing/2014/main" val="818023944"/>
                    </a:ext>
                  </a:extLst>
                </a:gridCol>
              </a:tblGrid>
              <a:tr h="366797">
                <a:tc>
                  <a:txBody>
                    <a:bodyPr/>
                    <a:lstStyle/>
                    <a:p>
                      <a:r>
                        <a:rPr kumimoji="1" lang="ja-JP" altLang="en-US" dirty="0">
                          <a:solidFill>
                            <a:schemeClr val="bg1">
                              <a:lumMod val="65000"/>
                            </a:schemeClr>
                          </a:solidFill>
                          <a:latin typeface="Meiryo UI" panose="020B0604030504040204" pitchFamily="50" charset="-128"/>
                          <a:ea typeface="Meiryo UI" panose="020B0604030504040204" pitchFamily="50" charset="-128"/>
                        </a:rPr>
                        <a: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rPr>
                        <a:t>（ア）受入環境整備の実施に向けた戦略の策定等に係る費用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chemeClr val="bg1">
                            <a:lumMod val="6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rPr>
                        <a:t>（イ）デジタルノマドのニーズに合わせた施設改修・整備等に係る費用</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5479948"/>
                  </a:ext>
                </a:extLst>
              </a:tr>
              <a:tr h="366797">
                <a:tc>
                  <a:txBody>
                    <a:bodyPr/>
                    <a:lstStyle/>
                    <a:p>
                      <a:endParaRPr kumimoji="1" lang="ja-JP" altLang="en-US" dirty="0">
                        <a:solidFill>
                          <a:schemeClr val="bg1">
                            <a:lumMod val="65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rPr>
                        <a:t>（ウ）デジタルノマドのニーズに合わせた設備導入・物品購入等に係る費用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dirty="0">
                          <a:solidFill>
                            <a:schemeClr val="bg1">
                              <a:lumMod val="65000"/>
                            </a:schemeClr>
                          </a:solidFill>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rPr>
                        <a:t>（エ）デジタルノマドの受入に必要な滞在プログラム造成・効果検証等に係る費用</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69508"/>
                  </a:ext>
                </a:extLst>
              </a:tr>
              <a:tr h="366797">
                <a:tc>
                  <a:txBody>
                    <a:bodyPr/>
                    <a:lstStyle/>
                    <a:p>
                      <a:endParaRPr kumimoji="1" lang="ja-JP" altLang="en-US" dirty="0">
                        <a:solidFill>
                          <a:schemeClr val="bg1">
                            <a:lumMod val="65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（オ）デジタルノマドが必要とする受入環境に関する情報発信等に係る費用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dirty="0">
                          <a:solidFill>
                            <a:schemeClr val="bg1">
                              <a:lumMod val="65000"/>
                            </a:schemeClr>
                          </a:solidFill>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rPr>
                        <a:t>（カ）本事業の効果検証、課題分析等に係る費用</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6945516"/>
                  </a:ext>
                </a:extLst>
              </a:tr>
            </a:tbl>
          </a:graphicData>
        </a:graphic>
      </p:graphicFrame>
    </p:spTree>
    <p:extLst>
      <p:ext uri="{BB962C8B-B14F-4D97-AF65-F5344CB8AC3E}">
        <p14:creationId xmlns:p14="http://schemas.microsoft.com/office/powerpoint/2010/main" val="659109134"/>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435</Words>
  <PresentationFormat>A4 210 x 297 mm</PresentationFormat>
  <Paragraphs>34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Meiryo UI</vt:lpstr>
      <vt:lpstr>Meiryo</vt:lpstr>
      <vt:lpstr>游ゴシック</vt:lpstr>
      <vt:lpstr>Arial</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