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3"/>
    <p:sldMasterId id="2147483654" r:id="rId4"/>
  </p:sldMasterIdLst>
  <p:notesMasterIdLst>
    <p:notesMasterId r:id="rId7"/>
  </p:notesMasterIdLst>
  <p:handoutMasterIdLst>
    <p:handoutMasterId r:id="rId8"/>
  </p:handoutMasterIdLst>
  <p:sldIdLst>
    <p:sldId id="258" r:id="rId5"/>
    <p:sldId id="265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00"/>
    <a:srgbClr val="F46D0F"/>
    <a:srgbClr val="FF9933"/>
    <a:srgbClr val="FFE2D3"/>
    <a:srgbClr val="8BD9F5"/>
    <a:srgbClr val="77943D"/>
    <a:srgbClr val="4087C8"/>
    <a:srgbClr val="00B050"/>
    <a:srgbClr val="9BD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6" autoAdjust="0"/>
    <p:restoredTop sz="94333" autoAdjust="0"/>
  </p:normalViewPr>
  <p:slideViewPr>
    <p:cSldViewPr>
      <p:cViewPr varScale="1">
        <p:scale>
          <a:sx n="88" d="100"/>
          <a:sy n="88" d="100"/>
        </p:scale>
        <p:origin x="1020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slideMasters/slideMaster1.xml" Type="http://schemas.openxmlformats.org/officeDocument/2006/relationships/slideMaster"/><Relationship Id="rId4" Target="slideMasters/slideMaster2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presProps.xml" Type="http://schemas.openxmlformats.org/officeDocument/2006/relationships/presProps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"/>
            <a:ext cx="2919413" cy="495300"/>
          </a:xfrm>
          <a:prstGeom prst="rect">
            <a:avLst/>
          </a:prstGeom>
        </p:spPr>
        <p:txBody>
          <a:bodyPr vert="horz" lIns="91223" tIns="45612" rIns="91223" bIns="456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223" tIns="45612" rIns="91223" bIns="45612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9371019"/>
            <a:ext cx="2919413" cy="495300"/>
          </a:xfrm>
          <a:prstGeom prst="rect">
            <a:avLst/>
          </a:prstGeom>
        </p:spPr>
        <p:txBody>
          <a:bodyPr vert="horz" lIns="91223" tIns="45612" rIns="91223" bIns="456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9"/>
            <a:ext cx="2919412" cy="495300"/>
          </a:xfrm>
          <a:prstGeom prst="rect">
            <a:avLst/>
          </a:prstGeom>
        </p:spPr>
        <p:txBody>
          <a:bodyPr vert="horz" lIns="91223" tIns="45612" rIns="91223" bIns="45612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"/>
            <a:ext cx="2919413" cy="495300"/>
          </a:xfrm>
          <a:prstGeom prst="rect">
            <a:avLst/>
          </a:prstGeom>
        </p:spPr>
        <p:txBody>
          <a:bodyPr vert="horz" lIns="91223" tIns="45612" rIns="91223" bIns="456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223" tIns="45612" rIns="91223" bIns="45612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3" tIns="45612" rIns="91223" bIns="456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223" tIns="45612" rIns="91223" bIns="456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5" y="9371019"/>
            <a:ext cx="2919413" cy="495300"/>
          </a:xfrm>
          <a:prstGeom prst="rect">
            <a:avLst/>
          </a:prstGeom>
        </p:spPr>
        <p:txBody>
          <a:bodyPr vert="horz" lIns="91223" tIns="45612" rIns="91223" bIns="456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9"/>
            <a:ext cx="2919412" cy="495300"/>
          </a:xfrm>
          <a:prstGeom prst="rect">
            <a:avLst/>
          </a:prstGeom>
        </p:spPr>
        <p:txBody>
          <a:bodyPr vert="horz" lIns="91223" tIns="45612" rIns="91223" bIns="45612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jpe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6950"/>
            <a:ext cx="9921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1" y="2133608"/>
            <a:ext cx="8121650" cy="1470025"/>
          </a:xfrm>
        </p:spPr>
        <p:txBody>
          <a:bodyPr/>
          <a:lstStyle>
            <a:lvl1pPr>
              <a:defRPr sz="340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EA7C7B-6C38-4BDA-B6DD-FAA96FBB85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5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>
            <a:spLocks noGrp="1"/>
          </p:cNvSpPr>
          <p:nvPr>
            <p:ph type="pic" idx="2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8404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タイトルと&#10;縦書きテキスト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9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197736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 rot="5400000">
            <a:off x="5171281" y="1886744"/>
            <a:ext cx="6126163" cy="235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 rot="5400000">
            <a:off x="389731" y="-389731"/>
            <a:ext cx="6126163" cy="690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41442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3AD9B3-3E9E-4878-8116-49197D0207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01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3AD9B3-3E9E-4878-8116-49197D0207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7" name="Group 27"/>
          <p:cNvGrpSpPr>
            <a:grpSpLocks/>
          </p:cNvGrpSpPr>
          <p:nvPr userDrawn="1"/>
        </p:nvGrpSpPr>
        <p:grpSpPr bwMode="auto">
          <a:xfrm>
            <a:off x="0" y="6599065"/>
            <a:ext cx="9906000" cy="214314"/>
            <a:chOff x="0" y="255"/>
            <a:chExt cx="6240" cy="135"/>
          </a:xfrm>
        </p:grpSpPr>
        <p:sp>
          <p:nvSpPr>
            <p:cNvPr id="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27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39377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294876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253415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289999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302435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タイトル付きの&#10;コンテンツ"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7693025" y="6356350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186640636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Relationship Id="rId5" Target="../media/image1.jpeg" Type="http://schemas.openxmlformats.org/officeDocument/2006/relationships/imag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theme/theme2.xml" Type="http://schemas.openxmlformats.org/officeDocument/2006/relationships/theme"/><Relationship Id="rId11" Target="../media/image3.jpeg" Type="http://schemas.openxmlformats.org/officeDocument/2006/relationships/imag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93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1D9C5F3-0171-4BEC-8CA7-993AD018E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"/>
            <a:ext cx="990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1" name="Group 2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2" y="0"/>
            <a:ext cx="8266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3" name="Picture 32" descr="ppjtitle"/>
          <p:cNvPicPr/>
          <p:nvPr userDrawn="1"/>
        </p:nvPicPr>
        <p:blipFill>
          <a:blip r:embed="rId5"/>
          <a:srcRect l="1758" r="81940" b="42699"/>
          <a:stretch>
            <a:fillRect/>
          </a:stretch>
        </p:blipFill>
        <p:spPr>
          <a:xfrm>
            <a:off x="8697960" y="0"/>
            <a:ext cx="1207800" cy="3344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8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b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389586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779173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168759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558345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92190" indent="-292190" algn="l" rtl="0" eaLnBrk="0" fontAlgn="base" hangingPunct="0">
        <a:spcBef>
          <a:spcPct val="20000"/>
        </a:spcBef>
        <a:spcAft>
          <a:spcPct val="0"/>
        </a:spcAft>
        <a:buChar char="•"/>
        <a:defRPr kumimoji="1" sz="2727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33078" indent="-243492" algn="l" rtl="0" eaLnBrk="0" fontAlgn="base" hangingPunct="0">
        <a:spcBef>
          <a:spcPct val="20000"/>
        </a:spcBef>
        <a:spcAft>
          <a:spcPct val="0"/>
        </a:spcAft>
        <a:buChar char="–"/>
        <a:defRPr kumimoji="1" sz="2386">
          <a:solidFill>
            <a:schemeClr val="tx1"/>
          </a:solidFill>
          <a:latin typeface="+mn-lt"/>
          <a:ea typeface="ＭＳ Ｐゴシック" pitchFamily="50" charset="-128"/>
        </a:defRPr>
      </a:lvl2pPr>
      <a:lvl3pPr marL="973966" indent="-194793" algn="l" rtl="0" eaLnBrk="0" fontAlgn="base" hangingPunct="0">
        <a:spcBef>
          <a:spcPct val="20000"/>
        </a:spcBef>
        <a:spcAft>
          <a:spcPct val="0"/>
        </a:spcAft>
        <a:buChar char="•"/>
        <a:defRPr kumimoji="1" sz="2045">
          <a:solidFill>
            <a:schemeClr val="tx1"/>
          </a:solidFill>
          <a:latin typeface="+mn-lt"/>
          <a:ea typeface="ＭＳ Ｐゴシック" pitchFamily="50" charset="-128"/>
        </a:defRPr>
      </a:lvl3pPr>
      <a:lvl4pPr marL="1363553" indent="-194793" algn="l" rtl="0" eaLnBrk="0" fontAlgn="base" hangingPunct="0">
        <a:spcBef>
          <a:spcPct val="20000"/>
        </a:spcBef>
        <a:spcAft>
          <a:spcPct val="0"/>
        </a:spcAft>
        <a:buChar char="–"/>
        <a:defRPr kumimoji="1" sz="1704">
          <a:solidFill>
            <a:schemeClr val="tx1"/>
          </a:solidFill>
          <a:latin typeface="+mn-lt"/>
          <a:ea typeface="ＭＳ Ｐゴシック" pitchFamily="50" charset="-128"/>
        </a:defRPr>
      </a:lvl4pPr>
      <a:lvl5pPr marL="1753139" indent="-194793" algn="l" rtl="0" eaLnBrk="0" fontAlgn="base" hangingPunct="0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ＭＳ Ｐゴシック" pitchFamily="50" charset="-128"/>
        </a:defRPr>
      </a:lvl5pPr>
      <a:lvl6pPr marL="2142725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312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1898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484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0"/>
            <a:ext cx="9906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</a:pPr>
            <a:endParaRPr sz="18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0" y="333375"/>
            <a:ext cx="9906000" cy="214313"/>
            <a:chOff x="0" y="0"/>
            <a:chExt cx="6240" cy="135"/>
          </a:xfrm>
        </p:grpSpPr>
        <p:sp>
          <p:nvSpPr>
            <p:cNvPr id="11" name="Google Shape;11;p1"/>
            <p:cNvSpPr/>
            <p:nvPr/>
          </p:nvSpPr>
          <p:spPr>
            <a:xfrm>
              <a:off x="0" y="90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 panose="020B0604020202020204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0" y="45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 panose="020B0604020202020204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0" y="0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 panose="020B0604020202020204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pic>
        <p:nvPicPr>
          <p:cNvPr id="15" name="Google Shape;15;p1" descr="ppjtitle"/>
          <p:cNvPicPr preferRelativeResize="0"/>
          <p:nvPr/>
        </p:nvPicPr>
        <p:blipFill rotWithShape="1">
          <a:blip r:embed="rId11"/>
          <a:srcRect l="1754" r="81940" b="42690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96265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>
            <a:spLocks noGrp="1"/>
          </p:cNvSpPr>
          <p:nvPr>
            <p:ph type="title" idx="4294967295"/>
          </p:nvPr>
        </p:nvSpPr>
        <p:spPr>
          <a:xfrm>
            <a:off x="0" y="55414"/>
            <a:ext cx="9101138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600" b="1" dirty="0">
                <a:latin typeface="+mj-ea"/>
                <a:ea typeface="+mj-ea"/>
              </a:rPr>
              <a:t>地域一体型ガストロノミーツーリズム推進事業</a:t>
            </a:r>
            <a:r>
              <a:rPr lang="ja-JP" sz="1600" b="1" dirty="0">
                <a:latin typeface="+mj-ea"/>
                <a:ea typeface="+mj-ea"/>
                <a:sym typeface="Arial" panose="020B0604020202020204"/>
              </a:rPr>
              <a:t>　採択事業一覧</a:t>
            </a:r>
            <a:endParaRPr lang="ja-JP" sz="1400" b="1" dirty="0">
              <a:solidFill>
                <a:srgbClr val="FF0000"/>
              </a:solidFill>
              <a:latin typeface="+mj-ea"/>
              <a:ea typeface="+mj-ea"/>
              <a:sym typeface="Arial" panose="020B0604020202020204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19BA0FF-E152-12E7-4797-F4FEC6A54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96283"/>
              </p:ext>
            </p:extLst>
          </p:nvPr>
        </p:nvGraphicFramePr>
        <p:xfrm>
          <a:off x="471000" y="1305000"/>
          <a:ext cx="8748000" cy="4248000"/>
        </p:xfrm>
        <a:graphic>
          <a:graphicData uri="http://schemas.openxmlformats.org/drawingml/2006/table">
            <a:tbl>
              <a:tblPr/>
              <a:tblGrid>
                <a:gridCol w="1908000">
                  <a:extLst>
                    <a:ext uri="{9D8B030D-6E8A-4147-A177-3AD203B41FA5}">
                      <a16:colId xmlns:a16="http://schemas.microsoft.com/office/drawing/2014/main" val="2667676840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026226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3473634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応募団体名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23114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株式会社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NEPKI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沙流川流域のアイヌ食文化＊道産子ガストロノミー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〜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生命と食と自然のハーモニクス共創事業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〜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北海道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沙流郡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平取町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7079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久慈市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世界に誇る北岩手の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SDGs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「久慈・やまがたガストロノミーツーリズム」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岩手県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久慈市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64521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株式会社小松まちづくり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世界を魅了するジャパンクタニと石川の海山の幸の美味しいフュージョン</a:t>
                      </a:r>
                    </a:p>
                    <a:p>
                      <a:pPr algn="l" fontAlgn="ctr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歴史ある日本遺産を発信し五感で味わうガストロノミーツーリズム事業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石川県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小松市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04799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宮津市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天橋立ガストロノミー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～神が育んだ海底湧き水の恵を食す～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京都府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宮津市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6721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井原市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星空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シェフ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地域ブランド食材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伝統工芸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五感で匠を楽しむ世界認証の饗宴「美星アーティザン・ツーリズム」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岡山県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井原市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81952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合同会社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GOTOKU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Kagoshima Unearthed: Unfiltered Local Life &amp; Cuisine Shaped by Volcanoes</a:t>
                      </a: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and Ocean Currents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～活火山と黒潮から生まれたローカル文化とヒトを通じて素材にアクセスする旅～</a:t>
                      </a: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鹿児島県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2852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>
            <a:spLocks noGrp="1"/>
          </p:cNvSpPr>
          <p:nvPr>
            <p:ph type="title" idx="4294967295"/>
          </p:nvPr>
        </p:nvSpPr>
        <p:spPr>
          <a:xfrm>
            <a:off x="0" y="55414"/>
            <a:ext cx="9101138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600" b="1" dirty="0">
                <a:latin typeface="+mj-ea"/>
                <a:ea typeface="+mj-ea"/>
              </a:rPr>
              <a:t>観光振興事業費補助金（地域一体型ガストロノミーツーリズム推進事業）　</a:t>
            </a:r>
            <a:r>
              <a:rPr lang="ja-JP" sz="1600" b="1" dirty="0">
                <a:latin typeface="+mj-ea"/>
                <a:ea typeface="+mj-ea"/>
                <a:sym typeface="Arial" panose="020B0604020202020204"/>
              </a:rPr>
              <a:t>採択事業一覧</a:t>
            </a:r>
            <a:endParaRPr lang="ja-JP" sz="1400" b="1" dirty="0">
              <a:solidFill>
                <a:srgbClr val="FF0000"/>
              </a:solidFill>
              <a:latin typeface="+mj-ea"/>
              <a:ea typeface="+mj-ea"/>
              <a:sym typeface="Arial" panose="020B0604020202020204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19BA0FF-E152-12E7-4797-F4FEC6A54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23480"/>
              </p:ext>
            </p:extLst>
          </p:nvPr>
        </p:nvGraphicFramePr>
        <p:xfrm>
          <a:off x="471000" y="1305000"/>
          <a:ext cx="8748000" cy="4248000"/>
        </p:xfrm>
        <a:graphic>
          <a:graphicData uri="http://schemas.openxmlformats.org/drawingml/2006/table">
            <a:tbl>
              <a:tblPr/>
              <a:tblGrid>
                <a:gridCol w="1908000">
                  <a:extLst>
                    <a:ext uri="{9D8B030D-6E8A-4147-A177-3AD203B41FA5}">
                      <a16:colId xmlns:a16="http://schemas.microsoft.com/office/drawing/2014/main" val="2667676840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026226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34736340"/>
                    </a:ext>
                  </a:extLst>
                </a:gridCol>
              </a:tblGrid>
              <a:tr h="47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応募団体名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231143"/>
                  </a:ext>
                </a:extLst>
              </a:tr>
              <a:tr h="9440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宗教法人覚林坊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年の精進料理の伝統をもつ宿坊のまち日蓮宗総本山身延山で、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本格的「お寺オーベルジュ」を起点に世界の</a:t>
                      </a:r>
                      <a:r>
                        <a:rPr lang="en-US" altLang="ja-JP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Shoujin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Cuisine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の歴史を切り拓く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山梨県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身延町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70794"/>
                  </a:ext>
                </a:extLst>
              </a:tr>
              <a:tr h="9440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三浦地所株式会社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「 あこがれ 」 を創出する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「 特別な食体験 ・ ゲリラレストラン 」 拠点形成事業　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神奈川県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三浦市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645210"/>
                  </a:ext>
                </a:extLst>
              </a:tr>
              <a:tr h="94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信濃毎日新聞株式会社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世界一の糸の都 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"SILK OKAYA”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ガストロノミー</a:t>
                      </a:r>
                    </a:p>
                    <a:p>
                      <a:pPr algn="l" fontAlgn="ctr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信州の食文化「カイコ」✕「ジビエ」の体験ツーリズム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長野県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岡谷市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047996"/>
                  </a:ext>
                </a:extLst>
              </a:tr>
              <a:tr h="944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株式会社</a:t>
                      </a:r>
                      <a:r>
                        <a:rPr lang="en-US" altLang="zh-TW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DonDen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城下の町人が嗜む「お茶事」を世界へ。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犬山ガストロノミーツーリズム推進事業</a:t>
                      </a: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愛知県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犬山市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8" marR="4728" marT="47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6721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3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FF0000"/>
          </a:solidFill>
          <a:prstDash val="sysDash"/>
          <a:round/>
          <a:headEnd/>
          <a:tailEnd/>
        </a:ln>
        <a:effectLst/>
      </a:spPr>
      <a:bodyPr wrap="square" lIns="91422" tIns="45710" rIns="91422" bIns="45710" rtlCol="0" anchor="t" anchorCtr="0">
        <a:spAutoFit/>
      </a:bodyPr>
      <a:lstStyle>
        <a:defPPr marL="1338263" algn="ctr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6_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94E4F2F5D4E444919A572A61B05E27" ma:contentTypeVersion="2" ma:contentTypeDescription="新しいドキュメントを作成します。" ma:contentTypeScope="" ma:versionID="73b06f27c0e00256af13d5632c4234da">
  <xsd:schema xmlns:xsd="http://www.w3.org/2001/XMLSchema" xmlns:xs="http://www.w3.org/2001/XMLSchema" xmlns:p="http://schemas.microsoft.com/office/2006/metadata/properties" xmlns:ns2="ee3bdf5a-2582-4d5b-9e11-0a97b58d00ae" targetNamespace="http://schemas.microsoft.com/office/2006/metadata/properties" ma:root="true" ma:fieldsID="925c0b506e5a2edb2f9662bd0c834891" ns2:_="">
    <xsd:import namespace="ee3bdf5a-2582-4d5b-9e11-0a97b58d0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bdf5a-2582-4d5b-9e11-0a97b58d00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E0C230-DFDA-44D9-8709-7F4D30A36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3bdf5a-2582-4d5b-9e11-0a97b58d0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5A88F3-423D-47BB-875B-FDB1126661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301</Words>
  <PresentationFormat>A4 210 x 297 mm</PresentationFormat>
  <Paragraphs>58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Meiryo UI</vt:lpstr>
      <vt:lpstr>メイリオ</vt:lpstr>
      <vt:lpstr>游ゴシック</vt:lpstr>
      <vt:lpstr>Arial</vt:lpstr>
      <vt:lpstr>Calibri</vt:lpstr>
      <vt:lpstr>3_標準デザイン</vt:lpstr>
      <vt:lpstr>26_標準デザイン</vt:lpstr>
      <vt:lpstr>地域一体型ガストロノミーツーリズム推進事業　採択事業一覧</vt:lpstr>
      <vt:lpstr>観光振興事業費補助金（地域一体型ガストロノミーツーリズム推進事業）　採択事業一覧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