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62" r:id="rId4"/>
    <p:sldId id="261" r:id="rId5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0" autoAdjust="0"/>
    <p:restoredTop sz="95110" autoAdjust="0"/>
  </p:normalViewPr>
  <p:slideViewPr>
    <p:cSldViewPr snapToGrid="0">
      <p:cViewPr varScale="1">
        <p:scale>
          <a:sx n="89" d="100"/>
          <a:sy n="89" d="100"/>
        </p:scale>
        <p:origin x="534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1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2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03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4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5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146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3233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5210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23564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5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6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7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8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5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6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0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1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2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3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4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8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9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60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1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3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7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8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1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5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6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7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8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2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3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84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jpeg" Type="http://schemas.openxmlformats.org/officeDocument/2006/relationships/image"/><Relationship Id="rId4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89;p1"/>
          <p:cNvSpPr/>
          <p:nvPr/>
        </p:nvSpPr>
        <p:spPr>
          <a:xfrm>
            <a:off x="90605" y="638294"/>
            <a:ext cx="9724791" cy="3062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ja-JP" altLang="en-US" sz="1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海水浴場の周辺状況</a:t>
            </a:r>
            <a:r>
              <a:rPr lang="zh-CN" altLang="en-US" sz="1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（半径</a:t>
            </a:r>
            <a:r>
              <a:rPr lang="en-US" altLang="zh-CN" sz="1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500m</a:t>
            </a:r>
            <a:r>
              <a:rPr lang="zh-CN" altLang="en-US" sz="1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圏内）</a:t>
            </a:r>
            <a:endParaRPr lang="ja-JP" altLang="en-US" sz="14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111" name="Google Shape;93;p1"/>
          <p:cNvSpPr txBox="1"/>
          <p:nvPr/>
        </p:nvSpPr>
        <p:spPr>
          <a:xfrm>
            <a:off x="90605" y="944500"/>
            <a:ext cx="9724791" cy="581693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　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事業の対象となる海水浴場すべてについて、およそ半径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500m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圏内にある設備や観光施設等の配置や状況を、</a:t>
            </a:r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　　イメージ図やマップ等を用いて説明してください。</a:t>
            </a:r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　</a:t>
            </a:r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　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対象となる海水浴場が複数ある場合も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1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枚にまとめて記載してください。</a:t>
            </a:r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111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9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【様式</a:t>
            </a:r>
            <a:r>
              <a:rPr lang="ja-JP" altLang="en-US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５</a:t>
            </a:r>
            <a:r>
              <a:rPr lang="ja-JP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】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Google Shape;92;p1"/>
          <p:cNvSpPr txBox="1">
            <a:spLocks/>
          </p:cNvSpPr>
          <p:nvPr/>
        </p:nvSpPr>
        <p:spPr>
          <a:xfrm>
            <a:off x="6596743" y="148840"/>
            <a:ext cx="3306082" cy="36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総事業費：○○○千円</a:t>
            </a:r>
            <a:r>
              <a:rPr lang="zh-TW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lang="zh-TW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5361388" cy="540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ja-JP" sz="19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○○○○事業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【○○県○○市】 </a:t>
            </a:r>
            <a:r>
              <a:rPr lang="ja-JP" sz="19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72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89;p1"/>
          <p:cNvSpPr/>
          <p:nvPr/>
        </p:nvSpPr>
        <p:spPr>
          <a:xfrm>
            <a:off x="90605" y="638294"/>
            <a:ext cx="9724791" cy="3062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ja-JP" altLang="en-US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ブルーツーリズム採択事業の取組内容と実績の推移（</a:t>
            </a:r>
            <a:r>
              <a:rPr lang="en-US" altLang="ja-JP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R4</a:t>
            </a:r>
            <a:r>
              <a:rPr lang="ja-JP" altLang="en-US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～</a:t>
            </a:r>
            <a:r>
              <a:rPr lang="en-US" altLang="ja-JP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R7</a:t>
            </a:r>
            <a:r>
              <a:rPr lang="ja-JP" altLang="en-US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年度）</a:t>
            </a:r>
          </a:p>
        </p:txBody>
      </p:sp>
      <p:sp>
        <p:nvSpPr>
          <p:cNvPr id="1111" name="Google Shape;93;p1"/>
          <p:cNvSpPr txBox="1"/>
          <p:nvPr/>
        </p:nvSpPr>
        <p:spPr>
          <a:xfrm>
            <a:off x="90605" y="944500"/>
            <a:ext cx="9724791" cy="581693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　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これまでブルーツーリズム推進支援事業にて採択された取組内容及び、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R7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年度の計画内容について、</a:t>
            </a:r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　　エリアごとに年度で分けて記載してください。過去に採択事例が無い場合は、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R7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年度の計画内容のみ記載してください。</a:t>
            </a:r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　</a:t>
            </a:r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/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　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各取組内容の費用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(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補助対象経費のみ</a:t>
            </a:r>
            <a:r>
              <a:rPr lang="en-US" altLang="ja-JP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)</a:t>
            </a:r>
            <a:r>
              <a:rPr lang="ja-JP" altLang="en-US" sz="1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やアウトカム含め、イメージ図や写真等を用いて説明してください。</a:t>
            </a:r>
            <a:endParaRPr lang="en-US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111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9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【様式</a:t>
            </a:r>
            <a:r>
              <a:rPr lang="ja-JP" altLang="en-US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５</a:t>
            </a:r>
            <a:r>
              <a:rPr lang="ja-JP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】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Google Shape;92;p1"/>
          <p:cNvSpPr txBox="1">
            <a:spLocks/>
          </p:cNvSpPr>
          <p:nvPr/>
        </p:nvSpPr>
        <p:spPr>
          <a:xfrm>
            <a:off x="6596743" y="148840"/>
            <a:ext cx="3306082" cy="36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総事業費：○○○千円</a:t>
            </a:r>
            <a:r>
              <a:rPr lang="zh-TW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lang="zh-TW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5361388" cy="540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ja-JP" sz="19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○○○○事業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【○○県○○市】 </a:t>
            </a:r>
            <a:r>
              <a:rPr lang="ja-JP" sz="19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550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89;p1"/>
          <p:cNvSpPr/>
          <p:nvPr/>
        </p:nvSpPr>
        <p:spPr>
          <a:xfrm>
            <a:off x="90605" y="638294"/>
            <a:ext cx="9724791" cy="3062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ja-JP" altLang="en-US" sz="1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海水浴場の</a:t>
            </a:r>
            <a:r>
              <a:rPr lang="ja-JP" altLang="en-US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周辺</a:t>
            </a:r>
            <a:r>
              <a:rPr lang="ja-JP" altLang="en-US" sz="1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状況（半径</a:t>
            </a:r>
            <a:r>
              <a:rPr lang="en-US" altLang="ja-JP" sz="1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500m</a:t>
            </a:r>
            <a:r>
              <a:rPr lang="ja-JP" altLang="en-US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圏内</a:t>
            </a:r>
            <a:r>
              <a:rPr lang="ja-JP" altLang="en-US" sz="1400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）</a:t>
            </a:r>
            <a:endParaRPr sz="14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111" name="Google Shape;93;p1"/>
          <p:cNvSpPr txBox="1"/>
          <p:nvPr/>
        </p:nvSpPr>
        <p:spPr>
          <a:xfrm>
            <a:off x="90605" y="944500"/>
            <a:ext cx="9724791" cy="581693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US" altLang="ja-JP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111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9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【様式</a:t>
            </a:r>
            <a:r>
              <a:rPr lang="ja-JP" altLang="en-US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５</a:t>
            </a:r>
            <a:r>
              <a:rPr lang="ja-JP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】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Google Shape;92;p1"/>
          <p:cNvSpPr txBox="1">
            <a:spLocks/>
          </p:cNvSpPr>
          <p:nvPr/>
        </p:nvSpPr>
        <p:spPr>
          <a:xfrm>
            <a:off x="6596743" y="148840"/>
            <a:ext cx="3306082" cy="36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総事業費：○○○千円</a:t>
            </a:r>
            <a:r>
              <a:rPr lang="zh-TW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lang="zh-TW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5361388" cy="540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ja-JP" sz="19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○○○○事業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【○○県○○市】 </a:t>
            </a:r>
            <a:r>
              <a:rPr lang="ja-JP" sz="19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Google Shape;92;p1">
            <a:extLst>
              <a:ext uri="{FF2B5EF4-FFF2-40B4-BE49-F238E27FC236}">
                <a16:creationId xmlns:a16="http://schemas.microsoft.com/office/drawing/2014/main" id="{68E5ACBC-93EC-C4D4-CC97-BA6F6580AD41}"/>
              </a:ext>
            </a:extLst>
          </p:cNvPr>
          <p:cNvSpPr txBox="1">
            <a:spLocks/>
          </p:cNvSpPr>
          <p:nvPr/>
        </p:nvSpPr>
        <p:spPr>
          <a:xfrm>
            <a:off x="8882743" y="181528"/>
            <a:ext cx="1020083" cy="36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（記載例）</a:t>
            </a:r>
            <a:r>
              <a:rPr lang="zh-TW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lang="zh-TW" altLang="en-US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 descr="マップ&#10;&#10;自動的に生成された説明">
            <a:extLst>
              <a:ext uri="{FF2B5EF4-FFF2-40B4-BE49-F238E27FC236}">
                <a16:creationId xmlns:a16="http://schemas.microsoft.com/office/drawing/2014/main" id="{A25B7BEE-D54A-FA81-D69A-94A79F1751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52"/>
          <a:stretch/>
        </p:blipFill>
        <p:spPr>
          <a:xfrm>
            <a:off x="90604" y="927094"/>
            <a:ext cx="9724791" cy="585557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899757-2834-8CCB-F32C-390C01A7437C}"/>
              </a:ext>
            </a:extLst>
          </p:cNvPr>
          <p:cNvSpPr txBox="1"/>
          <p:nvPr/>
        </p:nvSpPr>
        <p:spPr>
          <a:xfrm>
            <a:off x="368896" y="1084401"/>
            <a:ext cx="2816094" cy="1392689"/>
          </a:xfrm>
          <a:prstGeom prst="rect">
            <a:avLst/>
          </a:prstGeom>
          <a:solidFill>
            <a:schemeClr val="lt1"/>
          </a:solidFill>
          <a:ln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8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〇〇海水浴場</a:t>
            </a:r>
            <a:endParaRPr kumimoji="1" lang="en-US" altLang="ja-JP" sz="18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海水浴場入込客数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R4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：○○万人（〇年比〇％）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：○○万人（〇年比〇％）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：○○万人（〇年比〇％）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ピーク時〇年：○○万人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DFE9BBB1-4000-8201-11A7-3D740E9A42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3960" y="5888054"/>
            <a:ext cx="1987468" cy="883997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279B3C4-0295-724A-B847-E401F9058EF4}"/>
              </a:ext>
            </a:extLst>
          </p:cNvPr>
          <p:cNvSpPr txBox="1"/>
          <p:nvPr/>
        </p:nvSpPr>
        <p:spPr>
          <a:xfrm>
            <a:off x="565079" y="6014243"/>
            <a:ext cx="92467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〇〇神社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3F352B5-A021-A9AA-5B92-0D5CE0FFB247}"/>
              </a:ext>
            </a:extLst>
          </p:cNvPr>
          <p:cNvSpPr txBox="1"/>
          <p:nvPr/>
        </p:nvSpPr>
        <p:spPr>
          <a:xfrm>
            <a:off x="347861" y="3663863"/>
            <a:ext cx="108234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〇〇水族館</a:t>
            </a:r>
          </a:p>
        </p:txBody>
      </p:sp>
    </p:spTree>
    <p:extLst>
      <p:ext uri="{BB962C8B-B14F-4D97-AF65-F5344CB8AC3E}">
        <p14:creationId xmlns:p14="http://schemas.microsoft.com/office/powerpoint/2010/main" val="396065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89;p1"/>
          <p:cNvSpPr/>
          <p:nvPr/>
        </p:nvSpPr>
        <p:spPr>
          <a:xfrm>
            <a:off x="90605" y="638294"/>
            <a:ext cx="9724791" cy="3062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ja-JP" altLang="en-US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ブルーツーリズム推進支援事業の取組内容と実績の推移（</a:t>
            </a:r>
            <a:r>
              <a:rPr lang="en-US" altLang="ja-JP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R4</a:t>
            </a:r>
            <a:r>
              <a:rPr lang="ja-JP" altLang="en-US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～</a:t>
            </a:r>
            <a:r>
              <a:rPr lang="en-US" altLang="ja-JP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R7</a:t>
            </a:r>
            <a:r>
              <a:rPr lang="ja-JP" altLang="en-US" b="1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年度）</a:t>
            </a:r>
            <a:endParaRPr sz="1400" b="1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111" name="Google Shape;93;p1"/>
          <p:cNvSpPr txBox="1"/>
          <p:nvPr/>
        </p:nvSpPr>
        <p:spPr>
          <a:xfrm>
            <a:off x="90604" y="944500"/>
            <a:ext cx="9724791" cy="581693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US" altLang="ja-JP" sz="120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111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9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【様式</a:t>
            </a:r>
            <a:r>
              <a:rPr lang="ja-JP" altLang="en-US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５</a:t>
            </a:r>
            <a:r>
              <a:rPr lang="ja-JP" sz="12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】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Google Shape;92;p1"/>
          <p:cNvSpPr txBox="1">
            <a:spLocks/>
          </p:cNvSpPr>
          <p:nvPr/>
        </p:nvSpPr>
        <p:spPr>
          <a:xfrm>
            <a:off x="6596743" y="148840"/>
            <a:ext cx="3306082" cy="36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総事業費：○○○千円</a:t>
            </a:r>
            <a:r>
              <a:rPr lang="zh-TW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lang="zh-TW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5361388" cy="540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ja-JP" sz="19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○○○○事業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【○○県○○市】 </a:t>
            </a:r>
            <a:r>
              <a:rPr lang="ja-JP" sz="1900" dirty="0"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Google Shape;92;p1">
            <a:extLst>
              <a:ext uri="{FF2B5EF4-FFF2-40B4-BE49-F238E27FC236}">
                <a16:creationId xmlns:a16="http://schemas.microsoft.com/office/drawing/2014/main" id="{D80DAB87-58D6-0738-2EE3-3F823C245D90}"/>
              </a:ext>
            </a:extLst>
          </p:cNvPr>
          <p:cNvSpPr txBox="1">
            <a:spLocks/>
          </p:cNvSpPr>
          <p:nvPr/>
        </p:nvSpPr>
        <p:spPr>
          <a:xfrm>
            <a:off x="8882743" y="181528"/>
            <a:ext cx="1020083" cy="36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（記載例）</a:t>
            </a:r>
            <a:r>
              <a:rPr lang="zh-TW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lang="zh-TW" altLang="en-US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フリーフォーム 6">
            <a:extLst>
              <a:ext uri="{FF2B5EF4-FFF2-40B4-BE49-F238E27FC236}">
                <a16:creationId xmlns:a16="http://schemas.microsoft.com/office/drawing/2014/main" id="{64A00F71-65C7-386A-C130-F229FD68EC8B}"/>
              </a:ext>
            </a:extLst>
          </p:cNvPr>
          <p:cNvSpPr/>
          <p:nvPr/>
        </p:nvSpPr>
        <p:spPr>
          <a:xfrm>
            <a:off x="282337" y="1127812"/>
            <a:ext cx="3317508" cy="4872446"/>
          </a:xfrm>
          <a:custGeom>
            <a:avLst/>
            <a:gdLst>
              <a:gd name="connsiteX0" fmla="*/ 1959429 w 3082834"/>
              <a:gd name="connsiteY0" fmla="*/ 313508 h 4558937"/>
              <a:gd name="connsiteX1" fmla="*/ 2547257 w 3082834"/>
              <a:gd name="connsiteY1" fmla="*/ 705394 h 4558937"/>
              <a:gd name="connsiteX2" fmla="*/ 2677886 w 3082834"/>
              <a:gd name="connsiteY2" fmla="*/ 1058091 h 4558937"/>
              <a:gd name="connsiteX3" fmla="*/ 2586446 w 3082834"/>
              <a:gd name="connsiteY3" fmla="*/ 1149531 h 4558937"/>
              <a:gd name="connsiteX4" fmla="*/ 2377440 w 3082834"/>
              <a:gd name="connsiteY4" fmla="*/ 979714 h 4558937"/>
              <a:gd name="connsiteX5" fmla="*/ 2377440 w 3082834"/>
              <a:gd name="connsiteY5" fmla="*/ 1097280 h 4558937"/>
              <a:gd name="connsiteX6" fmla="*/ 2651760 w 3082834"/>
              <a:gd name="connsiteY6" fmla="*/ 1449977 h 4558937"/>
              <a:gd name="connsiteX7" fmla="*/ 2860766 w 3082834"/>
              <a:gd name="connsiteY7" fmla="*/ 1384663 h 4558937"/>
              <a:gd name="connsiteX8" fmla="*/ 3004457 w 3082834"/>
              <a:gd name="connsiteY8" fmla="*/ 1776548 h 4558937"/>
              <a:gd name="connsiteX9" fmla="*/ 2978331 w 3082834"/>
              <a:gd name="connsiteY9" fmla="*/ 1972491 h 4558937"/>
              <a:gd name="connsiteX10" fmla="*/ 2926080 w 3082834"/>
              <a:gd name="connsiteY10" fmla="*/ 1867988 h 4558937"/>
              <a:gd name="connsiteX11" fmla="*/ 2913017 w 3082834"/>
              <a:gd name="connsiteY11" fmla="*/ 1737360 h 4558937"/>
              <a:gd name="connsiteX12" fmla="*/ 2717074 w 3082834"/>
              <a:gd name="connsiteY12" fmla="*/ 1737360 h 4558937"/>
              <a:gd name="connsiteX13" fmla="*/ 2743200 w 3082834"/>
              <a:gd name="connsiteY13" fmla="*/ 1894114 h 4558937"/>
              <a:gd name="connsiteX14" fmla="*/ 3030583 w 3082834"/>
              <a:gd name="connsiteY14" fmla="*/ 2220686 h 4558937"/>
              <a:gd name="connsiteX15" fmla="*/ 2991394 w 3082834"/>
              <a:gd name="connsiteY15" fmla="*/ 2364377 h 4558937"/>
              <a:gd name="connsiteX16" fmla="*/ 2991394 w 3082834"/>
              <a:gd name="connsiteY16" fmla="*/ 2481943 h 4558937"/>
              <a:gd name="connsiteX17" fmla="*/ 3082834 w 3082834"/>
              <a:gd name="connsiteY17" fmla="*/ 2782388 h 4558937"/>
              <a:gd name="connsiteX18" fmla="*/ 3030583 w 3082834"/>
              <a:gd name="connsiteY18" fmla="*/ 2860766 h 4558937"/>
              <a:gd name="connsiteX19" fmla="*/ 3004457 w 3082834"/>
              <a:gd name="connsiteY19" fmla="*/ 3265714 h 4558937"/>
              <a:gd name="connsiteX20" fmla="*/ 2573383 w 3082834"/>
              <a:gd name="connsiteY20" fmla="*/ 3278777 h 4558937"/>
              <a:gd name="connsiteX21" fmla="*/ 2638697 w 3082834"/>
              <a:gd name="connsiteY21" fmla="*/ 3696788 h 4558937"/>
              <a:gd name="connsiteX22" fmla="*/ 2860766 w 3082834"/>
              <a:gd name="connsiteY22" fmla="*/ 3644537 h 4558937"/>
              <a:gd name="connsiteX23" fmla="*/ 2978331 w 3082834"/>
              <a:gd name="connsiteY23" fmla="*/ 3775166 h 4558937"/>
              <a:gd name="connsiteX24" fmla="*/ 2926080 w 3082834"/>
              <a:gd name="connsiteY24" fmla="*/ 4049486 h 4558937"/>
              <a:gd name="connsiteX25" fmla="*/ 2704011 w 3082834"/>
              <a:gd name="connsiteY25" fmla="*/ 4323806 h 4558937"/>
              <a:gd name="connsiteX26" fmla="*/ 2429691 w 3082834"/>
              <a:gd name="connsiteY26" fmla="*/ 4336868 h 4558937"/>
              <a:gd name="connsiteX27" fmla="*/ 2403566 w 3082834"/>
              <a:gd name="connsiteY27" fmla="*/ 4402183 h 4558937"/>
              <a:gd name="connsiteX28" fmla="*/ 2351314 w 3082834"/>
              <a:gd name="connsiteY28" fmla="*/ 4558937 h 4558937"/>
              <a:gd name="connsiteX29" fmla="*/ 1737360 w 3082834"/>
              <a:gd name="connsiteY29" fmla="*/ 4506686 h 4558937"/>
              <a:gd name="connsiteX30" fmla="*/ 1528354 w 3082834"/>
              <a:gd name="connsiteY30" fmla="*/ 4284617 h 4558937"/>
              <a:gd name="connsiteX31" fmla="*/ 836023 w 3082834"/>
              <a:gd name="connsiteY31" fmla="*/ 4114800 h 4558937"/>
              <a:gd name="connsiteX32" fmla="*/ 666206 w 3082834"/>
              <a:gd name="connsiteY32" fmla="*/ 3905794 h 4558937"/>
              <a:gd name="connsiteX33" fmla="*/ 653143 w 3082834"/>
              <a:gd name="connsiteY33" fmla="*/ 3474720 h 4558937"/>
              <a:gd name="connsiteX34" fmla="*/ 796834 w 3082834"/>
              <a:gd name="connsiteY34" fmla="*/ 3448594 h 4558937"/>
              <a:gd name="connsiteX35" fmla="*/ 770709 w 3082834"/>
              <a:gd name="connsiteY35" fmla="*/ 3226526 h 4558937"/>
              <a:gd name="connsiteX36" fmla="*/ 182880 w 3082834"/>
              <a:gd name="connsiteY36" fmla="*/ 3187337 h 4558937"/>
              <a:gd name="connsiteX37" fmla="*/ 222069 w 3082834"/>
              <a:gd name="connsiteY37" fmla="*/ 3030583 h 4558937"/>
              <a:gd name="connsiteX38" fmla="*/ 0 w 3082834"/>
              <a:gd name="connsiteY38" fmla="*/ 2664823 h 4558937"/>
              <a:gd name="connsiteX39" fmla="*/ 0 w 3082834"/>
              <a:gd name="connsiteY39" fmla="*/ 2286000 h 4558937"/>
              <a:gd name="connsiteX40" fmla="*/ 0 w 3082834"/>
              <a:gd name="connsiteY40" fmla="*/ 1894114 h 4558937"/>
              <a:gd name="connsiteX41" fmla="*/ 169817 w 3082834"/>
              <a:gd name="connsiteY41" fmla="*/ 1685108 h 4558937"/>
              <a:gd name="connsiteX42" fmla="*/ 548640 w 3082834"/>
              <a:gd name="connsiteY42" fmla="*/ 1410788 h 4558937"/>
              <a:gd name="connsiteX43" fmla="*/ 836023 w 3082834"/>
              <a:gd name="connsiteY43" fmla="*/ 718457 h 4558937"/>
              <a:gd name="connsiteX44" fmla="*/ 653143 w 3082834"/>
              <a:gd name="connsiteY44" fmla="*/ 692331 h 4558937"/>
              <a:gd name="connsiteX45" fmla="*/ 822960 w 3082834"/>
              <a:gd name="connsiteY45" fmla="*/ 352697 h 4558937"/>
              <a:gd name="connsiteX46" fmla="*/ 966651 w 3082834"/>
              <a:gd name="connsiteY46" fmla="*/ 209006 h 4558937"/>
              <a:gd name="connsiteX47" fmla="*/ 1489166 w 3082834"/>
              <a:gd name="connsiteY47" fmla="*/ 0 h 4558937"/>
              <a:gd name="connsiteX48" fmla="*/ 1724297 w 3082834"/>
              <a:gd name="connsiteY48" fmla="*/ 52251 h 4558937"/>
              <a:gd name="connsiteX49" fmla="*/ 1959429 w 3082834"/>
              <a:gd name="connsiteY49" fmla="*/ 313508 h 455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082834" h="4558937">
                <a:moveTo>
                  <a:pt x="1959429" y="313508"/>
                </a:moveTo>
                <a:lnTo>
                  <a:pt x="2547257" y="705394"/>
                </a:lnTo>
                <a:lnTo>
                  <a:pt x="2677886" y="1058091"/>
                </a:lnTo>
                <a:lnTo>
                  <a:pt x="2586446" y="1149531"/>
                </a:lnTo>
                <a:lnTo>
                  <a:pt x="2377440" y="979714"/>
                </a:lnTo>
                <a:lnTo>
                  <a:pt x="2377440" y="1097280"/>
                </a:lnTo>
                <a:lnTo>
                  <a:pt x="2651760" y="1449977"/>
                </a:lnTo>
                <a:lnTo>
                  <a:pt x="2860766" y="1384663"/>
                </a:lnTo>
                <a:lnTo>
                  <a:pt x="3004457" y="1776548"/>
                </a:lnTo>
                <a:lnTo>
                  <a:pt x="2978331" y="1972491"/>
                </a:lnTo>
                <a:lnTo>
                  <a:pt x="2926080" y="1867988"/>
                </a:lnTo>
                <a:lnTo>
                  <a:pt x="2913017" y="1737360"/>
                </a:lnTo>
                <a:lnTo>
                  <a:pt x="2717074" y="1737360"/>
                </a:lnTo>
                <a:lnTo>
                  <a:pt x="2743200" y="1894114"/>
                </a:lnTo>
                <a:lnTo>
                  <a:pt x="3030583" y="2220686"/>
                </a:lnTo>
                <a:lnTo>
                  <a:pt x="2991394" y="2364377"/>
                </a:lnTo>
                <a:lnTo>
                  <a:pt x="2991394" y="2481943"/>
                </a:lnTo>
                <a:lnTo>
                  <a:pt x="3082834" y="2782388"/>
                </a:lnTo>
                <a:lnTo>
                  <a:pt x="3030583" y="2860766"/>
                </a:lnTo>
                <a:lnTo>
                  <a:pt x="3004457" y="3265714"/>
                </a:lnTo>
                <a:lnTo>
                  <a:pt x="2573383" y="3278777"/>
                </a:lnTo>
                <a:lnTo>
                  <a:pt x="2638697" y="3696788"/>
                </a:lnTo>
                <a:lnTo>
                  <a:pt x="2860766" y="3644537"/>
                </a:lnTo>
                <a:lnTo>
                  <a:pt x="2978331" y="3775166"/>
                </a:lnTo>
                <a:lnTo>
                  <a:pt x="2926080" y="4049486"/>
                </a:lnTo>
                <a:lnTo>
                  <a:pt x="2704011" y="4323806"/>
                </a:lnTo>
                <a:lnTo>
                  <a:pt x="2429691" y="4336868"/>
                </a:lnTo>
                <a:lnTo>
                  <a:pt x="2403566" y="4402183"/>
                </a:lnTo>
                <a:lnTo>
                  <a:pt x="2351314" y="4558937"/>
                </a:lnTo>
                <a:lnTo>
                  <a:pt x="1737360" y="4506686"/>
                </a:lnTo>
                <a:lnTo>
                  <a:pt x="1528354" y="4284617"/>
                </a:lnTo>
                <a:lnTo>
                  <a:pt x="836023" y="4114800"/>
                </a:lnTo>
                <a:lnTo>
                  <a:pt x="666206" y="3905794"/>
                </a:lnTo>
                <a:lnTo>
                  <a:pt x="653143" y="3474720"/>
                </a:lnTo>
                <a:lnTo>
                  <a:pt x="796834" y="3448594"/>
                </a:lnTo>
                <a:lnTo>
                  <a:pt x="770709" y="3226526"/>
                </a:lnTo>
                <a:lnTo>
                  <a:pt x="182880" y="3187337"/>
                </a:lnTo>
                <a:lnTo>
                  <a:pt x="222069" y="3030583"/>
                </a:lnTo>
                <a:lnTo>
                  <a:pt x="0" y="2664823"/>
                </a:lnTo>
                <a:lnTo>
                  <a:pt x="0" y="2286000"/>
                </a:lnTo>
                <a:lnTo>
                  <a:pt x="0" y="1894114"/>
                </a:lnTo>
                <a:lnTo>
                  <a:pt x="169817" y="1685108"/>
                </a:lnTo>
                <a:lnTo>
                  <a:pt x="548640" y="1410788"/>
                </a:lnTo>
                <a:lnTo>
                  <a:pt x="836023" y="718457"/>
                </a:lnTo>
                <a:lnTo>
                  <a:pt x="653143" y="692331"/>
                </a:lnTo>
                <a:lnTo>
                  <a:pt x="822960" y="352697"/>
                </a:lnTo>
                <a:lnTo>
                  <a:pt x="966651" y="209006"/>
                </a:lnTo>
                <a:lnTo>
                  <a:pt x="1489166" y="0"/>
                </a:lnTo>
                <a:lnTo>
                  <a:pt x="1724297" y="52251"/>
                </a:lnTo>
                <a:lnTo>
                  <a:pt x="1959429" y="313508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線吹き出し 2 (枠付き) 47">
            <a:extLst>
              <a:ext uri="{FF2B5EF4-FFF2-40B4-BE49-F238E27FC236}">
                <a16:creationId xmlns:a16="http://schemas.microsoft.com/office/drawing/2014/main" id="{B65A4305-DCE3-7E4C-51B4-627356F4D802}"/>
              </a:ext>
            </a:extLst>
          </p:cNvPr>
          <p:cNvSpPr/>
          <p:nvPr/>
        </p:nvSpPr>
        <p:spPr>
          <a:xfrm flipH="1">
            <a:off x="3851807" y="1010145"/>
            <a:ext cx="5771853" cy="1623466"/>
          </a:xfrm>
          <a:prstGeom prst="borderCallout2">
            <a:avLst>
              <a:gd name="adj1" fmla="val 70279"/>
              <a:gd name="adj2" fmla="val 100703"/>
              <a:gd name="adj3" fmla="val 72892"/>
              <a:gd name="adj4" fmla="val 103019"/>
              <a:gd name="adj5" fmla="val 129774"/>
              <a:gd name="adj6" fmla="val 107953"/>
            </a:avLst>
          </a:prstGeom>
          <a:solidFill>
            <a:srgbClr val="FFFFFF">
              <a:alpha val="85098"/>
            </a:srgbClr>
          </a:solidFill>
          <a:ln w="952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zh-TW" altLang="en-US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</a:t>
            </a:r>
            <a:r>
              <a:rPr kumimoji="1" lang="ja-JP" altLang="en-US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湾</a:t>
            </a:r>
            <a:endParaRPr kumimoji="1" lang="en-US" altLang="ja-JP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R5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SUP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コンテンツの造成（費用○○千円、販売額○○万円）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⇒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自主財源にて実施（販売件数○○件、販売額○○万円）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・○○体験コンテンツ造成（費用○○千円、販売額○○万円）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R7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・海産物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イベント：○○まつり開催（費用○○千円、来場者数○○万人目標）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654DD6E6-8EF6-248D-E9FD-01C9B0FAD053}"/>
              </a:ext>
            </a:extLst>
          </p:cNvPr>
          <p:cNvSpPr/>
          <p:nvPr/>
        </p:nvSpPr>
        <p:spPr>
          <a:xfrm>
            <a:off x="3221948" y="3101318"/>
            <a:ext cx="235536" cy="22663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863D50BD-6A92-7621-0B3C-35E54F21F334}"/>
              </a:ext>
            </a:extLst>
          </p:cNvPr>
          <p:cNvSpPr/>
          <p:nvPr/>
        </p:nvSpPr>
        <p:spPr>
          <a:xfrm>
            <a:off x="3447154" y="3904371"/>
            <a:ext cx="235536" cy="22663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F0ABAD5B-5D25-1804-2434-557DBE09B93F}"/>
              </a:ext>
            </a:extLst>
          </p:cNvPr>
          <p:cNvSpPr/>
          <p:nvPr/>
        </p:nvSpPr>
        <p:spPr>
          <a:xfrm>
            <a:off x="3348000" y="4249883"/>
            <a:ext cx="235536" cy="22663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A36818C0-9C78-35C4-3A33-A87916303707}"/>
              </a:ext>
            </a:extLst>
          </p:cNvPr>
          <p:cNvSpPr/>
          <p:nvPr/>
        </p:nvSpPr>
        <p:spPr>
          <a:xfrm>
            <a:off x="2539859" y="1529065"/>
            <a:ext cx="235536" cy="22663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36655F95-AB7D-986B-1020-64E50F9FED4E}"/>
              </a:ext>
            </a:extLst>
          </p:cNvPr>
          <p:cNvSpPr/>
          <p:nvPr/>
        </p:nvSpPr>
        <p:spPr>
          <a:xfrm>
            <a:off x="2693472" y="1958878"/>
            <a:ext cx="235536" cy="22663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A1D93D-3579-3199-8D0E-63835B50CDCE}"/>
              </a:ext>
            </a:extLst>
          </p:cNvPr>
          <p:cNvSpPr txBox="1"/>
          <p:nvPr/>
        </p:nvSpPr>
        <p:spPr>
          <a:xfrm>
            <a:off x="180096" y="4572086"/>
            <a:ext cx="9539458" cy="1969770"/>
          </a:xfrm>
          <a:prstGeom prst="rect">
            <a:avLst/>
          </a:prstGeom>
          <a:solidFill>
            <a:srgbClr val="FFFFFF">
              <a:alpha val="85000"/>
            </a:srgbClr>
          </a:solidFill>
          <a:ln w="952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海にフォーカスしたプロモーション</a:t>
            </a:r>
            <a:endParaRPr kumimoji="1" lang="en-US" altLang="ja-JP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・ツーリズム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EXPO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出展（アプリ会員登録者数○○人、商談による旅行商品販売数○○件）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・テレビ・ラジオ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広告、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サイト制作（費用○○千円、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広告○○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UU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サイト○○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PV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、海水浴場来場者数○○万人）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・仙台駅での海産物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イベント（費用○○千円、来場者数○○万人、売上額○○万円）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・外国人ライターによる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記事、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広告（費用○○千円、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記事○○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PV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広告○○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UU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サイト○○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PV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R7</a:t>
            </a: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広告、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Instagram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運用（費用○○千円、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サイト○○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PV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増目標、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Instagram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フォロワー数○○人増目標）</a:t>
            </a:r>
          </a:p>
        </p:txBody>
      </p:sp>
      <p:sp>
        <p:nvSpPr>
          <p:cNvPr id="28" name="線吹き出し 2 (枠付き) 47">
            <a:extLst>
              <a:ext uri="{FF2B5EF4-FFF2-40B4-BE49-F238E27FC236}">
                <a16:creationId xmlns:a16="http://schemas.microsoft.com/office/drawing/2014/main" id="{9850A262-B149-CF47-AEF9-FB849F29BA98}"/>
              </a:ext>
            </a:extLst>
          </p:cNvPr>
          <p:cNvSpPr/>
          <p:nvPr/>
        </p:nvSpPr>
        <p:spPr>
          <a:xfrm flipH="1">
            <a:off x="3973186" y="2702602"/>
            <a:ext cx="5650474" cy="1800493"/>
          </a:xfrm>
          <a:prstGeom prst="borderCallout2">
            <a:avLst>
              <a:gd name="adj1" fmla="val 70279"/>
              <a:gd name="adj2" fmla="val 100703"/>
              <a:gd name="adj3" fmla="val 69393"/>
              <a:gd name="adj4" fmla="val 103814"/>
              <a:gd name="adj5" fmla="val 69888"/>
              <a:gd name="adj6" fmla="val 105173"/>
            </a:avLst>
          </a:prstGeom>
          <a:solidFill>
            <a:srgbClr val="FFFFFF">
              <a:alpha val="85098"/>
            </a:srgbClr>
          </a:solidFill>
          <a:ln w="952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zh-TW" altLang="en-US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〇〇海水浴場</a:t>
            </a:r>
            <a:endParaRPr kumimoji="1" lang="ja-JP" altLang="en-US" u="sng" dirty="0">
              <a:solidFill>
                <a:schemeClr val="tx1"/>
              </a:solidFill>
            </a:endParaRPr>
          </a:p>
          <a:p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R5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・トイレ・シャワー棟の改修（費用○○千円）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・水陸両用車いす〇台、ビーチマット購入（費用○○千円）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・ブルーフラッグ認証取得申請（費用○○千円）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1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  <a:sym typeface="Arial"/>
              </a:rPr>
              <a:t>R7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  <a:sym typeface="Arial"/>
              </a:rPr>
              <a:t>・ブルーフラッグ看板等作成（費用○○千円）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1" lang="ja-JP" altLang="en-US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・ナイトコンテンツ○○の造成（費用○○千円、参加者数○○千人目標）</a:t>
            </a:r>
            <a:endParaRPr kumimoji="1"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802623E-9F88-BE84-51D4-0DF6E2D7F17C}"/>
              </a:ext>
            </a:extLst>
          </p:cNvPr>
          <p:cNvSpPr/>
          <p:nvPr/>
        </p:nvSpPr>
        <p:spPr>
          <a:xfrm>
            <a:off x="8111777" y="2768683"/>
            <a:ext cx="1406892" cy="792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DB6017F-FC30-64F3-C24D-809D95C42067}"/>
              </a:ext>
            </a:extLst>
          </p:cNvPr>
          <p:cNvSpPr/>
          <p:nvPr/>
        </p:nvSpPr>
        <p:spPr>
          <a:xfrm>
            <a:off x="8117282" y="1079354"/>
            <a:ext cx="1406892" cy="792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</a:p>
        </p:txBody>
      </p:sp>
      <p:sp>
        <p:nvSpPr>
          <p:cNvPr id="31" name="Google Shape;105;p1">
            <a:extLst>
              <a:ext uri="{FF2B5EF4-FFF2-40B4-BE49-F238E27FC236}">
                <a16:creationId xmlns:a16="http://schemas.microsoft.com/office/drawing/2014/main" id="{2C24627A-505B-7B6B-47E6-E3896B5C1A8E}"/>
              </a:ext>
            </a:extLst>
          </p:cNvPr>
          <p:cNvSpPr txBox="1"/>
          <p:nvPr/>
        </p:nvSpPr>
        <p:spPr>
          <a:xfrm>
            <a:off x="7901245" y="3581009"/>
            <a:ext cx="1815009" cy="208556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（改修したトイレ棟）</a:t>
            </a:r>
            <a:endParaRPr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4" name="Google Shape;105;p1">
            <a:extLst>
              <a:ext uri="{FF2B5EF4-FFF2-40B4-BE49-F238E27FC236}">
                <a16:creationId xmlns:a16="http://schemas.microsoft.com/office/drawing/2014/main" id="{361DBAC2-B38A-250D-4E05-F096E4301919}"/>
              </a:ext>
            </a:extLst>
          </p:cNvPr>
          <p:cNvSpPr txBox="1"/>
          <p:nvPr/>
        </p:nvSpPr>
        <p:spPr>
          <a:xfrm>
            <a:off x="7821492" y="1880016"/>
            <a:ext cx="2003346" cy="208556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SUP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体験会の様子）</a:t>
            </a:r>
            <a:endParaRPr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2B3927A-C794-5151-881A-FA367F6AB4C7}"/>
              </a:ext>
            </a:extLst>
          </p:cNvPr>
          <p:cNvSpPr/>
          <p:nvPr/>
        </p:nvSpPr>
        <p:spPr>
          <a:xfrm>
            <a:off x="8111777" y="4674871"/>
            <a:ext cx="1311225" cy="737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</a:p>
        </p:txBody>
      </p:sp>
      <p:sp>
        <p:nvSpPr>
          <p:cNvPr id="36" name="Google Shape;105;p1">
            <a:extLst>
              <a:ext uri="{FF2B5EF4-FFF2-40B4-BE49-F238E27FC236}">
                <a16:creationId xmlns:a16="http://schemas.microsoft.com/office/drawing/2014/main" id="{25C04A98-5401-5EEC-5540-C6CEF2A910A9}"/>
              </a:ext>
            </a:extLst>
          </p:cNvPr>
          <p:cNvSpPr txBox="1"/>
          <p:nvPr/>
        </p:nvSpPr>
        <p:spPr>
          <a:xfrm>
            <a:off x="7629862" y="5418873"/>
            <a:ext cx="2370722" cy="208556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R5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ツーリズム</a:t>
            </a: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EXPO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の様子）</a:t>
            </a:r>
            <a:endParaRPr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7" name="線吹き出し 2 (枠付き) 47">
            <a:extLst>
              <a:ext uri="{FF2B5EF4-FFF2-40B4-BE49-F238E27FC236}">
                <a16:creationId xmlns:a16="http://schemas.microsoft.com/office/drawing/2014/main" id="{A3A5004F-CACD-4CF6-BB4B-21327A504A4B}"/>
              </a:ext>
            </a:extLst>
          </p:cNvPr>
          <p:cNvSpPr/>
          <p:nvPr/>
        </p:nvSpPr>
        <p:spPr>
          <a:xfrm>
            <a:off x="269880" y="1626498"/>
            <a:ext cx="1367015" cy="1149069"/>
          </a:xfrm>
          <a:prstGeom prst="borderCallout2">
            <a:avLst>
              <a:gd name="adj1" fmla="val 70279"/>
              <a:gd name="adj2" fmla="val 100703"/>
              <a:gd name="adj3" fmla="val 72892"/>
              <a:gd name="adj4" fmla="val 103019"/>
              <a:gd name="adj5" fmla="val 72380"/>
              <a:gd name="adj6" fmla="val 157408"/>
            </a:avLst>
          </a:prstGeom>
          <a:solidFill>
            <a:srgbClr val="FFFFFF">
              <a:alpha val="85098"/>
            </a:srgbClr>
          </a:solidFill>
          <a:ln w="952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・海浜エリア周遊デジタルスタンプラリー造成（費用○○千円、参加者数○○万人）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012C13FB-6663-1988-2145-37E2988E61FF}"/>
              </a:ext>
            </a:extLst>
          </p:cNvPr>
          <p:cNvSpPr/>
          <p:nvPr/>
        </p:nvSpPr>
        <p:spPr>
          <a:xfrm rot="20511465">
            <a:off x="2587751" y="1335710"/>
            <a:ext cx="1015357" cy="332582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0D3A4EB2-3D5D-D92E-7476-7F77C2A7F862}"/>
              </a:ext>
            </a:extLst>
          </p:cNvPr>
          <p:cNvSpPr/>
          <p:nvPr/>
        </p:nvSpPr>
        <p:spPr>
          <a:xfrm>
            <a:off x="8111777" y="5761411"/>
            <a:ext cx="1290055" cy="690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</a:p>
        </p:txBody>
      </p:sp>
      <p:sp>
        <p:nvSpPr>
          <p:cNvPr id="44" name="Google Shape;105;p1">
            <a:extLst>
              <a:ext uri="{FF2B5EF4-FFF2-40B4-BE49-F238E27FC236}">
                <a16:creationId xmlns:a16="http://schemas.microsoft.com/office/drawing/2014/main" id="{DDE3BDE5-6F95-5DE7-C33B-299BB786A26B}"/>
              </a:ext>
            </a:extLst>
          </p:cNvPr>
          <p:cNvSpPr txBox="1"/>
          <p:nvPr/>
        </p:nvSpPr>
        <p:spPr>
          <a:xfrm>
            <a:off x="7629862" y="6471310"/>
            <a:ext cx="2370722" cy="208556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R6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海産物</a:t>
            </a: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PR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イベントの様子）</a:t>
            </a:r>
            <a:endParaRPr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97513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602</Words>
  <PresentationFormat>A4 210 x 297 mm</PresentationFormat>
  <Paragraphs>81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メイリオ</vt:lpstr>
      <vt:lpstr>メイリオ</vt:lpstr>
      <vt:lpstr>Arial</vt:lpstr>
      <vt:lpstr>Office テーマ</vt:lpstr>
      <vt:lpstr>○○○○事業【○○県○○市】 　</vt:lpstr>
      <vt:lpstr>○○○○事業【○○県○○市】 　</vt:lpstr>
      <vt:lpstr>○○○○事業【○○県○○市】 　</vt:lpstr>
      <vt:lpstr>○○○○事業【○○県○○市】 　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