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ms-powerpoint.authors+xml" PartName="/ppt/authors.xml"/>
  <Override ContentType="application/vnd.openxmlformats-officedocument.presentationml.commentAuthors+xml" PartName="/ppt/commentAuthors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1" r:id="rId1"/>
  </p:sldMasterIdLst>
  <p:notesMasterIdLst>
    <p:notesMasterId r:id="rId10"/>
  </p:notesMasterIdLst>
  <p:handoutMasterIdLst>
    <p:handoutMasterId r:id="rId11"/>
  </p:handoutMasterIdLst>
  <p:sldIdLst>
    <p:sldId id="2201" r:id="rId2"/>
    <p:sldId id="2177" r:id="rId3"/>
    <p:sldId id="2181" r:id="rId4"/>
    <p:sldId id="2200" r:id="rId5"/>
    <p:sldId id="2185" r:id="rId6"/>
    <p:sldId id="2189" r:id="rId7"/>
    <p:sldId id="2179" r:id="rId8"/>
    <p:sldId id="2199" r:id="rId9"/>
  </p:sldIdLst>
  <p:sldSz cx="9906000" cy="6858000" type="A4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9DB988E-3C78-0EED-AB37-38502C9DC2BD}" name="久保田 虎成" initials="久保田" userId="S::kubota-k2w7@mlit.go.jp::245492f8-f597-4bf0-93ea-d42122451b12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神野 尚" initials="神野 尚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DD71"/>
    <a:srgbClr val="FFB7FF"/>
    <a:srgbClr val="CCFFFF"/>
    <a:srgbClr val="8BD9F5"/>
    <a:srgbClr val="FF66FF"/>
    <a:srgbClr val="CCFF66"/>
    <a:srgbClr val="FF33CC"/>
    <a:srgbClr val="FFCC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FF71EB-71D7-4DBB-6255-84D6ACC82C16}" v="3" dt="2025-06-16T05:55:09.117"/>
    <p1510:client id="{50DC5533-EE47-4C14-85EF-5DF02FB6A14A}" v="6" dt="2025-06-16T06:00:58.121"/>
    <p1510:client id="{DFE2F313-83ED-4CEF-946B-2A4630EECA63}" v="282" dt="2025-06-16T05:58:12.5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674" y="18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notesMasters/notesMaster1.xml" Type="http://schemas.openxmlformats.org/officeDocument/2006/relationships/notesMaster"/><Relationship Id="rId11" Target="handoutMasters/handoutMaster1.xml" Type="http://schemas.openxmlformats.org/officeDocument/2006/relationships/handoutMaster"/><Relationship Id="rId12" Target="commentAuthors.xml" Type="http://schemas.openxmlformats.org/officeDocument/2006/relationships/commentAuthors"/><Relationship Id="rId13" Target="presProps.xml" Type="http://schemas.openxmlformats.org/officeDocument/2006/relationships/presProps"/><Relationship Id="rId14" Target="viewProps.xml" Type="http://schemas.openxmlformats.org/officeDocument/2006/relationships/viewProps"/><Relationship Id="rId15" Target="theme/theme1.xml" Type="http://schemas.openxmlformats.org/officeDocument/2006/relationships/theme"/><Relationship Id="rId16" Target="tableStyles.xml" Type="http://schemas.openxmlformats.org/officeDocument/2006/relationships/tableStyles"/><Relationship Id="rId17" Target="revisionInfo.xml" Type="http://schemas.microsoft.com/office/2015/10/relationships/revisionInfo"/><Relationship Id="rId18" Target="authors.xml" Type="http://schemas.microsoft.com/office/2018/10/relationships/authors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slides/slide3.xml" Type="http://schemas.openxmlformats.org/officeDocument/2006/relationships/slide"/><Relationship Id="rId5" Target="slides/slide4.xml" Type="http://schemas.openxmlformats.org/officeDocument/2006/relationships/slide"/><Relationship Id="rId6" Target="slides/slide5.xml" Type="http://schemas.openxmlformats.org/officeDocument/2006/relationships/slide"/><Relationship Id="rId7" Target="slides/slide6.xml" Type="http://schemas.openxmlformats.org/officeDocument/2006/relationships/slide"/><Relationship Id="rId8" Target="slides/slide7.xml" Type="http://schemas.openxmlformats.org/officeDocument/2006/relationships/slide"/><Relationship Id="rId9" Target="slides/slide8.xml" Type="http://schemas.openxmlformats.org/officeDocument/2006/relationships/slide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73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5300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4974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0B1A3030-7F10-4685-877A-B2A72B928FA9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14975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4976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2B0641E6-1579-43E7-AA7B-C92408BE48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0088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967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14763" y="1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9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969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73100" y="4686301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497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1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97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3E2A404-5B36-4BF8-8A6B-156647D926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1133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2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5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446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　　</a:t>
            </a:r>
          </a:p>
        </p:txBody>
      </p:sp>
      <p:sp>
        <p:nvSpPr>
          <p:cNvPr id="1447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247A257-4C07-4AB6-BC31-F377782D84F4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4445137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14"/>
          <p:cNvSpPr>
            <a:spLocks noChangeArrowheads="1"/>
          </p:cNvSpPr>
          <p:nvPr/>
        </p:nvSpPr>
        <p:spPr>
          <a:xfrm>
            <a:off x="1833563" y="3284543"/>
            <a:ext cx="8072437" cy="730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en-US">
              <a:ea typeface="HGP創英角ｺﾞｼｯｸUB" panose="020B0900000000000000" pitchFamily="50" charset="-128"/>
            </a:endParaRPr>
          </a:p>
        </p:txBody>
      </p:sp>
      <p:sp>
        <p:nvSpPr>
          <p:cNvPr id="10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85942" y="2133607"/>
            <a:ext cx="8120061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41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2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3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8485E-2A9F-4269-A7DA-7E03E8CC60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3866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46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4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B45C4-0715-4C9C-9D9B-85288605C7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11737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タイトル 1"/>
          <p:cNvSpPr>
            <a:spLocks noGrp="1"/>
          </p:cNvSpPr>
          <p:nvPr>
            <p:ph type="title"/>
          </p:nvPr>
        </p:nvSpPr>
        <p:spPr>
          <a:xfrm>
            <a:off x="782638" y="4406907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52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8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9" indent="0">
              <a:buNone/>
              <a:defRPr sz="1800"/>
            </a:lvl2pPr>
            <a:lvl3pPr marL="914357" indent="0">
              <a:buNone/>
              <a:defRPr sz="1600"/>
            </a:lvl3pPr>
            <a:lvl4pPr marL="1371535" indent="0">
              <a:buNone/>
              <a:defRPr sz="1400"/>
            </a:lvl4pPr>
            <a:lvl5pPr marL="1828712" indent="0">
              <a:buNone/>
              <a:defRPr sz="1400"/>
            </a:lvl5pPr>
            <a:lvl6pPr marL="2285892" indent="0">
              <a:buNone/>
              <a:defRPr sz="1400"/>
            </a:lvl6pPr>
            <a:lvl7pPr marL="2743069" indent="0">
              <a:buNone/>
              <a:defRPr sz="1400"/>
            </a:lvl7pPr>
            <a:lvl8pPr marL="3200248" indent="0">
              <a:buNone/>
              <a:defRPr sz="1400"/>
            </a:lvl8pPr>
            <a:lvl9pPr marL="3657424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5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5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5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59E40E-CFE2-46C4-8FD8-D5B91A7F74D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72020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58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2" y="1600206"/>
            <a:ext cx="4381501" cy="4525963"/>
          </a:xfrm>
        </p:spPr>
        <p:txBody>
          <a:bodyPr/>
          <a:lstStyle>
            <a:lvl1pPr>
              <a:defRPr sz="2799"/>
            </a:lvl1pPr>
            <a:lvl2pPr>
              <a:defRPr sz="2401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9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6"/>
            <a:ext cx="4381501" cy="4525963"/>
          </a:xfrm>
        </p:spPr>
        <p:txBody>
          <a:bodyPr/>
          <a:lstStyle>
            <a:lvl1pPr>
              <a:defRPr sz="2799"/>
            </a:lvl1pPr>
            <a:lvl2pPr>
              <a:defRPr sz="2401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0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1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2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0AD9D-E499-419C-BB4B-8D52DE13F71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647595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65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3" y="1535113"/>
            <a:ext cx="4376737" cy="63976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179" indent="0">
              <a:buNone/>
              <a:defRPr sz="2000" b="1"/>
            </a:lvl2pPr>
            <a:lvl3pPr marL="914357" indent="0">
              <a:buNone/>
              <a:defRPr sz="1800" b="1"/>
            </a:lvl3pPr>
            <a:lvl4pPr marL="1371535" indent="0">
              <a:buNone/>
              <a:defRPr sz="1600" b="1"/>
            </a:lvl4pPr>
            <a:lvl5pPr marL="1828712" indent="0">
              <a:buNone/>
              <a:defRPr sz="1600" b="1"/>
            </a:lvl5pPr>
            <a:lvl6pPr marL="2285892" indent="0">
              <a:buNone/>
              <a:defRPr sz="1600" b="1"/>
            </a:lvl6pPr>
            <a:lvl7pPr marL="2743069" indent="0">
              <a:buNone/>
              <a:defRPr sz="1600" b="1"/>
            </a:lvl7pPr>
            <a:lvl8pPr marL="3200248" indent="0">
              <a:buNone/>
              <a:defRPr sz="1600" b="1"/>
            </a:lvl8pPr>
            <a:lvl9pPr marL="3657424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66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3" y="2174875"/>
            <a:ext cx="4376737" cy="3951288"/>
          </a:xfrm>
        </p:spPr>
        <p:txBody>
          <a:bodyPr/>
          <a:lstStyle>
            <a:lvl1pPr>
              <a:defRPr sz="2401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7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80" y="1535113"/>
            <a:ext cx="4378325" cy="63976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179" indent="0">
              <a:buNone/>
              <a:defRPr sz="2000" b="1"/>
            </a:lvl2pPr>
            <a:lvl3pPr marL="914357" indent="0">
              <a:buNone/>
              <a:defRPr sz="1800" b="1"/>
            </a:lvl3pPr>
            <a:lvl4pPr marL="1371535" indent="0">
              <a:buNone/>
              <a:defRPr sz="1600" b="1"/>
            </a:lvl4pPr>
            <a:lvl5pPr marL="1828712" indent="0">
              <a:buNone/>
              <a:defRPr sz="1600" b="1"/>
            </a:lvl5pPr>
            <a:lvl6pPr marL="2285892" indent="0">
              <a:buNone/>
              <a:defRPr sz="1600" b="1"/>
            </a:lvl6pPr>
            <a:lvl7pPr marL="2743069" indent="0">
              <a:buNone/>
              <a:defRPr sz="1600" b="1"/>
            </a:lvl7pPr>
            <a:lvl8pPr marL="3200248" indent="0">
              <a:buNone/>
              <a:defRPr sz="1600" b="1"/>
            </a:lvl8pPr>
            <a:lvl9pPr marL="3657424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68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80" y="2174875"/>
            <a:ext cx="4378325" cy="3951288"/>
          </a:xfrm>
        </p:spPr>
        <p:txBody>
          <a:bodyPr/>
          <a:lstStyle>
            <a:lvl1pPr>
              <a:defRPr sz="2401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9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0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1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1D13F-F464-422B-8186-D813C04DFD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52082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7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578B8-36D8-428A-ACE6-9A3A96A301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3553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9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0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A6BE6-E2CB-4131-B69D-C35ACBBA813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509442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5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6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594600" y="6237288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A593BD66-031B-4A5E-B006-4D2AA77EE2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>
          <a:xfrm>
            <a:off x="0" y="5"/>
            <a:ext cx="9906000" cy="366713"/>
          </a:xfrm>
          <a:prstGeom prst="rect">
            <a:avLst/>
          </a:prstGeom>
          <a:noFill/>
          <a:ln>
            <a:noFill/>
          </a:ln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en-US">
              <a:ea typeface="HGP創英角ｺﾞｼｯｸUB" panose="020B0900000000000000" pitchFamily="50" charset="-128"/>
            </a:endParaRPr>
          </a:p>
        </p:txBody>
      </p:sp>
      <p:sp>
        <p:nvSpPr>
          <p:cNvPr id="1034" name="Rectangle 22"/>
          <p:cNvSpPr>
            <a:spLocks noGrp="1" noChangeArrowheads="1"/>
          </p:cNvSpPr>
          <p:nvPr>
            <p:ph type="title"/>
          </p:nvPr>
        </p:nvSpPr>
        <p:spPr>
          <a:xfrm>
            <a:off x="2" y="0"/>
            <a:ext cx="8266114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0008" r:id="rId1"/>
    <p:sldLayoutId id="2147489969" r:id="rId2"/>
    <p:sldLayoutId id="2147489970" r:id="rId3"/>
    <p:sldLayoutId id="2147489971" r:id="rId4"/>
    <p:sldLayoutId id="2147489972" r:id="rId5"/>
    <p:sldLayoutId id="2147489973" r:id="rId6"/>
    <p:sldLayoutId id="2147489974" r:id="rId7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799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799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799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799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799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57179" algn="l" rtl="0" fontAlgn="base">
        <a:spcBef>
          <a:spcPct val="0"/>
        </a:spcBef>
        <a:spcAft>
          <a:spcPct val="0"/>
        </a:spcAft>
        <a:defRPr kumimoji="1" sz="2799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914357" algn="l" rtl="0" fontAlgn="base">
        <a:spcBef>
          <a:spcPct val="0"/>
        </a:spcBef>
        <a:spcAft>
          <a:spcPct val="0"/>
        </a:spcAft>
        <a:defRPr kumimoji="1" sz="2799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535" algn="l" rtl="0" fontAlgn="base">
        <a:spcBef>
          <a:spcPct val="0"/>
        </a:spcBef>
        <a:spcAft>
          <a:spcPct val="0"/>
        </a:spcAft>
        <a:defRPr kumimoji="1" sz="2799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712" algn="l" rtl="0" fontAlgn="base">
        <a:spcBef>
          <a:spcPct val="0"/>
        </a:spcBef>
        <a:spcAft>
          <a:spcPct val="0"/>
        </a:spcAft>
        <a:defRPr kumimoji="1" sz="2799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884" indent="-342884" algn="l" rtl="0" eaLnBrk="0" fontAlgn="base" hangingPunct="0">
        <a:spcBef>
          <a:spcPct val="20000"/>
        </a:spcBef>
        <a:spcAft>
          <a:spcPct val="0"/>
        </a:spcAft>
        <a:buChar char="•"/>
        <a:defRPr kumimoji="1" sz="3199">
          <a:solidFill>
            <a:schemeClr val="tx1"/>
          </a:solidFill>
          <a:latin typeface="+mn-lt"/>
          <a:ea typeface="+mn-ea"/>
          <a:cs typeface="+mn-cs"/>
        </a:defRPr>
      </a:lvl1pPr>
      <a:lvl2pPr marL="742914" indent="-285737" algn="l" rtl="0" eaLnBrk="0" fontAlgn="base" hangingPunct="0">
        <a:spcBef>
          <a:spcPct val="20000"/>
        </a:spcBef>
        <a:spcAft>
          <a:spcPct val="0"/>
        </a:spcAft>
        <a:buChar char="–"/>
        <a:defRPr kumimoji="1" sz="2799">
          <a:solidFill>
            <a:schemeClr val="tx1"/>
          </a:solidFill>
          <a:latin typeface="+mn-lt"/>
          <a:ea typeface="+mn-ea"/>
        </a:defRPr>
      </a:lvl2pPr>
      <a:lvl3pPr marL="1142945" indent="-228589" algn="l" rtl="0" eaLnBrk="0" fontAlgn="base" hangingPunct="0">
        <a:spcBef>
          <a:spcPct val="20000"/>
        </a:spcBef>
        <a:spcAft>
          <a:spcPct val="0"/>
        </a:spcAft>
        <a:buChar char="•"/>
        <a:defRPr kumimoji="1" sz="2401">
          <a:solidFill>
            <a:schemeClr val="tx1"/>
          </a:solidFill>
          <a:latin typeface="+mn-lt"/>
          <a:ea typeface="+mn-ea"/>
        </a:defRPr>
      </a:lvl3pPr>
      <a:lvl4pPr marL="1600123" indent="-228589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303" indent="-228589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480" indent="-228589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658" indent="-228589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837" indent="-228589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015" indent="-228589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3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9" algn="l" defTabSz="9143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7" algn="l" defTabSz="9143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5" algn="l" defTabSz="9143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12" algn="l" defTabSz="9143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92" algn="l" defTabSz="9143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9" algn="l" defTabSz="9143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8" algn="l" defTabSz="9143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24" algn="l" defTabSz="9143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F66F1B6-CC40-D325-C2A5-FD7F99C8416C}"/>
              </a:ext>
            </a:extLst>
          </p:cNvPr>
          <p:cNvSpPr txBox="1"/>
          <p:nvPr/>
        </p:nvSpPr>
        <p:spPr>
          <a:xfrm>
            <a:off x="8553400" y="188640"/>
            <a:ext cx="88674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様式１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51EB5B-1AC8-122B-B2E9-FBCC015429AA}"/>
              </a:ext>
            </a:extLst>
          </p:cNvPr>
          <p:cNvSpPr txBox="1"/>
          <p:nvPr/>
        </p:nvSpPr>
        <p:spPr>
          <a:xfrm>
            <a:off x="1960418" y="1761836"/>
            <a:ext cx="59851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0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40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渡航国</a:t>
            </a:r>
            <a:r>
              <a:rPr lang="en-US" altLang="ja-JP" sz="40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sz="40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プログラム名</a:t>
            </a:r>
            <a:endParaRPr kumimoji="1" lang="ja-JP" altLang="en-US" sz="400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8259577-BD49-D241-BE71-5F01223CCBE2}"/>
              </a:ext>
            </a:extLst>
          </p:cNvPr>
          <p:cNvSpPr txBox="1"/>
          <p:nvPr/>
        </p:nvSpPr>
        <p:spPr>
          <a:xfrm>
            <a:off x="1468580" y="4073236"/>
            <a:ext cx="68349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旅行事業者名</a:t>
            </a:r>
            <a:endParaRPr kumimoji="1" lang="en-US" altLang="ja-JP" sz="360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36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学校または地方公共団体名</a:t>
            </a:r>
            <a:endParaRPr kumimoji="1" lang="ja-JP" altLang="en-US" sz="360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テキスト ボックス 42">
            <a:extLst>
              <a:ext uri="{FF2B5EF4-FFF2-40B4-BE49-F238E27FC236}">
                <a16:creationId xmlns:a16="http://schemas.microsoft.com/office/drawing/2014/main" id="{D0597618-2548-84DE-88E9-3B33B3B3D84E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6519446"/>
            <a:ext cx="9906000" cy="33855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観光庁　海外教育旅行プログラム付加価値向上事業</a:t>
            </a:r>
            <a:endParaRPr kumimoji="1" lang="en-US" altLang="ja-JP" sz="160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3803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7" name="テキスト ボックス 42"/>
          <p:cNvSpPr txBox="1">
            <a:spLocks noChangeArrowheads="1"/>
          </p:cNvSpPr>
          <p:nvPr/>
        </p:nvSpPr>
        <p:spPr>
          <a:xfrm>
            <a:off x="0" y="0"/>
            <a:ext cx="9906000" cy="39921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全体サマリー　　</a:t>
            </a:r>
            <a:r>
              <a:rPr kumimoji="1" lang="ja-JP" altLang="en-US" sz="16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（次ページ以降で各詳細）</a:t>
            </a:r>
            <a:endParaRPr kumimoji="1" lang="en-US" altLang="ja-JP" sz="2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551380"/>
              </p:ext>
            </p:extLst>
          </p:nvPr>
        </p:nvGraphicFramePr>
        <p:xfrm>
          <a:off x="128464" y="575305"/>
          <a:ext cx="9649072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5854">
                  <a:extLst>
                    <a:ext uri="{9D8B030D-6E8A-4147-A177-3AD203B41FA5}">
                      <a16:colId xmlns:a16="http://schemas.microsoft.com/office/drawing/2014/main" val="2311674533"/>
                    </a:ext>
                  </a:extLst>
                </a:gridCol>
                <a:gridCol w="3758682">
                  <a:extLst>
                    <a:ext uri="{9D8B030D-6E8A-4147-A177-3AD203B41FA5}">
                      <a16:colId xmlns:a16="http://schemas.microsoft.com/office/drawing/2014/main" val="161523408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180207270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2747337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プログラム名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</a:t>
                      </a:r>
                      <a:r>
                        <a:rPr kumimoji="1" lang="ja-JP" altLang="en-US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国</a:t>
                      </a:r>
                      <a:r>
                        <a:rPr kumimoji="1" lang="en-US" altLang="ja-JP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】</a:t>
                      </a:r>
                      <a:r>
                        <a:rPr kumimoji="1" lang="ja-JP" altLang="en-US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プログラム名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実施体制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旅行事業者：</a:t>
                      </a:r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学校：</a:t>
                      </a:r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（連携先：　他にあれば）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8235933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573187"/>
              </p:ext>
            </p:extLst>
          </p:nvPr>
        </p:nvGraphicFramePr>
        <p:xfrm>
          <a:off x="128464" y="1507837"/>
          <a:ext cx="7643936" cy="51843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5854">
                  <a:extLst>
                    <a:ext uri="{9D8B030D-6E8A-4147-A177-3AD203B41FA5}">
                      <a16:colId xmlns:a16="http://schemas.microsoft.com/office/drawing/2014/main" val="2311674533"/>
                    </a:ext>
                  </a:extLst>
                </a:gridCol>
                <a:gridCol w="6578082">
                  <a:extLst>
                    <a:ext uri="{9D8B030D-6E8A-4147-A177-3AD203B41FA5}">
                      <a16:colId xmlns:a16="http://schemas.microsoft.com/office/drawing/2014/main" val="2180207270"/>
                    </a:ext>
                  </a:extLst>
                </a:gridCol>
              </a:tblGrid>
              <a:tr h="92675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プログラム</a:t>
                      </a:r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概要と目的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8235933"/>
                  </a:ext>
                </a:extLst>
              </a:tr>
              <a:tr h="95929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背景と課題</a:t>
                      </a:r>
                      <a:endParaRPr kumimoji="1" lang="en-US" altLang="ja-JP" sz="140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endParaRPr kumimoji="1" lang="ja-JP" altLang="en-US" sz="140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2256208"/>
                  </a:ext>
                </a:extLst>
              </a:tr>
              <a:tr h="6068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事前学習内容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612871"/>
                  </a:ext>
                </a:extLst>
              </a:tr>
              <a:tr h="145010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行程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kumimoji="1" lang="ja-JP" altLang="en-US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日目：</a:t>
                      </a:r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en-US" altLang="ja-JP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</a:t>
                      </a:r>
                      <a:r>
                        <a:rPr kumimoji="1" lang="ja-JP" altLang="en-US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日目：</a:t>
                      </a:r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en-US" altLang="ja-JP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  <a:r>
                        <a:rPr kumimoji="1" lang="ja-JP" altLang="en-US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日目：</a:t>
                      </a:r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en-US" altLang="ja-JP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</a:t>
                      </a:r>
                      <a:r>
                        <a:rPr kumimoji="1" lang="ja-JP" altLang="en-US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日目：</a:t>
                      </a:r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6964325"/>
                  </a:ext>
                </a:extLst>
              </a:tr>
              <a:tr h="6116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</a:t>
                      </a:r>
                      <a:r>
                        <a:rPr kumimoji="1" lang="ja-JP" altLang="en-US" sz="1400" strike="noStrike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後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学習内容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9000892"/>
                  </a:ext>
                </a:extLst>
              </a:tr>
              <a:tr h="6116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プログラムのポイント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</a:t>
                      </a:r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</a:t>
                      </a:r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9054682"/>
                  </a:ext>
                </a:extLst>
              </a:tr>
            </a:tbl>
          </a:graphicData>
        </a:graphic>
      </p:graphicFrame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2FCC60A-4B0E-19C3-FE44-E5D69D91B3F9}"/>
              </a:ext>
            </a:extLst>
          </p:cNvPr>
          <p:cNvSpPr/>
          <p:nvPr/>
        </p:nvSpPr>
        <p:spPr>
          <a:xfrm>
            <a:off x="7912359" y="1600304"/>
            <a:ext cx="1865177" cy="1282873"/>
          </a:xfrm>
          <a:prstGeom prst="rect">
            <a:avLst/>
          </a:prstGeom>
          <a:solidFill>
            <a:srgbClr val="CCFFFF"/>
          </a:solidFill>
          <a:ln w="25400" cap="flat" cmpd="sng" algn="ctr">
            <a:solidFill>
              <a:srgbClr val="00B0F0"/>
            </a:solidFill>
            <a:prstDash val="solid"/>
          </a:ln>
          <a:effectLst/>
        </p:spPr>
        <p:txBody>
          <a:bodyPr vertOverflow="overflow" horzOverflow="overflow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en-US" kern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イメージ図や</a:t>
            </a:r>
            <a:endParaRPr kumimoji="0" lang="en-US" altLang="ja-JP" kern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en-US" kern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写真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A84C9AD-3020-9E9F-4B62-B409452886B2}"/>
              </a:ext>
            </a:extLst>
          </p:cNvPr>
          <p:cNvSpPr/>
          <p:nvPr/>
        </p:nvSpPr>
        <p:spPr>
          <a:xfrm>
            <a:off x="7912358" y="3059265"/>
            <a:ext cx="1865177" cy="1282873"/>
          </a:xfrm>
          <a:prstGeom prst="rect">
            <a:avLst/>
          </a:prstGeom>
          <a:solidFill>
            <a:srgbClr val="CCFFFF"/>
          </a:solidFill>
          <a:ln w="25400" cap="flat" cmpd="sng" algn="ctr">
            <a:solidFill>
              <a:srgbClr val="00B0F0"/>
            </a:solidFill>
            <a:prstDash val="solid"/>
          </a:ln>
          <a:effectLst/>
        </p:spPr>
        <p:txBody>
          <a:bodyPr vertOverflow="overflow" horzOverflow="overflow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en-US" kern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イメージ図や</a:t>
            </a:r>
            <a:endParaRPr kumimoji="0" lang="en-US" altLang="ja-JP" kern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en-US" kern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写真</a:t>
            </a: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51230EF0-4F93-F44E-9AFC-CD60D17548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876862"/>
              </p:ext>
            </p:extLst>
          </p:nvPr>
        </p:nvGraphicFramePr>
        <p:xfrm>
          <a:off x="7912357" y="5818907"/>
          <a:ext cx="1865177" cy="9236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65177">
                  <a:extLst>
                    <a:ext uri="{9D8B030D-6E8A-4147-A177-3AD203B41FA5}">
                      <a16:colId xmlns:a16="http://schemas.microsoft.com/office/drawing/2014/main" val="3790077233"/>
                    </a:ext>
                  </a:extLst>
                </a:gridCol>
              </a:tblGrid>
              <a:tr h="4050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生徒</a:t>
                      </a:r>
                      <a:r>
                        <a:rPr kumimoji="1" lang="en-US" altLang="ja-JP" sz="12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kumimoji="1" lang="ja-JP" altLang="en-US" sz="12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人あたりの</a:t>
                      </a:r>
                      <a:endParaRPr kumimoji="1" lang="en-US" altLang="ja-JP" sz="1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参加費想定（概算）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896695"/>
                  </a:ext>
                </a:extLst>
              </a:tr>
              <a:tr h="4664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  <a:r>
                        <a:rPr kumimoji="1" lang="en-US" altLang="ja-JP" sz="12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.</a:t>
                      </a:r>
                      <a:r>
                        <a:rPr kumimoji="1" lang="ja-JP" altLang="en-US" sz="12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○万円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13398335"/>
                  </a:ext>
                </a:extLst>
              </a:tr>
            </a:tbl>
          </a:graphicData>
        </a:graphic>
      </p:graphicFrame>
      <p:sp>
        <p:nvSpPr>
          <p:cNvPr id="8" name="テキスト ボックス 10">
            <a:extLst>
              <a:ext uri="{FF2B5EF4-FFF2-40B4-BE49-F238E27FC236}">
                <a16:creationId xmlns:a16="http://schemas.microsoft.com/office/drawing/2014/main" id="{A0EFFA56-70BC-4742-256E-BD14D809006B}"/>
              </a:ext>
            </a:extLst>
          </p:cNvPr>
          <p:cNvSpPr txBox="1"/>
          <p:nvPr/>
        </p:nvSpPr>
        <p:spPr>
          <a:xfrm>
            <a:off x="28328" y="6486006"/>
            <a:ext cx="9649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必要に応じて写真等を活用しわかりやすく記述すること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AB656896-E4A9-9745-6E1A-003A3CE9E82D}"/>
              </a:ext>
            </a:extLst>
          </p:cNvPr>
          <p:cNvSpPr/>
          <p:nvPr/>
        </p:nvSpPr>
        <p:spPr>
          <a:xfrm>
            <a:off x="2229679" y="1235736"/>
            <a:ext cx="4766310" cy="1476375"/>
          </a:xfrm>
          <a:prstGeom prst="roundRect">
            <a:avLst/>
          </a:prstGeom>
          <a:solidFill>
            <a:srgbClr val="FFFFCC"/>
          </a:solidFill>
          <a:ln w="25400" cap="flat" cmpd="sng" algn="ctr">
            <a:solidFill>
              <a:srgbClr val="00B0F0"/>
            </a:solidFill>
            <a:prstDash val="solid"/>
          </a:ln>
          <a:effectLst/>
        </p:spPr>
        <p:txBody>
          <a:bodyPr vertOverflow="overflow" horzOverflow="overflow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en-US" kern="0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次のページ以降に記載したものを、</a:t>
            </a:r>
            <a:endParaRPr kumimoji="0" lang="en-US" altLang="ja-JP" kern="0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en-US" kern="0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簡潔に記載</a:t>
            </a:r>
            <a:endParaRPr kumimoji="0" lang="en-US" altLang="ja-JP" kern="0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5551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42"/>
          <p:cNvSpPr txBox="1">
            <a:spLocks noChangeArrowheads="1"/>
          </p:cNvSpPr>
          <p:nvPr/>
        </p:nvSpPr>
        <p:spPr>
          <a:xfrm>
            <a:off x="0" y="0"/>
            <a:ext cx="8913440" cy="399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事業概要</a:t>
            </a:r>
            <a:endParaRPr kumimoji="1" lang="en-US" altLang="ja-JP" sz="2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833160"/>
              </p:ext>
            </p:extLst>
          </p:nvPr>
        </p:nvGraphicFramePr>
        <p:xfrm>
          <a:off x="128464" y="5751858"/>
          <a:ext cx="9649072" cy="9965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0409">
                  <a:extLst>
                    <a:ext uri="{9D8B030D-6E8A-4147-A177-3AD203B41FA5}">
                      <a16:colId xmlns:a16="http://schemas.microsoft.com/office/drawing/2014/main" val="4225126395"/>
                    </a:ext>
                  </a:extLst>
                </a:gridCol>
                <a:gridCol w="7828663">
                  <a:extLst>
                    <a:ext uri="{9D8B030D-6E8A-4147-A177-3AD203B41FA5}">
                      <a16:colId xmlns:a16="http://schemas.microsoft.com/office/drawing/2014/main" val="32070787"/>
                    </a:ext>
                  </a:extLst>
                </a:gridCol>
              </a:tblGrid>
              <a:tr h="9965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開発プログラムの</a:t>
                      </a:r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期待される効果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1611020"/>
                  </a:ext>
                </a:extLst>
              </a:tr>
            </a:tbl>
          </a:graphicData>
        </a:graphic>
      </p:graphicFrame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BD4E834F-ED19-D625-D424-A26E6D7AB6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307199"/>
              </p:ext>
            </p:extLst>
          </p:nvPr>
        </p:nvGraphicFramePr>
        <p:xfrm>
          <a:off x="128463" y="399217"/>
          <a:ext cx="9649072" cy="4907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9646">
                  <a:extLst>
                    <a:ext uri="{9D8B030D-6E8A-4147-A177-3AD203B41FA5}">
                      <a16:colId xmlns:a16="http://schemas.microsoft.com/office/drawing/2014/main" val="4225126395"/>
                    </a:ext>
                  </a:extLst>
                </a:gridCol>
                <a:gridCol w="7819426">
                  <a:extLst>
                    <a:ext uri="{9D8B030D-6E8A-4147-A177-3AD203B41FA5}">
                      <a16:colId xmlns:a16="http://schemas.microsoft.com/office/drawing/2014/main" val="32070787"/>
                    </a:ext>
                  </a:extLst>
                </a:gridCol>
              </a:tblGrid>
              <a:tr h="25333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プログラム</a:t>
                      </a:r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概要と目的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＜プログラムの目的と概要＞</a:t>
                      </a:r>
                      <a:endParaRPr kumimoji="1" lang="en-US" altLang="ja-JP" sz="14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＜プログラムを予定している地域資源＞</a:t>
                      </a:r>
                      <a:endParaRPr kumimoji="1" lang="en-US" altLang="ja-JP" sz="14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＜開発プログラムの対象学年＞</a:t>
                      </a:r>
                      <a:endParaRPr kumimoji="1" lang="en-US" altLang="ja-JP" sz="14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1611020"/>
                  </a:ext>
                </a:extLst>
              </a:tr>
              <a:tr h="1318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背景と課題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＜学校が目標とする学校像・人物像＞</a:t>
                      </a:r>
                      <a:endParaRPr kumimoji="1" lang="en-US" altLang="ja-JP" sz="14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＜学校（生徒）課題・地域課題＞</a:t>
                      </a:r>
                      <a:endParaRPr kumimoji="1" lang="en-US" altLang="ja-JP" sz="14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2188082"/>
                  </a:ext>
                </a:extLst>
              </a:tr>
              <a:tr h="5887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今回の渡航先を選んだ理由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3708202"/>
                  </a:ext>
                </a:extLst>
              </a:tr>
            </a:tbl>
          </a:graphicData>
        </a:graphic>
      </p:graphicFrame>
      <p:sp>
        <p:nvSpPr>
          <p:cNvPr id="6" name="二等辺三角形 5">
            <a:extLst>
              <a:ext uri="{FF2B5EF4-FFF2-40B4-BE49-F238E27FC236}">
                <a16:creationId xmlns:a16="http://schemas.microsoft.com/office/drawing/2014/main" id="{C936F8A5-16D7-5345-590F-255F311FB8F9}"/>
              </a:ext>
            </a:extLst>
          </p:cNvPr>
          <p:cNvSpPr/>
          <p:nvPr/>
        </p:nvSpPr>
        <p:spPr>
          <a:xfrm rot="10800000">
            <a:off x="4204850" y="5449788"/>
            <a:ext cx="1854202" cy="158778"/>
          </a:xfrm>
          <a:prstGeom prst="triangle">
            <a:avLst/>
          </a:prstGeom>
          <a:solidFill>
            <a:schemeClr val="accent5">
              <a:lumMod val="40000"/>
              <a:lumOff val="60000"/>
            </a:schemeClr>
          </a:solidFill>
          <a:ln w="25400" cap="flat" cmpd="sng" algn="ctr">
            <a:solidFill>
              <a:schemeClr val="accent5">
                <a:lumMod val="40000"/>
                <a:lumOff val="60000"/>
              </a:schemeClr>
            </a:solidFill>
            <a:prstDash val="solid"/>
          </a:ln>
          <a:effectLst/>
        </p:spPr>
        <p:txBody>
          <a:bodyPr vertOverflow="overflow" horzOverflow="overflow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0" lang="ja-JP" altLang="en-US" kern="0">
              <a:solidFill>
                <a:sysClr val="windowText" lastClr="000000"/>
              </a:solidFill>
              <a:latin typeface="ＭＳ Ｐゴシック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567121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42"/>
          <p:cNvSpPr txBox="1">
            <a:spLocks noChangeArrowheads="1"/>
          </p:cNvSpPr>
          <p:nvPr/>
        </p:nvSpPr>
        <p:spPr>
          <a:xfrm>
            <a:off x="0" y="0"/>
            <a:ext cx="89134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プログラム内容（事前・事後学習）</a:t>
            </a:r>
            <a:endParaRPr kumimoji="1" lang="en-US" altLang="ja-JP" sz="2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7D22351F-90BF-97FB-AC27-ABA22917B06E}"/>
              </a:ext>
            </a:extLst>
          </p:cNvPr>
          <p:cNvSpPr/>
          <p:nvPr/>
        </p:nvSpPr>
        <p:spPr>
          <a:xfrm>
            <a:off x="228600" y="908166"/>
            <a:ext cx="4724400" cy="5577840"/>
          </a:xfrm>
          <a:prstGeom prst="roundRect">
            <a:avLst>
              <a:gd name="adj" fmla="val 3568"/>
            </a:avLst>
          </a:prstGeom>
          <a:noFill/>
          <a:ln w="9525" cap="flat" cmpd="sng" algn="ctr">
            <a:solidFill>
              <a:schemeClr val="tx1"/>
            </a:solidFill>
            <a:prstDash val="solid"/>
          </a:ln>
          <a:effectLst/>
        </p:spPr>
        <p:txBody>
          <a:bodyPr vertOverflow="overflow" horzOverflow="overflow" rtlCol="0" anchor="t" anchorCtr="0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en-US" b="1" u="sng" kern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学習内容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en-US" sz="1400" kern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・・・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ja-JP" altLang="en-US" sz="1400" kern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ja-JP" altLang="en-US" sz="1400" kern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ja-JP" altLang="en-US" sz="1400" kern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ja-JP" altLang="en-US" sz="1400" kern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ja-JP" altLang="en-US" sz="1400" kern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ja-JP" altLang="en-US" sz="1400" kern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en-US" altLang="ja-JP" kern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en-US" altLang="ja-JP" kern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en-US" altLang="ja-JP" kern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en-US" altLang="ja-JP" kern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ja-JP" altLang="en-US" kern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en-US" b="1" u="sng" kern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学習の狙い</a:t>
            </a:r>
            <a:endParaRPr kumimoji="0" lang="ja-JP" altLang="en-US" kern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en-US" sz="1400" kern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・・・</a:t>
            </a:r>
          </a:p>
        </p:txBody>
      </p:sp>
      <p:sp>
        <p:nvSpPr>
          <p:cNvPr id="6" name="テキスト ボックス 42">
            <a:extLst>
              <a:ext uri="{FF2B5EF4-FFF2-40B4-BE49-F238E27FC236}">
                <a16:creationId xmlns:a16="http://schemas.microsoft.com/office/drawing/2014/main" id="{651F82C6-2691-BA8F-2415-F3244A5509B8}"/>
              </a:ext>
            </a:extLst>
          </p:cNvPr>
          <p:cNvSpPr txBox="1">
            <a:spLocks noChangeArrowheads="1"/>
          </p:cNvSpPr>
          <p:nvPr/>
        </p:nvSpPr>
        <p:spPr>
          <a:xfrm>
            <a:off x="1836420" y="508056"/>
            <a:ext cx="1508760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事前学習</a:t>
            </a:r>
            <a:endParaRPr kumimoji="1" lang="en-US" altLang="ja-JP" sz="2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テキスト ボックス 42">
            <a:extLst>
              <a:ext uri="{FF2B5EF4-FFF2-40B4-BE49-F238E27FC236}">
                <a16:creationId xmlns:a16="http://schemas.microsoft.com/office/drawing/2014/main" id="{A0A93AA1-E9F3-30C4-89E0-49EE72BBBE9E}"/>
              </a:ext>
            </a:extLst>
          </p:cNvPr>
          <p:cNvSpPr txBox="1">
            <a:spLocks noChangeArrowheads="1"/>
          </p:cNvSpPr>
          <p:nvPr/>
        </p:nvSpPr>
        <p:spPr>
          <a:xfrm>
            <a:off x="6713220" y="508056"/>
            <a:ext cx="1508760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事後学習</a:t>
            </a:r>
            <a:endParaRPr kumimoji="1" lang="en-US" altLang="ja-JP" sz="2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764CA039-5AA7-BFD2-5DC0-4A1B4FD3D6E4}"/>
              </a:ext>
            </a:extLst>
          </p:cNvPr>
          <p:cNvSpPr/>
          <p:nvPr/>
        </p:nvSpPr>
        <p:spPr>
          <a:xfrm>
            <a:off x="5105400" y="908166"/>
            <a:ext cx="4572000" cy="5577840"/>
          </a:xfrm>
          <a:prstGeom prst="roundRect">
            <a:avLst>
              <a:gd name="adj" fmla="val 3132"/>
            </a:avLst>
          </a:prstGeom>
          <a:noFill/>
          <a:ln w="9525" cap="flat" cmpd="sng" algn="ctr">
            <a:solidFill>
              <a:schemeClr val="tx1"/>
            </a:solidFill>
            <a:prstDash val="solid"/>
          </a:ln>
          <a:effectLst/>
        </p:spPr>
        <p:txBody>
          <a:bodyPr vertOverflow="overflow" horzOverflow="overflow" rtlCol="0" anchor="t" anchorCtr="0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en-US" b="1" u="sng" kern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学習内容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en-US" sz="1400" kern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・・・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ja-JP" altLang="en-US" sz="1400" kern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ja-JP" altLang="en-US" sz="1400" kern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en-US" altLang="ja-JP" sz="1400" kern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en-US" altLang="ja-JP" sz="1400" kern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en-US" altLang="ja-JP" sz="1400" kern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en-US" altLang="ja-JP" sz="1400" kern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en-US" altLang="ja-JP" sz="1400" kern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ja-JP" altLang="en-US" sz="1400" kern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ja-JP" altLang="en-US" sz="1400" kern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ja-JP" altLang="en-US" sz="1400" kern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ja-JP" altLang="en-US" sz="1400" kern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ja-JP" altLang="en-US" kern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en-US" b="1" u="sng" kern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学習の狙い</a:t>
            </a:r>
            <a:endParaRPr kumimoji="0" lang="ja-JP" altLang="en-US" kern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en-US" sz="1400" kern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・・・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269826F-9EB8-9F11-65C6-790A800C3942}"/>
              </a:ext>
            </a:extLst>
          </p:cNvPr>
          <p:cNvSpPr txBox="1"/>
          <p:nvPr/>
        </p:nvSpPr>
        <p:spPr>
          <a:xfrm>
            <a:off x="28328" y="6486006"/>
            <a:ext cx="9649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必要に応じて写真等を活用しわかりやすく記述すること</a:t>
            </a:r>
          </a:p>
        </p:txBody>
      </p:sp>
    </p:spTree>
    <p:extLst>
      <p:ext uri="{BB962C8B-B14F-4D97-AF65-F5344CB8AC3E}">
        <p14:creationId xmlns:p14="http://schemas.microsoft.com/office/powerpoint/2010/main" val="1094538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42"/>
          <p:cNvSpPr txBox="1">
            <a:spLocks noChangeArrowheads="1"/>
          </p:cNvSpPr>
          <p:nvPr/>
        </p:nvSpPr>
        <p:spPr>
          <a:xfrm>
            <a:off x="0" y="0"/>
            <a:ext cx="8913440" cy="399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行程（想定）①</a:t>
            </a:r>
            <a:endParaRPr lang="en-US" altLang="ja-JP" sz="2000" b="1"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419499"/>
              </p:ext>
            </p:extLst>
          </p:nvPr>
        </p:nvGraphicFramePr>
        <p:xfrm>
          <a:off x="128464" y="482345"/>
          <a:ext cx="9461307" cy="562332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075149">
                  <a:extLst>
                    <a:ext uri="{9D8B030D-6E8A-4147-A177-3AD203B41FA5}">
                      <a16:colId xmlns:a16="http://schemas.microsoft.com/office/drawing/2014/main" val="3360278581"/>
                    </a:ext>
                  </a:extLst>
                </a:gridCol>
                <a:gridCol w="1361855">
                  <a:extLst>
                    <a:ext uri="{9D8B030D-6E8A-4147-A177-3AD203B41FA5}">
                      <a16:colId xmlns:a16="http://schemas.microsoft.com/office/drawing/2014/main" val="497692439"/>
                    </a:ext>
                  </a:extLst>
                </a:gridCol>
                <a:gridCol w="1400741">
                  <a:extLst>
                    <a:ext uri="{9D8B030D-6E8A-4147-A177-3AD203B41FA5}">
                      <a16:colId xmlns:a16="http://schemas.microsoft.com/office/drawing/2014/main" val="3791185319"/>
                    </a:ext>
                  </a:extLst>
                </a:gridCol>
                <a:gridCol w="3234690">
                  <a:extLst>
                    <a:ext uri="{9D8B030D-6E8A-4147-A177-3AD203B41FA5}">
                      <a16:colId xmlns:a16="http://schemas.microsoft.com/office/drawing/2014/main" val="2577314063"/>
                    </a:ext>
                  </a:extLst>
                </a:gridCol>
                <a:gridCol w="2388872">
                  <a:extLst>
                    <a:ext uri="{9D8B030D-6E8A-4147-A177-3AD203B41FA5}">
                      <a16:colId xmlns:a16="http://schemas.microsoft.com/office/drawing/2014/main" val="2677441098"/>
                    </a:ext>
                  </a:extLst>
                </a:gridCol>
              </a:tblGrid>
              <a:tr h="290886">
                <a:tc>
                  <a:txBody>
                    <a:bodyPr/>
                    <a:lstStyle/>
                    <a:p>
                      <a:endParaRPr kumimoji="1" lang="ja-JP" altLang="en-US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都市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訪問先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内容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学習の狙い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830420"/>
                  </a:ext>
                </a:extLst>
              </a:tr>
              <a:tr h="56803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kumimoji="1" lang="ja-JP" altLang="en-US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日目</a:t>
                      </a:r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en-US" altLang="ja-JP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AM</a:t>
                      </a:r>
                      <a:endParaRPr kumimoji="1" lang="ja-JP" altLang="en-US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49500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en-US" altLang="ja-JP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PM</a:t>
                      </a:r>
                      <a:endParaRPr kumimoji="1" lang="ja-JP" altLang="en-US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05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05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05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宿泊先：○○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903015"/>
                  </a:ext>
                </a:extLst>
              </a:tr>
              <a:tr h="64053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</a:t>
                      </a:r>
                      <a:r>
                        <a:rPr kumimoji="1" lang="ja-JP" altLang="en-US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日目</a:t>
                      </a:r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en-US" altLang="ja-JP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AM</a:t>
                      </a:r>
                      <a:endParaRPr kumimoji="1" lang="ja-JP" altLang="en-US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513275"/>
                  </a:ext>
                </a:extLst>
              </a:tr>
              <a:tr h="726500">
                <a:tc>
                  <a:txBody>
                    <a:bodyPr/>
                    <a:lstStyle/>
                    <a:p>
                      <a:pPr algn="ctr"/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en-US" altLang="ja-JP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PM</a:t>
                      </a:r>
                      <a:endParaRPr kumimoji="1" lang="ja-JP" altLang="en-US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05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05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05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宿泊先：○○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5889483"/>
                  </a:ext>
                </a:extLst>
              </a:tr>
              <a:tr h="726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３日目</a:t>
                      </a:r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en-US" altLang="ja-JP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AM</a:t>
                      </a:r>
                      <a:endParaRPr kumimoji="1" lang="ja-JP" altLang="en-US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7916844"/>
                  </a:ext>
                </a:extLst>
              </a:tr>
              <a:tr h="726500">
                <a:tc>
                  <a:txBody>
                    <a:bodyPr/>
                    <a:lstStyle/>
                    <a:p>
                      <a:pPr algn="ctr"/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en-US" altLang="ja-JP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PM</a:t>
                      </a:r>
                      <a:endParaRPr kumimoji="1" lang="ja-JP" altLang="en-US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05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05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05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宿泊先：○○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7484599"/>
                  </a:ext>
                </a:extLst>
              </a:tr>
              <a:tr h="726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４日目</a:t>
                      </a:r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en-US" altLang="ja-JP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AM</a:t>
                      </a:r>
                      <a:endParaRPr kumimoji="1" lang="ja-JP" altLang="en-US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3780629"/>
                  </a:ext>
                </a:extLst>
              </a:tr>
              <a:tr h="566423">
                <a:tc>
                  <a:txBody>
                    <a:bodyPr/>
                    <a:lstStyle/>
                    <a:p>
                      <a:pPr algn="ctr"/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en-US" altLang="ja-JP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PM</a:t>
                      </a:r>
                      <a:endParaRPr kumimoji="1" lang="ja-JP" altLang="en-US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05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05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05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宿泊先：○○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7416466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285AD6D-87FE-4654-F09D-4AA3CFE52357}"/>
              </a:ext>
            </a:extLst>
          </p:cNvPr>
          <p:cNvSpPr txBox="1"/>
          <p:nvPr/>
        </p:nvSpPr>
        <p:spPr>
          <a:xfrm>
            <a:off x="128464" y="6550223"/>
            <a:ext cx="56886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日程に応じて幅を調整・行の追加</a:t>
            </a:r>
            <a:r>
              <a:rPr lang="en-US" altLang="ja-JP" sz="120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</a:t>
            </a:r>
            <a:r>
              <a:rPr lang="ja-JP" altLang="en-US" sz="120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削除をしてください。</a:t>
            </a:r>
            <a:endParaRPr kumimoji="1" lang="ja-JP" altLang="en-US" sz="120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9195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42"/>
          <p:cNvSpPr txBox="1">
            <a:spLocks noChangeArrowheads="1"/>
          </p:cNvSpPr>
          <p:nvPr/>
        </p:nvSpPr>
        <p:spPr>
          <a:xfrm>
            <a:off x="0" y="0"/>
            <a:ext cx="8913440" cy="399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開発・販売計画</a:t>
            </a:r>
            <a:endParaRPr kumimoji="1" lang="en-US" altLang="ja-JP" sz="2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28464" y="626829"/>
            <a:ext cx="2087113" cy="288032"/>
          </a:xfrm>
          <a:prstGeom prst="roundRect">
            <a:avLst/>
          </a:prstGeom>
          <a:solidFill>
            <a:srgbClr val="FFB7FF"/>
          </a:solidFill>
          <a:ln w="25400" cap="flat" cmpd="sng" algn="ctr">
            <a:noFill/>
            <a:prstDash val="solid"/>
          </a:ln>
          <a:effectLst/>
        </p:spPr>
        <p:txBody>
          <a:bodyPr vertOverflow="overflow" horzOverflow="overflow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en-US" kern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開発スケジュール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4104246" y="632133"/>
            <a:ext cx="1224136" cy="288032"/>
          </a:xfrm>
          <a:prstGeom prst="roundRect">
            <a:avLst/>
          </a:prstGeom>
          <a:solidFill>
            <a:srgbClr val="8BD9F5"/>
          </a:solidFill>
          <a:ln w="25400" cap="flat" cmpd="sng" algn="ctr">
            <a:noFill/>
            <a:prstDash val="solid"/>
          </a:ln>
          <a:effectLst/>
        </p:spPr>
        <p:txBody>
          <a:bodyPr vertOverflow="overflow" horzOverflow="overflow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en-US" kern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安全対策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128464" y="5269444"/>
            <a:ext cx="2880320" cy="288032"/>
          </a:xfrm>
          <a:prstGeom prst="roundRect">
            <a:avLst/>
          </a:prstGeom>
          <a:solidFill>
            <a:srgbClr val="FFDD71"/>
          </a:solidFill>
          <a:ln w="25400" cap="flat" cmpd="sng" algn="ctr">
            <a:noFill/>
            <a:prstDash val="solid"/>
          </a:ln>
          <a:effectLst/>
        </p:spPr>
        <p:txBody>
          <a:bodyPr vertOverflow="overflow" horzOverflow="overflow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en-US" kern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次年度以降の販売計画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53E8447-69DA-D2B5-CBE8-0561FF2B6DD6}"/>
              </a:ext>
            </a:extLst>
          </p:cNvPr>
          <p:cNvSpPr/>
          <p:nvPr/>
        </p:nvSpPr>
        <p:spPr>
          <a:xfrm>
            <a:off x="128465" y="989045"/>
            <a:ext cx="3852408" cy="419255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vertOverflow="overflow" horzOverflow="overflow" rtlCol="0" anchor="t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ja-JP" altLang="en-US" sz="1400" ker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5630EE2-3309-96E2-C911-FF9F9B558C04}"/>
              </a:ext>
            </a:extLst>
          </p:cNvPr>
          <p:cNvSpPr/>
          <p:nvPr/>
        </p:nvSpPr>
        <p:spPr>
          <a:xfrm>
            <a:off x="4106884" y="989045"/>
            <a:ext cx="5723527" cy="419255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vertOverflow="overflow" horzOverflow="overflow" rtlCol="0" anchor="t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ja-JP" altLang="en-US" sz="1400" ker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6BC3812-B4F5-CAE6-D65F-F9FD4DFA23EC}"/>
              </a:ext>
            </a:extLst>
          </p:cNvPr>
          <p:cNvSpPr/>
          <p:nvPr/>
        </p:nvSpPr>
        <p:spPr>
          <a:xfrm>
            <a:off x="128465" y="5645320"/>
            <a:ext cx="7334518" cy="113737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vertOverflow="overflow" horzOverflow="overflow" rtlCol="0" anchor="t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en-US" altLang="zh-TW" sz="1400" ker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en-US" altLang="zh-TW" sz="1400" ker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1400" b="1" ker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＜年間販売想定＞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ja-JP" altLang="en-US" sz="1400" ker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953000" y="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必要に応じて図表等を活用し連携体制を明示すること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929D944-BF5D-27A6-CDF0-23520A8FC4BA}"/>
              </a:ext>
            </a:extLst>
          </p:cNvPr>
          <p:cNvSpPr/>
          <p:nvPr/>
        </p:nvSpPr>
        <p:spPr>
          <a:xfrm>
            <a:off x="7609919" y="5771428"/>
            <a:ext cx="2220492" cy="101126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vertOverflow="overflow" horzOverflow="overflow" rtlCol="0" anchor="t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ja-JP" altLang="en-US" sz="1400" ker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角丸四角形 13">
            <a:extLst>
              <a:ext uri="{FF2B5EF4-FFF2-40B4-BE49-F238E27FC236}">
                <a16:creationId xmlns:a16="http://schemas.microsoft.com/office/drawing/2014/main" id="{BF87D7CE-EACE-1F78-DAC2-D5D779A335A4}"/>
              </a:ext>
            </a:extLst>
          </p:cNvPr>
          <p:cNvSpPr/>
          <p:nvPr/>
        </p:nvSpPr>
        <p:spPr>
          <a:xfrm>
            <a:off x="7609921" y="5269444"/>
            <a:ext cx="2220490" cy="471419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vertOverflow="overflow" horzOverflow="overflow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en-US" sz="1400" kern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生徒</a:t>
            </a:r>
            <a:r>
              <a:rPr kumimoji="0" lang="en-US" altLang="ja-JP" sz="1400" kern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kumimoji="0" lang="ja-JP" altLang="en-US" sz="1400" kern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人あたりの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en-US" sz="1400" kern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参加費（旅費）想定</a:t>
            </a:r>
          </a:p>
        </p:txBody>
      </p:sp>
    </p:spTree>
    <p:extLst>
      <p:ext uri="{BB962C8B-B14F-4D97-AF65-F5344CB8AC3E}">
        <p14:creationId xmlns:p14="http://schemas.microsoft.com/office/powerpoint/2010/main" val="3428693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42"/>
          <p:cNvSpPr txBox="1">
            <a:spLocks noChangeArrowheads="1"/>
          </p:cNvSpPr>
          <p:nvPr/>
        </p:nvSpPr>
        <p:spPr>
          <a:xfrm>
            <a:off x="0" y="0"/>
            <a:ext cx="8913440" cy="399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実施体制</a:t>
            </a:r>
            <a:endParaRPr kumimoji="1" lang="en-US" altLang="ja-JP" sz="2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528662"/>
              </p:ext>
            </p:extLst>
          </p:nvPr>
        </p:nvGraphicFramePr>
        <p:xfrm>
          <a:off x="128464" y="692696"/>
          <a:ext cx="9649072" cy="603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1875427419"/>
                    </a:ext>
                  </a:extLst>
                </a:gridCol>
                <a:gridCol w="8352928">
                  <a:extLst>
                    <a:ext uri="{9D8B030D-6E8A-4147-A177-3AD203B41FA5}">
                      <a16:colId xmlns:a16="http://schemas.microsoft.com/office/drawing/2014/main" val="464394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申請主体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株式会社○○</a:t>
                      </a:r>
                      <a:r>
                        <a:rPr kumimoji="1" lang="en-US" altLang="ja-JP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</a:t>
                      </a:r>
                      <a:r>
                        <a:rPr kumimoji="1" lang="ja-JP" altLang="en-US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法人番号：</a:t>
                      </a:r>
                      <a:r>
                        <a:rPr kumimoji="1" lang="en-US" altLang="ja-JP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</a:p>
                    <a:p>
                      <a:pPr algn="l"/>
                      <a:r>
                        <a:rPr kumimoji="1" lang="ja-JP" altLang="en-US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〒</a:t>
                      </a:r>
                      <a:r>
                        <a:rPr kumimoji="1" lang="en-US" altLang="ja-JP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111-1111</a:t>
                      </a:r>
                    </a:p>
                    <a:p>
                      <a:pPr algn="l"/>
                      <a:r>
                        <a:rPr kumimoji="1" lang="ja-JP" altLang="en-US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○○県・・・</a:t>
                      </a:r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設立年月日：</a:t>
                      </a:r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部署名：</a:t>
                      </a:r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責任者：</a:t>
                      </a:r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担当者：</a:t>
                      </a:r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連絡先：</a:t>
                      </a:r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経理担当者：</a:t>
                      </a:r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9569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学校</a:t>
                      </a:r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○○高等学校</a:t>
                      </a:r>
                      <a:r>
                        <a:rPr kumimoji="1" lang="en-US" altLang="ja-JP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</a:t>
                      </a:r>
                      <a:r>
                        <a:rPr kumimoji="1" lang="ja-JP" altLang="en-US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全日制</a:t>
                      </a:r>
                      <a:r>
                        <a:rPr kumimoji="1" lang="en-US" altLang="ja-JP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/</a:t>
                      </a:r>
                      <a:r>
                        <a:rPr kumimoji="1" lang="ja-JP" altLang="en-US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通信制</a:t>
                      </a:r>
                      <a:r>
                        <a:rPr kumimoji="1" lang="en-US" altLang="ja-JP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</a:p>
                    <a:p>
                      <a:pPr algn="l"/>
                      <a:r>
                        <a:rPr kumimoji="1" lang="ja-JP" altLang="en-US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〒</a:t>
                      </a:r>
                      <a:r>
                        <a:rPr kumimoji="1" lang="en-US" altLang="ja-JP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111-1111</a:t>
                      </a:r>
                    </a:p>
                    <a:p>
                      <a:pPr algn="l"/>
                      <a:r>
                        <a:rPr kumimoji="1" lang="ja-JP" altLang="en-US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○○県・・・</a:t>
                      </a:r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2622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開発体制</a:t>
                      </a:r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4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実施体制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1521634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1496616" y="6309320"/>
            <a:ext cx="6261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必要に応じて図表等を活用し連携体制を明示すること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41FF087-B4DA-12FE-1284-D3BC36F8D4C5}"/>
              </a:ext>
            </a:extLst>
          </p:cNvPr>
          <p:cNvSpPr txBox="1"/>
          <p:nvPr/>
        </p:nvSpPr>
        <p:spPr>
          <a:xfrm>
            <a:off x="1496616" y="3933056"/>
            <a:ext cx="3312368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株式会社○○</a:t>
            </a:r>
          </a:p>
          <a:p>
            <a:r>
              <a:rPr kumimoji="1"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〒</a:t>
            </a:r>
            <a:r>
              <a:rPr kumimoji="1" lang="en-US" altLang="ja-JP" sz="12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111-1111</a:t>
            </a:r>
          </a:p>
          <a:p>
            <a:r>
              <a:rPr kumimoji="1" lang="en-US" altLang="ja-JP" sz="12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○○</a:t>
            </a:r>
            <a:r>
              <a:rPr kumimoji="1"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県・・・</a:t>
            </a:r>
          </a:p>
          <a:p>
            <a:r>
              <a:rPr kumimoji="1"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役割：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39F9349-F64F-E434-C293-281C10B438F6}"/>
              </a:ext>
            </a:extLst>
          </p:cNvPr>
          <p:cNvSpPr txBox="1"/>
          <p:nvPr/>
        </p:nvSpPr>
        <p:spPr>
          <a:xfrm>
            <a:off x="5097016" y="3933055"/>
            <a:ext cx="3312368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株式会社○○</a:t>
            </a:r>
          </a:p>
          <a:p>
            <a:r>
              <a:rPr kumimoji="1"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〒</a:t>
            </a:r>
            <a:r>
              <a:rPr kumimoji="1" lang="en-US" altLang="ja-JP" sz="12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111-1111</a:t>
            </a:r>
          </a:p>
          <a:p>
            <a:r>
              <a:rPr kumimoji="1" lang="en-US" altLang="ja-JP" sz="12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○○</a:t>
            </a:r>
            <a:r>
              <a:rPr kumimoji="1"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県・・・</a:t>
            </a:r>
          </a:p>
          <a:p>
            <a:r>
              <a:rPr kumimoji="1"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役割：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B4781AA-B61A-7BA1-5859-BA14D8F5A3D0}"/>
              </a:ext>
            </a:extLst>
          </p:cNvPr>
          <p:cNvSpPr/>
          <p:nvPr/>
        </p:nvSpPr>
        <p:spPr>
          <a:xfrm>
            <a:off x="6681192" y="962725"/>
            <a:ext cx="2736304" cy="1098123"/>
          </a:xfrm>
          <a:prstGeom prst="rect">
            <a:avLst/>
          </a:prstGeom>
          <a:solidFill>
            <a:srgbClr val="FFFFCC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vertOverflow="overflow" horzOverflow="overflow"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ja-JP" sz="1200" kern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0" lang="ja-JP" altLang="en-US" sz="1200" kern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提出時は、赤字脚注や本記載例を</a:t>
            </a:r>
            <a:endParaRPr kumimoji="0" lang="en-US" altLang="ja-JP" sz="1200" kern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en-US" sz="1200" kern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削除して、ご提出ください。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614417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42"/>
          <p:cNvSpPr txBox="1">
            <a:spLocks noChangeArrowheads="1"/>
          </p:cNvSpPr>
          <p:nvPr/>
        </p:nvSpPr>
        <p:spPr>
          <a:xfrm>
            <a:off x="0" y="0"/>
            <a:ext cx="8913440" cy="399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見積</a:t>
            </a:r>
            <a:endParaRPr kumimoji="1" lang="en-US" altLang="ja-JP" sz="2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792760" y="2924944"/>
            <a:ext cx="4176464" cy="1296144"/>
          </a:xfrm>
          <a:prstGeom prst="rect">
            <a:avLst/>
          </a:prstGeom>
          <a:noFill/>
          <a:ln w="25400" cap="flat" cmpd="sng" algn="ctr">
            <a:solidFill>
              <a:srgbClr val="00B0F0"/>
            </a:solidFill>
            <a:prstDash val="solid"/>
          </a:ln>
          <a:effectLst/>
        </p:spPr>
        <p:txBody>
          <a:bodyPr vertOverflow="overflow" horzOverflow="overflow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en-US" kern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様式２を貼付</a:t>
            </a:r>
          </a:p>
        </p:txBody>
      </p:sp>
    </p:spTree>
    <p:extLst>
      <p:ext uri="{BB962C8B-B14F-4D97-AF65-F5344CB8AC3E}">
        <p14:creationId xmlns:p14="http://schemas.microsoft.com/office/powerpoint/2010/main" val="2998347974"/>
      </p:ext>
    </p:extLst>
  </p:cSld>
  <p:clrMapOvr>
    <a:masterClrMapping/>
  </p:clrMapOvr>
</p:sld>
</file>

<file path=ppt/theme/theme1.xml><?xml version="1.0" encoding="utf-8"?>
<a:theme xmlns:a="http://schemas.openxmlformats.org/drawingml/2006/main" name="2_標準デザイ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noFill/>
        <a:ln w="25400" cap="flat" cmpd="sng" algn="ctr">
          <a:solidFill>
            <a:srgbClr val="00B0F0"/>
          </a:solidFill>
          <a:prstDash val="solid"/>
        </a:ln>
        <a:effectLst/>
      </a:spPr>
      <a:bodyPr vertOverflow="overflow" horzOverflow="overflow" anchor="ctr"/>
      <a:lstStyle>
        <a:defPPr fontAlgn="auto">
          <a:spcBef>
            <a:spcPts val="0"/>
          </a:spcBef>
          <a:spcAft>
            <a:spcPts val="0"/>
          </a:spcAft>
          <a:defRPr kumimoji="0" kern="0" dirty="0">
            <a:solidFill>
              <a:sysClr val="windowText" lastClr="000000"/>
            </a:solidFill>
            <a:latin typeface="ＭＳ Ｐゴシック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HGP創英角ｺﾞｼｯｸUB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459</Words>
  <PresentationFormat>A4 210 x 297 mm</PresentationFormat>
  <Paragraphs>186</Paragraphs>
  <Slides>8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BIZ UDPゴシック</vt:lpstr>
      <vt:lpstr>HGP創英角ｺﾞｼｯｸUB</vt:lpstr>
      <vt:lpstr>Meiryo UI</vt:lpstr>
      <vt:lpstr>ＭＳ Ｐゴシック</vt:lpstr>
      <vt:lpstr>Arial</vt:lpstr>
      <vt:lpstr>2_標準デザイン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