
<file path=[Content_Types].xml><?xml version="1.0" encoding="utf-8"?>
<Types xmlns="http://schemas.openxmlformats.org/package/2006/content-types">
  <Default ContentType="application/vnd.openxmlformats-officedocument.oleObject" Extension="bin"/>
  <Default ContentType="image/x-emf" Extension="emf"/>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custom.xml" Type="http://schemas.openxmlformats.org/officeDocument/2006/relationships/custom-properties"/><Relationship Id="rId5"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8"/>
  </p:notesMasterIdLst>
  <p:sldIdLst>
    <p:sldId id="257" r:id="rId5"/>
    <p:sldId id="258" r:id="rId6"/>
    <p:sldId id="259" r:id="rId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申請様式１案" id="{6C8234CC-E882-47B0-B977-EA96DE723E0D}">
          <p14:sldIdLst>
            <p14:sldId id="257"/>
            <p14:sldId id="258"/>
            <p14:sldId id="259"/>
          </p14:sldIdLst>
        </p14:section>
      </p14:sectionLst>
    </p:ext>
    <p:ext uri="{EFAFB233-063F-42B5-8137-9DF3F51BA10A}">
      <p15:sldGuideLst xmlns:p15="http://schemas.microsoft.com/office/powerpoint/2012/main">
        <p15:guide id="1" orient="horz" pos="2137" userDrawn="1">
          <p15:clr>
            <a:srgbClr val="A4A3A4"/>
          </p15:clr>
        </p15:guide>
        <p15:guide id="2" pos="25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7" autoAdjust="0"/>
    <p:restoredTop sz="94660"/>
  </p:normalViewPr>
  <p:slideViewPr>
    <p:cSldViewPr snapToGrid="0" showGuides="1">
      <p:cViewPr varScale="1">
        <p:scale>
          <a:sx n="127" d="100"/>
          <a:sy n="127" d="100"/>
        </p:scale>
        <p:origin x="204" y="114"/>
      </p:cViewPr>
      <p:guideLst>
        <p:guide orient="horz" pos="2137"/>
        <p:guide pos="2535"/>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notesMasters/notesMaster1.xml" Type="http://schemas.openxmlformats.org/officeDocument/2006/relationships/notesMaster"/><Relationship Id="rId9" Target="presProps.xml" Type="http://schemas.openxmlformats.org/officeDocument/2006/relationships/presProp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589F4-4EC9-4181-AB9F-8A38B2D78B3C}" type="datetimeFigureOut">
              <a:rPr kumimoji="1" lang="ja-JP" altLang="en-US" smtClean="0"/>
              <a:t>2025/8/14</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607886-7DFD-4E2D-8BA6-D10CC9F16E46}" type="slidenum">
              <a:rPr kumimoji="1" lang="ja-JP" altLang="en-US" smtClean="0"/>
              <a:t>‹#›</a:t>
            </a:fld>
            <a:endParaRPr kumimoji="1" lang="ja-JP" altLang="en-US"/>
          </a:p>
        </p:txBody>
      </p:sp>
    </p:spTree>
    <p:extLst>
      <p:ext uri="{BB962C8B-B14F-4D97-AF65-F5344CB8AC3E}">
        <p14:creationId xmlns:p14="http://schemas.microsoft.com/office/powerpoint/2010/main" val="27684421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1</a:t>
            </a:fld>
            <a:endParaRPr kumimoji="1" lang="ja-JP" altLang="en-US"/>
          </a:p>
        </p:txBody>
      </p:sp>
    </p:spTree>
    <p:extLst>
      <p:ext uri="{BB962C8B-B14F-4D97-AF65-F5344CB8AC3E}">
        <p14:creationId xmlns:p14="http://schemas.microsoft.com/office/powerpoint/2010/main" val="3524461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607886-7DFD-4E2D-8BA6-D10CC9F16E46}" type="slidenum">
              <a:rPr kumimoji="1" lang="ja-JP" altLang="en-US" smtClean="0"/>
              <a:t>2</a:t>
            </a:fld>
            <a:endParaRPr kumimoji="1" lang="ja-JP" altLang="en-US"/>
          </a:p>
        </p:txBody>
      </p:sp>
    </p:spTree>
    <p:extLst>
      <p:ext uri="{BB962C8B-B14F-4D97-AF65-F5344CB8AC3E}">
        <p14:creationId xmlns:p14="http://schemas.microsoft.com/office/powerpoint/2010/main" val="4267629659"/>
      </p:ext>
    </p:extLst>
  </p:cSld>
  <p:clrMapOvr>
    <a:masterClrMapping/>
  </p:clrMapOvr>
</p:notes>
</file>

<file path=ppt/slideLayouts/_rels/slideLayout1.xml.rels><?xml version="1.0" encoding="UTF-8" standalone="yes"?><Relationships xmlns="http://schemas.openxmlformats.org/package/2006/relationships"><Relationship Id="rId1" Target="../tags/tag1.xml" Type="http://schemas.openxmlformats.org/officeDocument/2006/relationships/tags"/><Relationship Id="rId2" Target="../slideMasters/slideMaster1.xml" Type="http://schemas.openxmlformats.org/officeDocument/2006/relationships/slideMaster"/><Relationship Id="rId3" Target="../embeddings/oleObject1.bin" Type="http://schemas.openxmlformats.org/officeDocument/2006/relationships/oleObject"/><Relationship Id="rId4" Target="../media/image1.emf"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extLst>
              <p:ext uri="{D42A27DB-BD31-4B8C-83A1-F6EECF244321}">
                <p14:modId xmlns:p14="http://schemas.microsoft.com/office/powerpoint/2010/main" val="38331905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フッター プレースホルダ 2"/>
          <p:cNvSpPr>
            <a:spLocks noGrp="1"/>
          </p:cNvSpPr>
          <p:nvPr>
            <p:ph type="ftr" sz="quarter" idx="10"/>
          </p:nvPr>
        </p:nvSpPr>
        <p:spPr bwMode="gray"/>
        <p:txBody>
          <a:bodyPr/>
          <a:lstStyle>
            <a:lvl1pPr>
              <a:defRPr>
                <a:solidFill>
                  <a:schemeClr val="tx1"/>
                </a:solidFill>
                <a:latin typeface="+mn-lt"/>
                <a:ea typeface="+mn-ea"/>
                <a:cs typeface="+mn-cs"/>
                <a:sym typeface="+mn-lt"/>
              </a:defRPr>
            </a:lvl1pPr>
          </a:lstStyle>
          <a:p>
            <a:r>
              <a:rPr lang="en-GB" altLang="en-GB"/>
              <a:t>DT Template A4</a:t>
            </a:r>
          </a:p>
        </p:txBody>
      </p:sp>
      <p:sp>
        <p:nvSpPr>
          <p:cNvPr id="4" name="スライド番号プレースホルダ 3"/>
          <p:cNvSpPr>
            <a:spLocks noGrp="1"/>
          </p:cNvSpPr>
          <p:nvPr>
            <p:ph type="sldNum" sz="quarter" idx="11"/>
          </p:nvPr>
        </p:nvSpPr>
        <p:spPr bwMode="gray">
          <a:xfrm>
            <a:off x="-5814" y="0"/>
            <a:ext cx="369721" cy="365125"/>
          </a:xfrm>
        </p:spPr>
        <p:txBody>
          <a:bodyPr/>
          <a:lstStyle>
            <a:lvl1pPr>
              <a:defRPr>
                <a:solidFill>
                  <a:schemeClr val="tx1"/>
                </a:solidFill>
                <a:latin typeface="+mn-lt"/>
                <a:ea typeface="+mn-ea"/>
                <a:cs typeface="+mn-cs"/>
                <a:sym typeface="+mn-lt"/>
              </a:defRPr>
            </a:lvl1pPr>
          </a:lstStyle>
          <a:p>
            <a:fld id="{AA5FCFE5-FE56-4EF1-80A8-07776887C2A1}" type="slidenum">
              <a:rPr lang="ja-JP" altLang="en-US" smtClean="0"/>
              <a:pPr/>
              <a:t>‹#›</a:t>
            </a:fld>
            <a:endParaRPr lang="ja-JP" altLang="en-US"/>
          </a:p>
        </p:txBody>
      </p:sp>
      <p:sp>
        <p:nvSpPr>
          <p:cNvPr id="9" name="テキスト プレースホルダー 2"/>
          <p:cNvSpPr>
            <a:spLocks noGrp="1"/>
          </p:cNvSpPr>
          <p:nvPr>
            <p:ph type="body" sz="quarter" idx="15" hasCustomPrompt="1"/>
          </p:nvPr>
        </p:nvSpPr>
        <p:spPr bwMode="gray">
          <a:xfrm>
            <a:off x="416497" y="1008000"/>
            <a:ext cx="4356000" cy="468000"/>
          </a:xfrm>
          <a:prstGeom prst="rect">
            <a:avLst/>
          </a:prstGeom>
        </p:spPr>
        <p:txBody>
          <a:bodyPr wrap="none" anchor="ctr">
            <a:noAutofit/>
          </a:bodyPr>
          <a:lstStyle>
            <a:lvl1pPr>
              <a:lnSpc>
                <a:spcPct val="100000"/>
              </a:lnSpc>
              <a:spcBef>
                <a:spcPts val="0"/>
              </a:spcBef>
              <a:defRPr sz="1137" b="1">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6" name="タイトル 5"/>
          <p:cNvSpPr>
            <a:spLocks noGrp="1"/>
          </p:cNvSpPr>
          <p:nvPr>
            <p:ph type="title" hasCustomPrompt="1"/>
          </p:nvPr>
        </p:nvSpPr>
        <p:spPr bwMode="gray"/>
        <p:txBody>
          <a:bodyPr/>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69738955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DT Template A4</a:t>
            </a:r>
            <a:endParaRPr kumimoji="1" lang="ja-JP" altLang="en-US"/>
          </a:p>
        </p:txBody>
      </p:sp>
      <p:sp>
        <p:nvSpPr>
          <p:cNvPr id="6" name="Slide Number Placeholder 5"/>
          <p:cNvSpPr>
            <a:spLocks noGrp="1"/>
          </p:cNvSpPr>
          <p:nvPr>
            <p:ph type="sldNum" sz="quarter" idx="4"/>
          </p:nvPr>
        </p:nvSpPr>
        <p:spPr>
          <a:xfrm>
            <a:off x="0" y="2"/>
            <a:ext cx="40982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1B844-D6F5-480C-BEB0-0E7DC0AD00ED}" type="slidenum">
              <a:rPr kumimoji="1" lang="ja-JP" altLang="en-US" smtClean="0"/>
              <a:t>‹#›</a:t>
            </a:fld>
            <a:endParaRPr kumimoji="1" lang="ja-JP" altLang="en-US"/>
          </a:p>
        </p:txBody>
      </p:sp>
    </p:spTree>
    <p:extLst>
      <p:ext uri="{BB962C8B-B14F-4D97-AF65-F5344CB8AC3E}">
        <p14:creationId xmlns:p14="http://schemas.microsoft.com/office/powerpoint/2010/main" val="2909573340"/>
      </p:ext>
    </p:extLst>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グループ化 24">
            <a:extLst>
              <a:ext uri="{FF2B5EF4-FFF2-40B4-BE49-F238E27FC236}">
                <a16:creationId xmlns:a16="http://schemas.microsoft.com/office/drawing/2014/main" id="{62690988-299F-A3CB-1E6C-4A4EED9BED34}"/>
              </a:ext>
            </a:extLst>
          </p:cNvPr>
          <p:cNvGrpSpPr/>
          <p:nvPr/>
        </p:nvGrpSpPr>
        <p:grpSpPr>
          <a:xfrm>
            <a:off x="259499" y="1258233"/>
            <a:ext cx="4154813" cy="1189901"/>
            <a:chOff x="259531" y="1206418"/>
            <a:chExt cx="4154813" cy="1189901"/>
          </a:xfrm>
        </p:grpSpPr>
        <p:sp>
          <p:nvSpPr>
            <p:cNvPr id="9" name="正方形/長方形 1210">
              <a:extLst>
                <a:ext uri="{FF2B5EF4-FFF2-40B4-BE49-F238E27FC236}">
                  <a16:creationId xmlns:a16="http://schemas.microsoft.com/office/drawing/2014/main" id="{706E7B8F-E9EC-3C64-B5A7-0FF425D9437A}"/>
                </a:ext>
              </a:extLst>
            </p:cNvPr>
            <p:cNvSpPr/>
            <p:nvPr/>
          </p:nvSpPr>
          <p:spPr>
            <a:xfrm>
              <a:off x="259531" y="1206418"/>
              <a:ext cx="4154813" cy="118990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schemeClr val="bg1"/>
                  </a:solidFill>
                  <a:latin typeface="Yu Gothic UI" panose="020B0500000000000000" pitchFamily="50" charset="-128"/>
                  <a:ea typeface="Yu Gothic UI" panose="020B0500000000000000" pitchFamily="50" charset="-128"/>
                </a:rPr>
                <a:t>地域の現状、現状を踏まえたありたい姿を記載してください。</a:t>
              </a:r>
              <a:br>
                <a:rPr lang="en-US" altLang="ja-JP" sz="1200" dirty="0">
                  <a:solidFill>
                    <a:schemeClr val="bg1"/>
                  </a:solidFill>
                  <a:latin typeface="Yu Gothic UI" panose="020B0500000000000000" pitchFamily="50" charset="-128"/>
                  <a:ea typeface="Yu Gothic UI" panose="020B0500000000000000" pitchFamily="50" charset="-128"/>
                </a:rPr>
              </a:br>
              <a:r>
                <a:rPr lang="en-US" altLang="ja-JP" sz="1200" dirty="0">
                  <a:solidFill>
                    <a:schemeClr val="bg1"/>
                  </a:solidFill>
                  <a:latin typeface="Yu Gothic UI" panose="020B0500000000000000" pitchFamily="50" charset="-128"/>
                  <a:ea typeface="Yu Gothic UI" panose="020B0500000000000000" pitchFamily="50" charset="-128"/>
                </a:rPr>
                <a:t>XXXXXXXXX</a:t>
              </a:r>
              <a:endParaRPr lang="ja-JP" altLang="en-US" sz="1200" dirty="0">
                <a:solidFill>
                  <a:schemeClr val="bg1"/>
                </a:solidFill>
                <a:latin typeface="Yu Gothic UI" panose="020B0500000000000000" pitchFamily="50" charset="-128"/>
                <a:ea typeface="Yu Gothic UI" panose="020B0500000000000000" pitchFamily="50" charset="-128"/>
              </a:endParaRPr>
            </a:p>
          </p:txBody>
        </p:sp>
        <p:sp>
          <p:nvSpPr>
            <p:cNvPr id="10" name="正方形/長方形 1212">
              <a:extLst>
                <a:ext uri="{FF2B5EF4-FFF2-40B4-BE49-F238E27FC236}">
                  <a16:creationId xmlns:a16="http://schemas.microsoft.com/office/drawing/2014/main" id="{333BAE42-4813-B951-CBB5-EF8762343314}"/>
                </a:ext>
              </a:extLst>
            </p:cNvPr>
            <p:cNvSpPr/>
            <p:nvPr/>
          </p:nvSpPr>
          <p:spPr>
            <a:xfrm>
              <a:off x="267861" y="1212766"/>
              <a:ext cx="2016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地域の現状及びありたい姿</a:t>
              </a:r>
            </a:p>
          </p:txBody>
        </p:sp>
      </p:grpSp>
      <p:grpSp>
        <p:nvGrpSpPr>
          <p:cNvPr id="14" name="グループ化 13">
            <a:extLst>
              <a:ext uri="{FF2B5EF4-FFF2-40B4-BE49-F238E27FC236}">
                <a16:creationId xmlns:a16="http://schemas.microsoft.com/office/drawing/2014/main" id="{80482075-F8A4-E69D-3FCB-2043C6C12E46}"/>
              </a:ext>
            </a:extLst>
          </p:cNvPr>
          <p:cNvGrpSpPr/>
          <p:nvPr/>
        </p:nvGrpSpPr>
        <p:grpSpPr>
          <a:xfrm>
            <a:off x="4541513" y="3213546"/>
            <a:ext cx="5091772" cy="3512361"/>
            <a:chOff x="4538203" y="5479245"/>
            <a:chExt cx="5091772" cy="3512361"/>
          </a:xfrm>
        </p:grpSpPr>
        <p:sp>
          <p:nvSpPr>
            <p:cNvPr id="6" name="正方形/長方形 1210">
              <a:extLst>
                <a:ext uri="{FF2B5EF4-FFF2-40B4-BE49-F238E27FC236}">
                  <a16:creationId xmlns:a16="http://schemas.microsoft.com/office/drawing/2014/main" id="{C6F136DC-8F39-132D-9660-931867FC9D5E}"/>
                </a:ext>
              </a:extLst>
            </p:cNvPr>
            <p:cNvSpPr/>
            <p:nvPr/>
          </p:nvSpPr>
          <p:spPr>
            <a:xfrm>
              <a:off x="4538203" y="5479245"/>
              <a:ext cx="5091772" cy="351236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地域課題を解決するために、</a:t>
              </a:r>
              <a:r>
                <a:rPr lang="en-US" altLang="ja-JP" sz="1200" spc="-15" dirty="0">
                  <a:solidFill>
                    <a:schemeClr val="tx1"/>
                  </a:solidFill>
                  <a:latin typeface="Yu Gothic UI" panose="020B0500000000000000" pitchFamily="50" charset="-128"/>
                  <a:ea typeface="Yu Gothic UI" panose="020B0500000000000000" pitchFamily="50" charset="-128"/>
                </a:rPr>
                <a:t>ICT</a:t>
              </a:r>
              <a:r>
                <a:rPr lang="ja-JP" altLang="en-US" sz="1200" spc="-15" dirty="0">
                  <a:solidFill>
                    <a:schemeClr val="tx1"/>
                  </a:solidFill>
                  <a:latin typeface="Yu Gothic UI" panose="020B0500000000000000" pitchFamily="50" charset="-128"/>
                  <a:ea typeface="Yu Gothic UI" panose="020B0500000000000000" pitchFamily="50" charset="-128"/>
                </a:rPr>
                <a:t>ソリューションを活用した具体的な取組内容がわかるよう、事業概要を記載してください。</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適宜、図表などを使用し、わかりやすく記載してください。</a:t>
              </a:r>
              <a:br>
                <a:rPr lang="en-US" altLang="ja-JP" sz="1200" spc="-15" dirty="0">
                  <a:solidFill>
                    <a:srgbClr val="000000"/>
                  </a:solidFill>
                  <a:latin typeface="Yu Gothic UI" panose="020B0500000000000000" pitchFamily="50" charset="-128"/>
                  <a:ea typeface="Yu Gothic UI" panose="020B0500000000000000" pitchFamily="50" charset="-128"/>
                </a:rPr>
              </a:br>
              <a:r>
                <a:rPr lang="en-US" altLang="ja-JP" sz="1200" spc="-15" dirty="0">
                  <a:solidFill>
                    <a:srgbClr val="000000"/>
                  </a:solidFill>
                  <a:latin typeface="Yu Gothic UI" panose="020B0500000000000000" pitchFamily="50" charset="-128"/>
                  <a:ea typeface="Yu Gothic UI" panose="020B0500000000000000" pitchFamily="50" charset="-128"/>
                </a:rPr>
                <a:t>XXXXXXXXXXXXXX</a:t>
              </a:r>
            </a:p>
          </p:txBody>
        </p:sp>
        <p:sp>
          <p:nvSpPr>
            <p:cNvPr id="13" name="正方形/長方形 1212">
              <a:extLst>
                <a:ext uri="{FF2B5EF4-FFF2-40B4-BE49-F238E27FC236}">
                  <a16:creationId xmlns:a16="http://schemas.microsoft.com/office/drawing/2014/main" id="{F1EC8D81-9769-214E-4F12-B700FE62FDA6}"/>
                </a:ext>
              </a:extLst>
            </p:cNvPr>
            <p:cNvSpPr/>
            <p:nvPr/>
          </p:nvSpPr>
          <p:spPr>
            <a:xfrm>
              <a:off x="4542899" y="5485199"/>
              <a:ext cx="2295185" cy="196196"/>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実証事業概要</a:t>
              </a:r>
            </a:p>
          </p:txBody>
        </p:sp>
      </p:grpSp>
      <p:grpSp>
        <p:nvGrpSpPr>
          <p:cNvPr id="16" name="グループ化 15">
            <a:extLst>
              <a:ext uri="{FF2B5EF4-FFF2-40B4-BE49-F238E27FC236}">
                <a16:creationId xmlns:a16="http://schemas.microsoft.com/office/drawing/2014/main" id="{F3B20DA9-3586-82EA-6DCE-9395A9145E87}"/>
              </a:ext>
            </a:extLst>
          </p:cNvPr>
          <p:cNvGrpSpPr/>
          <p:nvPr/>
        </p:nvGrpSpPr>
        <p:grpSpPr>
          <a:xfrm>
            <a:off x="259499" y="229981"/>
            <a:ext cx="9370476" cy="701012"/>
            <a:chOff x="259499" y="229981"/>
            <a:chExt cx="9370476" cy="701012"/>
          </a:xfrm>
        </p:grpSpPr>
        <p:sp>
          <p:nvSpPr>
            <p:cNvPr id="48" name="正方形/長方形 47">
              <a:extLst>
                <a:ext uri="{FF2B5EF4-FFF2-40B4-BE49-F238E27FC236}">
                  <a16:creationId xmlns:a16="http://schemas.microsoft.com/office/drawing/2014/main" id="{BD3723BE-2348-2841-9225-ADDC75D27D89}"/>
                </a:ext>
              </a:extLst>
            </p:cNvPr>
            <p:cNvSpPr/>
            <p:nvPr/>
          </p:nvSpPr>
          <p:spPr bwMode="gray">
            <a:xfrm>
              <a:off x="8863623" y="229981"/>
              <a:ext cx="766352" cy="701011"/>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49" name="正方形/長方形 1217">
              <a:extLst>
                <a:ext uri="{FF2B5EF4-FFF2-40B4-BE49-F238E27FC236}">
                  <a16:creationId xmlns:a16="http://schemas.microsoft.com/office/drawing/2014/main" id="{DA0375DC-2D51-30E3-D1FA-6F8E049091C5}"/>
                </a:ext>
              </a:extLst>
            </p:cNvPr>
            <p:cNvSpPr/>
            <p:nvPr/>
          </p:nvSpPr>
          <p:spPr>
            <a:xfrm>
              <a:off x="8096160" y="229981"/>
              <a:ext cx="766353" cy="701011"/>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カテゴリー</a:t>
              </a:r>
              <a:br>
                <a:rPr lang="en-US" altLang="ja-JP" sz="1200" b="1" dirty="0">
                  <a:solidFill>
                    <a:schemeClr val="bg1"/>
                  </a:solidFill>
                  <a:latin typeface="Yu Gothic UI" panose="020B0500000000000000" pitchFamily="50" charset="-128"/>
                  <a:ea typeface="Yu Gothic UI" panose="020B0500000000000000" pitchFamily="50" charset="-128"/>
                </a:rPr>
              </a:br>
              <a:r>
                <a:rPr lang="ja-JP" altLang="en-US" sz="1200" b="1" dirty="0">
                  <a:solidFill>
                    <a:schemeClr val="bg1"/>
                  </a:solidFill>
                  <a:latin typeface="Yu Gothic UI" panose="020B0500000000000000" pitchFamily="50" charset="-128"/>
                  <a:ea typeface="Yu Gothic UI" panose="020B0500000000000000" pitchFamily="50" charset="-128"/>
                </a:rPr>
                <a:t>番号</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nvGrpSpPr>
            <p:cNvPr id="40" name="グループ化 39">
              <a:extLst>
                <a:ext uri="{FF2B5EF4-FFF2-40B4-BE49-F238E27FC236}">
                  <a16:creationId xmlns:a16="http://schemas.microsoft.com/office/drawing/2014/main" id="{4D8EAB21-8264-EC75-78AF-F7BC4ED10E47}"/>
                </a:ext>
              </a:extLst>
            </p:cNvPr>
            <p:cNvGrpSpPr/>
            <p:nvPr/>
          </p:nvGrpSpPr>
          <p:grpSpPr>
            <a:xfrm>
              <a:off x="259499" y="229983"/>
              <a:ext cx="3500359" cy="234000"/>
              <a:chOff x="319422" y="390275"/>
              <a:chExt cx="3386305" cy="234000"/>
            </a:xfrm>
          </p:grpSpPr>
          <p:sp>
            <p:nvSpPr>
              <p:cNvPr id="46" name="正方形/長方形 45">
                <a:extLst>
                  <a:ext uri="{FF2B5EF4-FFF2-40B4-BE49-F238E27FC236}">
                    <a16:creationId xmlns:a16="http://schemas.microsoft.com/office/drawing/2014/main" id="{93ECBE5C-808F-1F14-8FDA-4E454C40B7F5}"/>
                  </a:ext>
                </a:extLst>
              </p:cNvPr>
              <p:cNvSpPr/>
              <p:nvPr/>
            </p:nvSpPr>
            <p:spPr bwMode="gray">
              <a:xfrm>
                <a:off x="1322181" y="39027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47" name="正方形/長方形 1217">
                <a:extLst>
                  <a:ext uri="{FF2B5EF4-FFF2-40B4-BE49-F238E27FC236}">
                    <a16:creationId xmlns:a16="http://schemas.microsoft.com/office/drawing/2014/main" id="{A8D928E9-D78A-54F4-4861-6E52A02B4B98}"/>
                  </a:ext>
                </a:extLst>
              </p:cNvPr>
              <p:cNvSpPr/>
              <p:nvPr/>
            </p:nvSpPr>
            <p:spPr>
              <a:xfrm>
                <a:off x="319422" y="39027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申請団体名</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grpSp>
          <p:nvGrpSpPr>
            <p:cNvPr id="41" name="グループ化 40">
              <a:extLst>
                <a:ext uri="{FF2B5EF4-FFF2-40B4-BE49-F238E27FC236}">
                  <a16:creationId xmlns:a16="http://schemas.microsoft.com/office/drawing/2014/main" id="{455ED7F2-DDE7-B3B1-2600-C661A97869ED}"/>
                </a:ext>
              </a:extLst>
            </p:cNvPr>
            <p:cNvGrpSpPr/>
            <p:nvPr/>
          </p:nvGrpSpPr>
          <p:grpSpPr>
            <a:xfrm>
              <a:off x="259499" y="463983"/>
              <a:ext cx="3500359" cy="467010"/>
              <a:chOff x="319422" y="624275"/>
              <a:chExt cx="3386305" cy="467010"/>
            </a:xfrm>
          </p:grpSpPr>
          <p:sp>
            <p:nvSpPr>
              <p:cNvPr id="42" name="正方形/長方形 41">
                <a:extLst>
                  <a:ext uri="{FF2B5EF4-FFF2-40B4-BE49-F238E27FC236}">
                    <a16:creationId xmlns:a16="http://schemas.microsoft.com/office/drawing/2014/main" id="{3D55598D-E333-3406-D3A8-8DB163ACA43A}"/>
                  </a:ext>
                </a:extLst>
              </p:cNvPr>
              <p:cNvSpPr/>
              <p:nvPr/>
            </p:nvSpPr>
            <p:spPr bwMode="gray">
              <a:xfrm>
                <a:off x="1322181" y="62427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43" name="正方形/長方形 1217">
                <a:extLst>
                  <a:ext uri="{FF2B5EF4-FFF2-40B4-BE49-F238E27FC236}">
                    <a16:creationId xmlns:a16="http://schemas.microsoft.com/office/drawing/2014/main" id="{410B9A7F-784F-AF2F-8AA6-0C4C8E44ECD3}"/>
                  </a:ext>
                </a:extLst>
              </p:cNvPr>
              <p:cNvSpPr/>
              <p:nvPr/>
            </p:nvSpPr>
            <p:spPr>
              <a:xfrm>
                <a:off x="319422" y="62427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ベンチャー社名</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sp>
            <p:nvSpPr>
              <p:cNvPr id="3" name="正方形/長方形 2">
                <a:extLst>
                  <a:ext uri="{FF2B5EF4-FFF2-40B4-BE49-F238E27FC236}">
                    <a16:creationId xmlns:a16="http://schemas.microsoft.com/office/drawing/2014/main" id="{3B887C42-2C8B-1B43-063C-3F182584F22F}"/>
                  </a:ext>
                </a:extLst>
              </p:cNvPr>
              <p:cNvSpPr/>
              <p:nvPr/>
            </p:nvSpPr>
            <p:spPr bwMode="gray">
              <a:xfrm>
                <a:off x="1322181" y="85728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dirty="0">
                    <a:solidFill>
                      <a:schemeClr val="tx2"/>
                    </a:solidFill>
                    <a:latin typeface="Yu Gothic UI" panose="020B0500000000000000" pitchFamily="50" charset="-128"/>
                    <a:ea typeface="Yu Gothic UI" panose="020B0500000000000000" pitchFamily="50" charset="-128"/>
                  </a:rPr>
                  <a:t>XXX-XXXX-XXXX</a:t>
                </a:r>
                <a:endParaRPr lang="en-US" altLang="ja-JP" sz="800" dirty="0">
                  <a:solidFill>
                    <a:schemeClr val="tx2"/>
                  </a:solidFill>
                  <a:latin typeface="Yu Gothic UI" panose="020B0500000000000000" pitchFamily="50" charset="-128"/>
                  <a:ea typeface="Yu Gothic UI" panose="020B0500000000000000" pitchFamily="50" charset="-128"/>
                </a:endParaRPr>
              </a:p>
            </p:txBody>
          </p:sp>
          <p:sp>
            <p:nvSpPr>
              <p:cNvPr id="4" name="正方形/長方形 1217">
                <a:extLst>
                  <a:ext uri="{FF2B5EF4-FFF2-40B4-BE49-F238E27FC236}">
                    <a16:creationId xmlns:a16="http://schemas.microsoft.com/office/drawing/2014/main" id="{BDC4C5D5-D670-087D-856D-FE6BF5B18197}"/>
                  </a:ext>
                </a:extLst>
              </p:cNvPr>
              <p:cNvSpPr/>
              <p:nvPr/>
            </p:nvSpPr>
            <p:spPr>
              <a:xfrm>
                <a:off x="319422" y="85728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電話番号</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sp>
          <p:nvSpPr>
            <p:cNvPr id="36" name="正方形/長方形 35">
              <a:extLst>
                <a:ext uri="{FF2B5EF4-FFF2-40B4-BE49-F238E27FC236}">
                  <a16:creationId xmlns:a16="http://schemas.microsoft.com/office/drawing/2014/main" id="{6832629B-D73B-216E-50B7-74568BED9B2D}"/>
                </a:ext>
              </a:extLst>
            </p:cNvPr>
            <p:cNvSpPr/>
            <p:nvPr/>
          </p:nvSpPr>
          <p:spPr bwMode="gray">
            <a:xfrm>
              <a:off x="4547605" y="229982"/>
              <a:ext cx="3547446" cy="701011"/>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37" name="正方形/長方形 1217">
              <a:extLst>
                <a:ext uri="{FF2B5EF4-FFF2-40B4-BE49-F238E27FC236}">
                  <a16:creationId xmlns:a16="http://schemas.microsoft.com/office/drawing/2014/main" id="{ED421858-35F0-1443-F0FD-DE78366EF8E2}"/>
                </a:ext>
              </a:extLst>
            </p:cNvPr>
            <p:cNvSpPr/>
            <p:nvPr/>
          </p:nvSpPr>
          <p:spPr>
            <a:xfrm>
              <a:off x="3766735" y="229982"/>
              <a:ext cx="771468" cy="701011"/>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実証</a:t>
              </a:r>
              <a:endParaRPr lang="en-US" altLang="ja-JP" sz="1200" b="1">
                <a:solidFill>
                  <a:schemeClr val="bg1"/>
                </a:solidFill>
                <a:latin typeface="Yu Gothic UI" panose="020B0500000000000000" pitchFamily="50" charset="-128"/>
                <a:ea typeface="Yu Gothic UI" panose="020B0500000000000000" pitchFamily="50" charset="-128"/>
              </a:endParaRPr>
            </a:p>
            <a:p>
              <a:pPr algn="ctr">
                <a:defRPr/>
              </a:pPr>
              <a:r>
                <a:rPr lang="ja-JP" altLang="en-US" sz="1200" b="1">
                  <a:solidFill>
                    <a:schemeClr val="bg1"/>
                  </a:solidFill>
                  <a:latin typeface="Yu Gothic UI" panose="020B0500000000000000" pitchFamily="50" charset="-128"/>
                  <a:ea typeface="Yu Gothic UI" panose="020B0500000000000000" pitchFamily="50" charset="-128"/>
                </a:rPr>
                <a:t>事業名</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sp>
        <p:nvSpPr>
          <p:cNvPr id="50" name="テキスト ボックス 49">
            <a:extLst>
              <a:ext uri="{FF2B5EF4-FFF2-40B4-BE49-F238E27FC236}">
                <a16:creationId xmlns:a16="http://schemas.microsoft.com/office/drawing/2014/main" id="{FDFDB67F-ADA5-82F8-C948-5DEC7F4997A1}"/>
              </a:ext>
            </a:extLst>
          </p:cNvPr>
          <p:cNvSpPr txBox="1"/>
          <p:nvPr/>
        </p:nvSpPr>
        <p:spPr>
          <a:xfrm>
            <a:off x="8886979" y="-625"/>
            <a:ext cx="741383" cy="261610"/>
          </a:xfrm>
          <a:prstGeom prst="rect">
            <a:avLst/>
          </a:prstGeom>
          <a:noFill/>
        </p:spPr>
        <p:txBody>
          <a:bodyPr wrap="square" rtlCol="0">
            <a:spAutoFit/>
          </a:bodyPr>
          <a:lstStyle/>
          <a:p>
            <a:r>
              <a:rPr kumimoji="1" lang="en-US" altLang="ja-JP" sz="1100">
                <a:latin typeface="Yu Gothic UI" panose="020B0500000000000000" pitchFamily="50" charset="-128"/>
                <a:ea typeface="Yu Gothic UI" panose="020B0500000000000000" pitchFamily="50" charset="-128"/>
              </a:rPr>
              <a:t>【</a:t>
            </a:r>
            <a:r>
              <a:rPr kumimoji="1" lang="ja-JP" altLang="en-US" sz="1100">
                <a:latin typeface="Yu Gothic UI" panose="020B0500000000000000" pitchFamily="50" charset="-128"/>
                <a:ea typeface="Yu Gothic UI" panose="020B0500000000000000" pitchFamily="50" charset="-128"/>
              </a:rPr>
              <a:t>様式</a:t>
            </a:r>
            <a:r>
              <a:rPr kumimoji="1" lang="en-US" altLang="ja-JP" sz="1100">
                <a:latin typeface="Yu Gothic UI" panose="020B0500000000000000" pitchFamily="50" charset="-128"/>
                <a:ea typeface="Yu Gothic UI" panose="020B0500000000000000" pitchFamily="50" charset="-128"/>
              </a:rPr>
              <a:t>1】</a:t>
            </a:r>
            <a:endParaRPr kumimoji="1" lang="ja-JP" altLang="en-US" sz="1100">
              <a:latin typeface="Yu Gothic UI" panose="020B0500000000000000" pitchFamily="50" charset="-128"/>
              <a:ea typeface="Yu Gothic UI" panose="020B0500000000000000" pitchFamily="50" charset="-128"/>
            </a:endParaRPr>
          </a:p>
        </p:txBody>
      </p:sp>
      <p:sp>
        <p:nvSpPr>
          <p:cNvPr id="45" name="吹き出し: 四角形 44">
            <a:extLst>
              <a:ext uri="{FF2B5EF4-FFF2-40B4-BE49-F238E27FC236}">
                <a16:creationId xmlns:a16="http://schemas.microsoft.com/office/drawing/2014/main" id="{70D074C3-4A3C-3B70-F723-79ABB447E15C}"/>
              </a:ext>
            </a:extLst>
          </p:cNvPr>
          <p:cNvSpPr/>
          <p:nvPr/>
        </p:nvSpPr>
        <p:spPr>
          <a:xfrm>
            <a:off x="9833820" y="0"/>
            <a:ext cx="2617645" cy="1366719"/>
          </a:xfrm>
          <a:prstGeom prst="wedgeRectCallout">
            <a:avLst>
              <a:gd name="adj1" fmla="val -69394"/>
              <a:gd name="adj2" fmla="val -17030"/>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12" dirty="0">
                <a:solidFill>
                  <a:schemeClr val="tx1"/>
                </a:solidFill>
                <a:latin typeface="Meiryo UI" panose="020B0604030504040204" pitchFamily="50" charset="-128"/>
                <a:ea typeface="Meiryo UI" panose="020B0604030504040204" pitchFamily="50" charset="-128"/>
              </a:rPr>
              <a:t>【</a:t>
            </a:r>
            <a:r>
              <a:rPr lang="ja-JP" altLang="en-US" sz="812" dirty="0">
                <a:solidFill>
                  <a:schemeClr val="tx1"/>
                </a:solidFill>
                <a:latin typeface="Meiryo UI" panose="020B0604030504040204" pitchFamily="50" charset="-128"/>
                <a:ea typeface="Meiryo UI" panose="020B0604030504040204" pitchFamily="50" charset="-128"/>
              </a:rPr>
              <a:t>申請団体様</a:t>
            </a:r>
            <a:r>
              <a:rPr lang="en-US" altLang="ja-JP" sz="812" dirty="0">
                <a:solidFill>
                  <a:schemeClr val="tx1"/>
                </a:solidFill>
                <a:latin typeface="Meiryo UI" panose="020B0604030504040204" pitchFamily="50" charset="-128"/>
                <a:ea typeface="Meiryo UI" panose="020B0604030504040204" pitchFamily="50" charset="-128"/>
              </a:rPr>
              <a:t>】</a:t>
            </a:r>
          </a:p>
          <a:p>
            <a:r>
              <a:rPr lang="ja-JP" altLang="en-US" sz="812" dirty="0">
                <a:solidFill>
                  <a:schemeClr val="tx1"/>
                </a:solidFill>
                <a:latin typeface="Meiryo UI" panose="020B0604030504040204" pitchFamily="50" charset="-128"/>
                <a:ea typeface="Meiryo UI" panose="020B0604030504040204" pitchFamily="50" charset="-128"/>
              </a:rPr>
              <a:t>該当するカテゴリーの番号を記載ください。</a:t>
            </a:r>
            <a:endParaRPr lang="en-US" altLang="ja-JP" sz="812" dirty="0">
              <a:solidFill>
                <a:schemeClr val="tx1"/>
              </a:solidFill>
              <a:latin typeface="Meiryo UI" panose="020B0604030504040204" pitchFamily="50" charset="-128"/>
              <a:ea typeface="Meiryo UI" panose="020B0604030504040204" pitchFamily="50" charset="-128"/>
            </a:endParaRPr>
          </a:p>
          <a:p>
            <a:r>
              <a:rPr lang="ja-JP" altLang="en-US" sz="812" dirty="0">
                <a:solidFill>
                  <a:schemeClr val="tx1"/>
                </a:solidFill>
                <a:latin typeface="Meiryo UI" panose="020B0604030504040204" pitchFamily="50" charset="-128"/>
                <a:ea typeface="Meiryo UI" panose="020B0604030504040204" pitchFamily="50" charset="-128"/>
              </a:rPr>
              <a:t>① マナー啓発等を目的とした情報発信・多言語対応</a:t>
            </a:r>
          </a:p>
          <a:p>
            <a:r>
              <a:rPr lang="ja-JP" altLang="en-US" sz="812" dirty="0">
                <a:solidFill>
                  <a:schemeClr val="tx1"/>
                </a:solidFill>
                <a:latin typeface="Meiryo UI" panose="020B0604030504040204" pitchFamily="50" charset="-128"/>
                <a:ea typeface="Meiryo UI" panose="020B0604030504040204" pitchFamily="50" charset="-128"/>
              </a:rPr>
              <a:t>② 予約・決済、通信環境の整備</a:t>
            </a:r>
          </a:p>
          <a:p>
            <a:r>
              <a:rPr lang="ja-JP" altLang="en-US" sz="812" dirty="0">
                <a:solidFill>
                  <a:schemeClr val="tx1"/>
                </a:solidFill>
                <a:latin typeface="Meiryo UI" panose="020B0604030504040204" pitchFamily="50" charset="-128"/>
                <a:ea typeface="Meiryo UI" panose="020B0604030504040204" pitchFamily="50" charset="-128"/>
              </a:rPr>
              <a:t>③ 混雑対応</a:t>
            </a:r>
          </a:p>
          <a:p>
            <a:r>
              <a:rPr lang="ja-JP" altLang="en-US" sz="812" dirty="0">
                <a:solidFill>
                  <a:schemeClr val="tx1"/>
                </a:solidFill>
                <a:latin typeface="Meiryo UI" panose="020B0604030504040204" pitchFamily="50" charset="-128"/>
                <a:ea typeface="Meiryo UI" panose="020B0604030504040204" pitchFamily="50" charset="-128"/>
              </a:rPr>
              <a:t>④ 二次交通の円滑な利用・周遊促進</a:t>
            </a:r>
          </a:p>
          <a:p>
            <a:r>
              <a:rPr lang="ja-JP" altLang="en-US" sz="812" dirty="0">
                <a:solidFill>
                  <a:schemeClr val="tx1"/>
                </a:solidFill>
                <a:latin typeface="Meiryo UI" panose="020B0604030504040204" pitchFamily="50" charset="-128"/>
                <a:ea typeface="Meiryo UI" panose="020B0604030504040204" pitchFamily="50" charset="-128"/>
              </a:rPr>
              <a:t>⑤ 災害等非常時対策</a:t>
            </a:r>
          </a:p>
          <a:p>
            <a:r>
              <a:rPr lang="ja-JP" altLang="en-US" sz="812" dirty="0">
                <a:solidFill>
                  <a:schemeClr val="tx1"/>
                </a:solidFill>
                <a:latin typeface="Meiryo UI" panose="020B0604030504040204" pitchFamily="50" charset="-128"/>
                <a:ea typeface="Meiryo UI" panose="020B0604030504040204" pitchFamily="50" charset="-128"/>
              </a:rPr>
              <a:t>⑥ 情報収集・分析、マーケティング関連</a:t>
            </a:r>
          </a:p>
          <a:p>
            <a:r>
              <a:rPr lang="ja-JP" altLang="en-US" sz="812" dirty="0">
                <a:solidFill>
                  <a:schemeClr val="tx1"/>
                </a:solidFill>
                <a:latin typeface="Meiryo UI" panose="020B0604030504040204" pitchFamily="50" charset="-128"/>
                <a:ea typeface="Meiryo UI" panose="020B0604030504040204" pitchFamily="50" charset="-128"/>
              </a:rPr>
              <a:t>⑦ その他受入環境の向上を目的としたサービス導入</a:t>
            </a:r>
          </a:p>
        </p:txBody>
      </p:sp>
      <p:grpSp>
        <p:nvGrpSpPr>
          <p:cNvPr id="2" name="グループ化 1">
            <a:extLst>
              <a:ext uri="{FF2B5EF4-FFF2-40B4-BE49-F238E27FC236}">
                <a16:creationId xmlns:a16="http://schemas.microsoft.com/office/drawing/2014/main" id="{AC8396FF-4836-00FD-31C5-650C6CE2BD45}"/>
              </a:ext>
            </a:extLst>
          </p:cNvPr>
          <p:cNvGrpSpPr/>
          <p:nvPr/>
        </p:nvGrpSpPr>
        <p:grpSpPr>
          <a:xfrm>
            <a:off x="4538202" y="974089"/>
            <a:ext cx="5091773" cy="2168491"/>
            <a:chOff x="4538202" y="898519"/>
            <a:chExt cx="5091773" cy="2168491"/>
          </a:xfrm>
        </p:grpSpPr>
        <p:sp>
          <p:nvSpPr>
            <p:cNvPr id="51" name="正方形/長方形 1210">
              <a:extLst>
                <a:ext uri="{FF2B5EF4-FFF2-40B4-BE49-F238E27FC236}">
                  <a16:creationId xmlns:a16="http://schemas.microsoft.com/office/drawing/2014/main" id="{7A5B9F25-175E-7B33-5203-D678032CFC51}"/>
                </a:ext>
              </a:extLst>
            </p:cNvPr>
            <p:cNvSpPr/>
            <p:nvPr/>
          </p:nvSpPr>
          <p:spPr>
            <a:xfrm>
              <a:off x="4538203" y="898519"/>
              <a:ext cx="5091772" cy="216849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rgbClr val="000000"/>
                  </a:solidFill>
                  <a:latin typeface="Yu Gothic UI" panose="020B0500000000000000" pitchFamily="50" charset="-128"/>
                  <a:ea typeface="Yu Gothic UI" panose="020B0500000000000000" pitchFamily="50" charset="-128"/>
                </a:rPr>
                <a:t>本実証事業にて導入</a:t>
              </a:r>
              <a:r>
                <a:rPr lang="ja-JP" altLang="en-US" sz="1200" spc="-15" dirty="0">
                  <a:solidFill>
                    <a:schemeClr val="tx1"/>
                  </a:solidFill>
                  <a:latin typeface="Yu Gothic UI" panose="020B0500000000000000" pitchFamily="50" charset="-128"/>
                  <a:ea typeface="Yu Gothic UI" panose="020B0500000000000000" pitchFamily="50" charset="-128"/>
                </a:rPr>
                <a:t>予定のインバウンドベンチャーが提供する</a:t>
              </a:r>
              <a:r>
                <a:rPr lang="en-US" altLang="ja-JP" sz="1200" spc="-15" dirty="0">
                  <a:solidFill>
                    <a:schemeClr val="tx1"/>
                  </a:solidFill>
                  <a:latin typeface="Yu Gothic UI" panose="020B0500000000000000" pitchFamily="50" charset="-128"/>
                  <a:ea typeface="Yu Gothic UI" panose="020B0500000000000000" pitchFamily="50" charset="-128"/>
                </a:rPr>
                <a:t>ICT</a:t>
              </a:r>
              <a:r>
                <a:rPr lang="ja-JP" altLang="en-US" sz="1200" spc="-15" dirty="0">
                  <a:solidFill>
                    <a:schemeClr val="tx1"/>
                  </a:solidFill>
                  <a:latin typeface="Yu Gothic UI" panose="020B0500000000000000" pitchFamily="50" charset="-128"/>
                  <a:ea typeface="Yu Gothic UI" panose="020B0500000000000000" pitchFamily="50" charset="-128"/>
                </a:rPr>
                <a:t>ソリューションについて概要を記載してください。</a:t>
              </a:r>
              <a:br>
                <a:rPr lang="en-US" altLang="ja-JP" sz="1200" spc="-15" dirty="0">
                  <a:solidFill>
                    <a:srgbClr val="000000"/>
                  </a:solidFill>
                  <a:latin typeface="Yu Gothic UI" panose="020B0500000000000000" pitchFamily="50" charset="-128"/>
                  <a:ea typeface="Yu Gothic UI" panose="020B0500000000000000" pitchFamily="50" charset="-128"/>
                </a:rPr>
              </a:br>
              <a:r>
                <a:rPr lang="en-US" altLang="ja-JP" sz="1200" spc="-15" dirty="0">
                  <a:solidFill>
                    <a:srgbClr val="000000"/>
                  </a:solidFill>
                  <a:latin typeface="Yu Gothic UI" panose="020B0500000000000000" pitchFamily="50" charset="-128"/>
                  <a:ea typeface="Yu Gothic UI" panose="020B0500000000000000" pitchFamily="50" charset="-128"/>
                </a:rPr>
                <a:t>XXXXXXXXXXXX</a:t>
              </a:r>
            </a:p>
          </p:txBody>
        </p:sp>
        <p:sp>
          <p:nvSpPr>
            <p:cNvPr id="58" name="正方形/長方形 1212">
              <a:extLst>
                <a:ext uri="{FF2B5EF4-FFF2-40B4-BE49-F238E27FC236}">
                  <a16:creationId xmlns:a16="http://schemas.microsoft.com/office/drawing/2014/main" id="{A8B95E82-36C7-8A4E-15F2-49E7C45F54D8}"/>
                </a:ext>
              </a:extLst>
            </p:cNvPr>
            <p:cNvSpPr/>
            <p:nvPr/>
          </p:nvSpPr>
          <p:spPr>
            <a:xfrm>
              <a:off x="4538202" y="905473"/>
              <a:ext cx="1800000" cy="196196"/>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導入する</a:t>
              </a:r>
              <a:r>
                <a:rPr lang="en-US" altLang="ja-JP" sz="1200" b="1" dirty="0">
                  <a:solidFill>
                    <a:schemeClr val="bg1"/>
                  </a:solidFill>
                  <a:latin typeface="Yu Gothic UI" panose="020B0500000000000000" pitchFamily="50" charset="-128"/>
                  <a:ea typeface="Yu Gothic UI" panose="020B0500000000000000" pitchFamily="50" charset="-128"/>
                </a:rPr>
                <a:t>ICT</a:t>
              </a:r>
              <a:r>
                <a:rPr lang="ja-JP" altLang="en-US" sz="1200" b="1" dirty="0">
                  <a:solidFill>
                    <a:schemeClr val="bg1"/>
                  </a:solidFill>
                  <a:latin typeface="Yu Gothic UI" panose="020B0500000000000000" pitchFamily="50" charset="-128"/>
                  <a:ea typeface="Yu Gothic UI" panose="020B0500000000000000" pitchFamily="50" charset="-128"/>
                </a:rPr>
                <a:t>ソリューション</a:t>
              </a:r>
            </a:p>
          </p:txBody>
        </p:sp>
      </p:grpSp>
      <p:grpSp>
        <p:nvGrpSpPr>
          <p:cNvPr id="65" name="グループ化 64">
            <a:extLst>
              <a:ext uri="{FF2B5EF4-FFF2-40B4-BE49-F238E27FC236}">
                <a16:creationId xmlns:a16="http://schemas.microsoft.com/office/drawing/2014/main" id="{0B697A69-12FA-012C-D41A-4EFBB5A1FADA}"/>
              </a:ext>
            </a:extLst>
          </p:cNvPr>
          <p:cNvGrpSpPr/>
          <p:nvPr/>
        </p:nvGrpSpPr>
        <p:grpSpPr>
          <a:xfrm>
            <a:off x="259499" y="974089"/>
            <a:ext cx="4151215" cy="228434"/>
            <a:chOff x="323851" y="3204442"/>
            <a:chExt cx="5109186" cy="281149"/>
          </a:xfrm>
        </p:grpSpPr>
        <p:sp>
          <p:nvSpPr>
            <p:cNvPr id="66" name="正方形/長方形 1210">
              <a:extLst>
                <a:ext uri="{FF2B5EF4-FFF2-40B4-BE49-F238E27FC236}">
                  <a16:creationId xmlns:a16="http://schemas.microsoft.com/office/drawing/2014/main" id="{BB70FF6D-A7DD-1D23-DEB0-A7DFEED79783}"/>
                </a:ext>
              </a:extLst>
            </p:cNvPr>
            <p:cNvSpPr/>
            <p:nvPr/>
          </p:nvSpPr>
          <p:spPr>
            <a:xfrm>
              <a:off x="1586556" y="3204444"/>
              <a:ext cx="3846481" cy="281147"/>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a:defRPr/>
              </a:pPr>
              <a:r>
                <a:rPr lang="ja-JP" altLang="en-US" sz="1200" spc="-15">
                  <a:solidFill>
                    <a:srgbClr val="000000"/>
                  </a:solidFill>
                  <a:latin typeface="Yu Gothic UI" panose="020B0500000000000000" pitchFamily="50" charset="-128"/>
                  <a:ea typeface="Yu Gothic UI" panose="020B0500000000000000" pitchFamily="50" charset="-128"/>
                </a:rPr>
                <a:t>記載例：</a:t>
              </a:r>
              <a:r>
                <a:rPr lang="en-US" altLang="ja-JP" sz="1200" spc="-15">
                  <a:solidFill>
                    <a:srgbClr val="000000"/>
                  </a:solidFill>
                  <a:latin typeface="Yu Gothic UI" panose="020B0500000000000000" pitchFamily="50" charset="-128"/>
                  <a:ea typeface="Yu Gothic UI" panose="020B0500000000000000" pitchFamily="50" charset="-128"/>
                </a:rPr>
                <a:t>XX</a:t>
              </a:r>
              <a:r>
                <a:rPr lang="ja-JP" altLang="en-US" sz="1200" spc="-15">
                  <a:solidFill>
                    <a:srgbClr val="000000"/>
                  </a:solidFill>
                  <a:latin typeface="Yu Gothic UI" panose="020B0500000000000000" pitchFamily="50" charset="-128"/>
                  <a:ea typeface="Yu Gothic UI" panose="020B0500000000000000" pitchFamily="50" charset="-128"/>
                </a:rPr>
                <a:t>市、</a:t>
              </a:r>
              <a:r>
                <a:rPr lang="en-US" altLang="ja-JP" sz="1200" spc="-15">
                  <a:solidFill>
                    <a:srgbClr val="000000"/>
                  </a:solidFill>
                  <a:latin typeface="Yu Gothic UI" panose="020B0500000000000000" pitchFamily="50" charset="-128"/>
                  <a:ea typeface="Yu Gothic UI" panose="020B0500000000000000" pitchFamily="50" charset="-128"/>
                </a:rPr>
                <a:t>XX</a:t>
              </a:r>
              <a:r>
                <a:rPr lang="ja-JP" altLang="en-US" sz="1200" spc="-15">
                  <a:solidFill>
                    <a:srgbClr val="000000"/>
                  </a:solidFill>
                  <a:latin typeface="Yu Gothic UI" panose="020B0500000000000000" pitchFamily="50" charset="-128"/>
                  <a:ea typeface="Yu Gothic UI" panose="020B0500000000000000" pitchFamily="50" charset="-128"/>
                </a:rPr>
                <a:t>市内〇〇公園エリア　等</a:t>
              </a:r>
              <a:endParaRPr lang="en-US" altLang="ja-JP" sz="1200" spc="-15">
                <a:solidFill>
                  <a:srgbClr val="000000"/>
                </a:solidFill>
                <a:latin typeface="Yu Gothic UI" panose="020B0500000000000000" pitchFamily="50" charset="-128"/>
                <a:ea typeface="Yu Gothic UI" panose="020B0500000000000000" pitchFamily="50" charset="-128"/>
              </a:endParaRPr>
            </a:p>
          </p:txBody>
        </p:sp>
        <p:sp>
          <p:nvSpPr>
            <p:cNvPr id="67" name="正方形/長方形 1212">
              <a:extLst>
                <a:ext uri="{FF2B5EF4-FFF2-40B4-BE49-F238E27FC236}">
                  <a16:creationId xmlns:a16="http://schemas.microsoft.com/office/drawing/2014/main" id="{8141FF00-8FAE-89CC-F263-1FB6572B34E0}"/>
                </a:ext>
              </a:extLst>
            </p:cNvPr>
            <p:cNvSpPr/>
            <p:nvPr/>
          </p:nvSpPr>
          <p:spPr>
            <a:xfrm>
              <a:off x="323851" y="3204442"/>
              <a:ext cx="1262705" cy="281149"/>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実証地域</a:t>
              </a:r>
            </a:p>
          </p:txBody>
        </p:sp>
      </p:grpSp>
      <p:sp>
        <p:nvSpPr>
          <p:cNvPr id="68" name="スライド番号プレースホルダー 67">
            <a:extLst>
              <a:ext uri="{FF2B5EF4-FFF2-40B4-BE49-F238E27FC236}">
                <a16:creationId xmlns:a16="http://schemas.microsoft.com/office/drawing/2014/main" id="{091640CC-6832-07D2-2080-99B775C81D3F}"/>
              </a:ext>
            </a:extLst>
          </p:cNvPr>
          <p:cNvSpPr>
            <a:spLocks noGrp="1"/>
          </p:cNvSpPr>
          <p:nvPr>
            <p:ph type="sldNum" sz="quarter" idx="11"/>
          </p:nvPr>
        </p:nvSpPr>
        <p:spPr>
          <a:xfrm>
            <a:off x="-44509" y="6564551"/>
            <a:ext cx="277777" cy="274324"/>
          </a:xfrm>
        </p:spPr>
        <p:txBody>
          <a:bodyPr/>
          <a:lstStyle/>
          <a:p>
            <a:pPr algn="ctr"/>
            <a:fld id="{AA5FCFE5-FE56-4EF1-80A8-07776887C2A1}" type="slidenum">
              <a:rPr lang="ja-JP" altLang="en-US" smtClean="0"/>
              <a:pPr algn="ctr"/>
              <a:t>1</a:t>
            </a:fld>
            <a:endParaRPr lang="ja-JP" altLang="en-US"/>
          </a:p>
        </p:txBody>
      </p:sp>
      <p:grpSp>
        <p:nvGrpSpPr>
          <p:cNvPr id="24" name="グループ化 23">
            <a:extLst>
              <a:ext uri="{FF2B5EF4-FFF2-40B4-BE49-F238E27FC236}">
                <a16:creationId xmlns:a16="http://schemas.microsoft.com/office/drawing/2014/main" id="{44EB4910-22B1-F76D-772E-64F422080139}"/>
              </a:ext>
            </a:extLst>
          </p:cNvPr>
          <p:cNvGrpSpPr/>
          <p:nvPr/>
        </p:nvGrpSpPr>
        <p:grpSpPr>
          <a:xfrm>
            <a:off x="259499" y="2503844"/>
            <a:ext cx="4154813" cy="1189901"/>
            <a:chOff x="263882" y="2473513"/>
            <a:chExt cx="4154813" cy="1189901"/>
          </a:xfrm>
        </p:grpSpPr>
        <p:sp>
          <p:nvSpPr>
            <p:cNvPr id="8" name="正方形/長方形 1210">
              <a:extLst>
                <a:ext uri="{FF2B5EF4-FFF2-40B4-BE49-F238E27FC236}">
                  <a16:creationId xmlns:a16="http://schemas.microsoft.com/office/drawing/2014/main" id="{72505DBB-18D7-89F4-E1CD-C749CB376308}"/>
                </a:ext>
              </a:extLst>
            </p:cNvPr>
            <p:cNvSpPr/>
            <p:nvPr/>
          </p:nvSpPr>
          <p:spPr>
            <a:xfrm>
              <a:off x="263882" y="2473513"/>
              <a:ext cx="4154813" cy="118990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schemeClr val="tx1"/>
                  </a:solidFill>
                  <a:latin typeface="Yu Gothic UI" panose="020B0500000000000000" pitchFamily="50" charset="-128"/>
                  <a:ea typeface="Yu Gothic UI" panose="020B0500000000000000" pitchFamily="50" charset="-128"/>
                </a:rPr>
                <a:t>ありたい姿を実現するために、本事業で解決に取り組む地域の課題を記載してください。</a:t>
              </a:r>
              <a:br>
                <a:rPr lang="en-US" altLang="ja-JP" sz="1200" dirty="0">
                  <a:solidFill>
                    <a:schemeClr val="tx1"/>
                  </a:solidFill>
                  <a:latin typeface="Yu Gothic UI" panose="020B0500000000000000" pitchFamily="50" charset="-128"/>
                  <a:ea typeface="Yu Gothic UI" panose="020B0500000000000000" pitchFamily="50" charset="-128"/>
                </a:rPr>
              </a:br>
              <a:r>
                <a:rPr lang="en-US" altLang="ja-JP" sz="1200" dirty="0">
                  <a:solidFill>
                    <a:schemeClr val="tx1"/>
                  </a:solidFill>
                  <a:latin typeface="Yu Gothic UI" panose="020B0500000000000000" pitchFamily="50" charset="-128"/>
                  <a:ea typeface="Yu Gothic UI" panose="020B0500000000000000" pitchFamily="50" charset="-128"/>
                </a:rPr>
                <a:t>XXXXXXXXX</a:t>
              </a:r>
              <a:endParaRPr lang="ja-JP" altLang="en-US" sz="1200" dirty="0">
                <a:solidFill>
                  <a:schemeClr val="tx1"/>
                </a:solidFill>
                <a:latin typeface="Yu Gothic UI" panose="020B0500000000000000" pitchFamily="50" charset="-128"/>
                <a:ea typeface="Yu Gothic UI" panose="020B0500000000000000" pitchFamily="50" charset="-128"/>
              </a:endParaRPr>
            </a:p>
          </p:txBody>
        </p:sp>
        <p:sp>
          <p:nvSpPr>
            <p:cNvPr id="11" name="正方形/長方形 1212">
              <a:extLst>
                <a:ext uri="{FF2B5EF4-FFF2-40B4-BE49-F238E27FC236}">
                  <a16:creationId xmlns:a16="http://schemas.microsoft.com/office/drawing/2014/main" id="{A8DC6620-2649-5646-D18A-94A5D3E02D81}"/>
                </a:ext>
              </a:extLst>
            </p:cNvPr>
            <p:cNvSpPr/>
            <p:nvPr/>
          </p:nvSpPr>
          <p:spPr>
            <a:xfrm>
              <a:off x="272212" y="2479861"/>
              <a:ext cx="2016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本事業で解決を目指す課題</a:t>
              </a:r>
            </a:p>
          </p:txBody>
        </p:sp>
      </p:grpSp>
      <p:grpSp>
        <p:nvGrpSpPr>
          <p:cNvPr id="5" name="グループ化 4">
            <a:extLst>
              <a:ext uri="{FF2B5EF4-FFF2-40B4-BE49-F238E27FC236}">
                <a16:creationId xmlns:a16="http://schemas.microsoft.com/office/drawing/2014/main" id="{960A8B9E-7156-93F4-EE93-AA87DB9048EC}"/>
              </a:ext>
            </a:extLst>
          </p:cNvPr>
          <p:cNvGrpSpPr/>
          <p:nvPr/>
        </p:nvGrpSpPr>
        <p:grpSpPr>
          <a:xfrm>
            <a:off x="259499" y="3749455"/>
            <a:ext cx="4154813" cy="1189901"/>
            <a:chOff x="267861" y="3731068"/>
            <a:chExt cx="4154813" cy="1189901"/>
          </a:xfrm>
        </p:grpSpPr>
        <p:sp>
          <p:nvSpPr>
            <p:cNvPr id="15" name="正方形/長方形 1210">
              <a:extLst>
                <a:ext uri="{FF2B5EF4-FFF2-40B4-BE49-F238E27FC236}">
                  <a16:creationId xmlns:a16="http://schemas.microsoft.com/office/drawing/2014/main" id="{D8DAC9ED-4165-D131-EEF5-A97258E53DF4}"/>
                </a:ext>
              </a:extLst>
            </p:cNvPr>
            <p:cNvSpPr/>
            <p:nvPr/>
          </p:nvSpPr>
          <p:spPr>
            <a:xfrm>
              <a:off x="267861" y="3731068"/>
              <a:ext cx="4154813" cy="1189901"/>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dirty="0">
                  <a:solidFill>
                    <a:prstClr val="black"/>
                  </a:solidFill>
                  <a:latin typeface="Yu Gothic UI" panose="020B0500000000000000" pitchFamily="50" charset="-128"/>
                  <a:ea typeface="Yu Gothic UI" panose="020B0500000000000000" pitchFamily="50" charset="-128"/>
                </a:rPr>
                <a:t>本実証事業の目的を記載してください。</a:t>
              </a:r>
              <a:br>
                <a:rPr lang="en-US" altLang="ja-JP" sz="1200" dirty="0">
                  <a:solidFill>
                    <a:prstClr val="black"/>
                  </a:solidFill>
                  <a:latin typeface="Yu Gothic UI" panose="020B0500000000000000" pitchFamily="50" charset="-128"/>
                  <a:ea typeface="Yu Gothic UI" panose="020B0500000000000000" pitchFamily="50" charset="-128"/>
                </a:rPr>
              </a:br>
              <a:r>
                <a:rPr lang="en-US" altLang="ja-JP" sz="1200" dirty="0">
                  <a:solidFill>
                    <a:prstClr val="black"/>
                  </a:solidFill>
                  <a:latin typeface="Yu Gothic UI" panose="020B0500000000000000" pitchFamily="50" charset="-128"/>
                  <a:ea typeface="Yu Gothic UI" panose="020B0500000000000000" pitchFamily="50" charset="-128"/>
                </a:rPr>
                <a:t>XXXXXXXXX</a:t>
              </a:r>
              <a:endParaRPr lang="ja-JP" altLang="en-US" sz="1200" dirty="0">
                <a:solidFill>
                  <a:prstClr val="black"/>
                </a:solidFill>
                <a:latin typeface="Yu Gothic UI" panose="020B0500000000000000" pitchFamily="50" charset="-128"/>
                <a:ea typeface="Yu Gothic UI" panose="020B0500000000000000" pitchFamily="50" charset="-128"/>
              </a:endParaRPr>
            </a:p>
          </p:txBody>
        </p:sp>
        <p:sp>
          <p:nvSpPr>
            <p:cNvPr id="20" name="正方形/長方形 1212">
              <a:extLst>
                <a:ext uri="{FF2B5EF4-FFF2-40B4-BE49-F238E27FC236}">
                  <a16:creationId xmlns:a16="http://schemas.microsoft.com/office/drawing/2014/main" id="{4B331199-62AA-5B4D-999B-51769F068E3C}"/>
                </a:ext>
              </a:extLst>
            </p:cNvPr>
            <p:cNvSpPr/>
            <p:nvPr/>
          </p:nvSpPr>
          <p:spPr>
            <a:xfrm>
              <a:off x="267861" y="3737416"/>
              <a:ext cx="1080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実証目的</a:t>
              </a:r>
            </a:p>
          </p:txBody>
        </p:sp>
      </p:grpSp>
      <p:grpSp>
        <p:nvGrpSpPr>
          <p:cNvPr id="7" name="グループ化 6">
            <a:extLst>
              <a:ext uri="{FF2B5EF4-FFF2-40B4-BE49-F238E27FC236}">
                <a16:creationId xmlns:a16="http://schemas.microsoft.com/office/drawing/2014/main" id="{C5D70FEC-ACA3-958A-92D2-18732B1903FF}"/>
              </a:ext>
            </a:extLst>
          </p:cNvPr>
          <p:cNvGrpSpPr/>
          <p:nvPr/>
        </p:nvGrpSpPr>
        <p:grpSpPr>
          <a:xfrm>
            <a:off x="259499" y="4995066"/>
            <a:ext cx="4138153" cy="837564"/>
            <a:chOff x="276191" y="4985865"/>
            <a:chExt cx="4138153" cy="837564"/>
          </a:xfrm>
        </p:grpSpPr>
        <p:sp>
          <p:nvSpPr>
            <p:cNvPr id="31" name="正方形/長方形 1210">
              <a:extLst>
                <a:ext uri="{FF2B5EF4-FFF2-40B4-BE49-F238E27FC236}">
                  <a16:creationId xmlns:a16="http://schemas.microsoft.com/office/drawing/2014/main" id="{8441653C-2B4D-018F-888F-D8C9444D4862}"/>
                </a:ext>
              </a:extLst>
            </p:cNvPr>
            <p:cNvSpPr/>
            <p:nvPr/>
          </p:nvSpPr>
          <p:spPr>
            <a:xfrm>
              <a:off x="276191" y="4985865"/>
              <a:ext cx="4138153" cy="837564"/>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endParaRPr lang="en-US" altLang="ja-JP" sz="1200" spc="-15" dirty="0">
                <a:solidFill>
                  <a:srgbClr val="000000"/>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rgbClr val="000000"/>
                  </a:solidFill>
                  <a:latin typeface="Yu Gothic UI" panose="020B0500000000000000" pitchFamily="50" charset="-128"/>
                  <a:ea typeface="Yu Gothic UI" panose="020B0500000000000000" pitchFamily="50" charset="-128"/>
                </a:rPr>
                <a:t>具体性・根拠・数値設定を明確にした</a:t>
              </a:r>
              <a:r>
                <a:rPr lang="en-US" altLang="ja-JP" sz="1200" spc="-15" dirty="0">
                  <a:solidFill>
                    <a:srgbClr val="000000"/>
                  </a:solidFill>
                  <a:latin typeface="Yu Gothic UI" panose="020B0500000000000000" pitchFamily="50" charset="-128"/>
                  <a:ea typeface="Yu Gothic UI" panose="020B0500000000000000" pitchFamily="50" charset="-128"/>
                </a:rPr>
                <a:t>KPI</a:t>
              </a:r>
              <a:r>
                <a:rPr lang="ja-JP" altLang="en-US" sz="1200" spc="-15" dirty="0">
                  <a:solidFill>
                    <a:srgbClr val="000000"/>
                  </a:solidFill>
                  <a:latin typeface="Yu Gothic UI" panose="020B0500000000000000" pitchFamily="50" charset="-128"/>
                  <a:ea typeface="Yu Gothic UI" panose="020B0500000000000000" pitchFamily="50" charset="-128"/>
                </a:rPr>
                <a:t>を記載してください。</a:t>
              </a:r>
              <a:endParaRPr lang="en-US" altLang="ja-JP" sz="1200" spc="-15" dirty="0">
                <a:solidFill>
                  <a:srgbClr val="000000"/>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en-US" altLang="ja-JP" sz="1200" spc="-15" dirty="0">
                  <a:solidFill>
                    <a:schemeClr val="tx1"/>
                  </a:solidFill>
                  <a:latin typeface="Yu Gothic UI" panose="020B0500000000000000" pitchFamily="50" charset="-128"/>
                  <a:ea typeface="Yu Gothic UI" panose="020B0500000000000000" pitchFamily="50" charset="-128"/>
                </a:rPr>
                <a:t>KPI</a:t>
              </a:r>
              <a:r>
                <a:rPr lang="ja-JP" altLang="en-US" sz="1200" spc="-15" dirty="0">
                  <a:solidFill>
                    <a:schemeClr val="tx1"/>
                  </a:solidFill>
                  <a:latin typeface="Yu Gothic UI" panose="020B0500000000000000" pitchFamily="50" charset="-128"/>
                  <a:ea typeface="Yu Gothic UI" panose="020B0500000000000000" pitchFamily="50" charset="-128"/>
                </a:rPr>
                <a:t>には、実証内容を検証可能な数値目標を検討の上で記載してください。</a:t>
              </a:r>
              <a:endParaRPr lang="en-US" altLang="ja-JP" sz="1100" spc="-15" dirty="0">
                <a:solidFill>
                  <a:schemeClr val="tx1"/>
                </a:solidFill>
                <a:latin typeface="Yu Gothic UI" panose="020B0500000000000000" pitchFamily="50" charset="-128"/>
                <a:ea typeface="Yu Gothic UI" panose="020B0500000000000000" pitchFamily="50" charset="-128"/>
              </a:endParaRPr>
            </a:p>
          </p:txBody>
        </p:sp>
        <p:sp>
          <p:nvSpPr>
            <p:cNvPr id="26" name="正方形/長方形 1212">
              <a:extLst>
                <a:ext uri="{FF2B5EF4-FFF2-40B4-BE49-F238E27FC236}">
                  <a16:creationId xmlns:a16="http://schemas.microsoft.com/office/drawing/2014/main" id="{4CBDDB1A-152E-3D93-448B-0AFF231A3DB9}"/>
                </a:ext>
              </a:extLst>
            </p:cNvPr>
            <p:cNvSpPr/>
            <p:nvPr/>
          </p:nvSpPr>
          <p:spPr>
            <a:xfrm>
              <a:off x="276191" y="4985865"/>
              <a:ext cx="1080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en-US" altLang="ja-JP" sz="1200" b="1" dirty="0">
                  <a:solidFill>
                    <a:schemeClr val="bg1"/>
                  </a:solidFill>
                  <a:latin typeface="Yu Gothic UI" panose="020B0500000000000000" pitchFamily="50" charset="-128"/>
                  <a:ea typeface="Yu Gothic UI" panose="020B0500000000000000" pitchFamily="50" charset="-128"/>
                </a:rPr>
                <a:t>KPI</a:t>
              </a:r>
              <a:endParaRPr lang="ja-JP" altLang="en-US" sz="1200" b="1" dirty="0">
                <a:solidFill>
                  <a:schemeClr val="bg1"/>
                </a:solidFill>
                <a:latin typeface="Yu Gothic UI" panose="020B0500000000000000" pitchFamily="50" charset="-128"/>
                <a:ea typeface="Yu Gothic UI" panose="020B0500000000000000" pitchFamily="50" charset="-128"/>
              </a:endParaRPr>
            </a:p>
          </p:txBody>
        </p:sp>
      </p:grpSp>
      <p:grpSp>
        <p:nvGrpSpPr>
          <p:cNvPr id="12" name="グループ化 11">
            <a:extLst>
              <a:ext uri="{FF2B5EF4-FFF2-40B4-BE49-F238E27FC236}">
                <a16:creationId xmlns:a16="http://schemas.microsoft.com/office/drawing/2014/main" id="{99069597-0C70-18CE-2786-61B3753FCE27}"/>
              </a:ext>
            </a:extLst>
          </p:cNvPr>
          <p:cNvGrpSpPr/>
          <p:nvPr/>
        </p:nvGrpSpPr>
        <p:grpSpPr>
          <a:xfrm>
            <a:off x="259499" y="5888342"/>
            <a:ext cx="4134523" cy="837565"/>
            <a:chOff x="276191" y="5888342"/>
            <a:chExt cx="4134523" cy="837565"/>
          </a:xfrm>
        </p:grpSpPr>
        <p:sp>
          <p:nvSpPr>
            <p:cNvPr id="33" name="正方形/長方形 1210">
              <a:extLst>
                <a:ext uri="{FF2B5EF4-FFF2-40B4-BE49-F238E27FC236}">
                  <a16:creationId xmlns:a16="http://schemas.microsoft.com/office/drawing/2014/main" id="{4E9BE460-17B4-9ADA-7366-AC97AE409470}"/>
                </a:ext>
              </a:extLst>
            </p:cNvPr>
            <p:cNvSpPr/>
            <p:nvPr/>
          </p:nvSpPr>
          <p:spPr>
            <a:xfrm>
              <a:off x="276191" y="5888342"/>
              <a:ext cx="4134523" cy="837565"/>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en-US" altLang="ja-JP" sz="1200" spc="-15">
                  <a:solidFill>
                    <a:srgbClr val="000000"/>
                  </a:solidFill>
                  <a:latin typeface="Yu Gothic UI" panose="020B0500000000000000" pitchFamily="50" charset="-128"/>
                  <a:ea typeface="Yu Gothic UI" panose="020B0500000000000000" pitchFamily="50" charset="-128"/>
                </a:rPr>
                <a:t>KPI</a:t>
              </a:r>
              <a:r>
                <a:rPr lang="ja-JP" altLang="en-US" sz="1200" spc="-15">
                  <a:solidFill>
                    <a:srgbClr val="000000"/>
                  </a:solidFill>
                  <a:latin typeface="Yu Gothic UI" panose="020B0500000000000000" pitchFamily="50" charset="-128"/>
                  <a:ea typeface="Yu Gothic UI" panose="020B0500000000000000" pitchFamily="50" charset="-128"/>
                </a:rPr>
                <a:t>ごとの測定方法を記載してください。</a:t>
              </a:r>
              <a:endParaRPr lang="en-US" altLang="ja-JP" sz="1200" spc="-15">
                <a:solidFill>
                  <a:srgbClr val="000000"/>
                </a:solidFill>
                <a:latin typeface="Yu Gothic UI" panose="020B0500000000000000" pitchFamily="50" charset="-128"/>
                <a:ea typeface="Yu Gothic UI" panose="020B0500000000000000" pitchFamily="50" charset="-128"/>
              </a:endParaRPr>
            </a:p>
          </p:txBody>
        </p:sp>
        <p:sp>
          <p:nvSpPr>
            <p:cNvPr id="27" name="正方形/長方形 1212">
              <a:extLst>
                <a:ext uri="{FF2B5EF4-FFF2-40B4-BE49-F238E27FC236}">
                  <a16:creationId xmlns:a16="http://schemas.microsoft.com/office/drawing/2014/main" id="{A09AD132-FFE0-6DD2-007B-12CDAB2FFF6F}"/>
                </a:ext>
              </a:extLst>
            </p:cNvPr>
            <p:cNvSpPr/>
            <p:nvPr/>
          </p:nvSpPr>
          <p:spPr>
            <a:xfrm>
              <a:off x="276191" y="5888342"/>
              <a:ext cx="1080000" cy="198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en-US" altLang="ja-JP" sz="1200" b="1" dirty="0">
                  <a:solidFill>
                    <a:schemeClr val="bg1"/>
                  </a:solidFill>
                  <a:latin typeface="Yu Gothic UI" panose="020B0500000000000000" pitchFamily="50" charset="-128"/>
                  <a:ea typeface="Yu Gothic UI" panose="020B0500000000000000" pitchFamily="50" charset="-128"/>
                </a:rPr>
                <a:t>KPI</a:t>
              </a:r>
              <a:r>
                <a:rPr lang="ja-JP" altLang="en-US" sz="1200" b="1" dirty="0">
                  <a:solidFill>
                    <a:schemeClr val="bg1"/>
                  </a:solidFill>
                  <a:latin typeface="Yu Gothic UI" panose="020B0500000000000000" pitchFamily="50" charset="-128"/>
                  <a:ea typeface="Yu Gothic UI" panose="020B0500000000000000" pitchFamily="50" charset="-128"/>
                </a:rPr>
                <a:t>測定方法</a:t>
              </a:r>
            </a:p>
          </p:txBody>
        </p:sp>
      </p:grpSp>
      <p:sp>
        <p:nvSpPr>
          <p:cNvPr id="17" name="テキスト ボックス 16">
            <a:extLst>
              <a:ext uri="{FF2B5EF4-FFF2-40B4-BE49-F238E27FC236}">
                <a16:creationId xmlns:a16="http://schemas.microsoft.com/office/drawing/2014/main" id="{41E4F5B5-6782-02B7-D443-FE466B22BDAF}"/>
              </a:ext>
            </a:extLst>
          </p:cNvPr>
          <p:cNvSpPr txBox="1"/>
          <p:nvPr/>
        </p:nvSpPr>
        <p:spPr>
          <a:xfrm>
            <a:off x="2576278" y="683134"/>
            <a:ext cx="1196169" cy="297517"/>
          </a:xfrm>
          <a:prstGeom prst="rect">
            <a:avLst/>
          </a:prstGeom>
          <a:noFill/>
        </p:spPr>
        <p:txBody>
          <a:bodyPr wrap="square" rtlCol="0">
            <a:spAutoFit/>
          </a:bodyPr>
          <a:lstStyle/>
          <a:p>
            <a:pPr algn="l">
              <a:lnSpc>
                <a:spcPts val="800"/>
              </a:lnSpc>
            </a:pPr>
            <a:r>
              <a:rPr kumimoji="1" lang="en-US" altLang="ja-JP" sz="800" dirty="0">
                <a:solidFill>
                  <a:schemeClr val="tx2"/>
                </a:solidFill>
                <a:latin typeface="Yu Gothic UI" panose="020B0500000000000000" pitchFamily="50" charset="-128"/>
                <a:ea typeface="Yu Gothic UI" panose="020B0500000000000000" pitchFamily="50" charset="-128"/>
              </a:rPr>
              <a:t>※</a:t>
            </a:r>
            <a:r>
              <a:rPr kumimoji="1" lang="ja-JP" altLang="en-US" sz="800" dirty="0">
                <a:solidFill>
                  <a:schemeClr val="tx2"/>
                </a:solidFill>
                <a:latin typeface="Yu Gothic UI" panose="020B0500000000000000" pitchFamily="50" charset="-128"/>
                <a:ea typeface="Yu Gothic UI" panose="020B0500000000000000" pitchFamily="50" charset="-128"/>
              </a:rPr>
              <a:t>本申請に関して、日中</a:t>
            </a:r>
            <a:endParaRPr kumimoji="1" lang="en-US" altLang="ja-JP" sz="800" dirty="0">
              <a:solidFill>
                <a:schemeClr val="tx2"/>
              </a:solidFill>
              <a:latin typeface="Yu Gothic UI" panose="020B0500000000000000" pitchFamily="50" charset="-128"/>
              <a:ea typeface="Yu Gothic UI" panose="020B0500000000000000" pitchFamily="50" charset="-128"/>
            </a:endParaRPr>
          </a:p>
          <a:p>
            <a:pPr algn="l">
              <a:lnSpc>
                <a:spcPts val="800"/>
              </a:lnSpc>
            </a:pPr>
            <a:r>
              <a:rPr kumimoji="1" lang="ja-JP" altLang="en-US" sz="800" dirty="0">
                <a:solidFill>
                  <a:schemeClr val="tx2"/>
                </a:solidFill>
                <a:latin typeface="Yu Gothic UI" panose="020B0500000000000000" pitchFamily="50" charset="-128"/>
                <a:ea typeface="Yu Gothic UI" panose="020B0500000000000000" pitchFamily="50" charset="-128"/>
              </a:rPr>
              <a:t>　連絡可能な番号</a:t>
            </a:r>
          </a:p>
        </p:txBody>
      </p:sp>
    </p:spTree>
    <p:extLst>
      <p:ext uri="{BB962C8B-B14F-4D97-AF65-F5344CB8AC3E}">
        <p14:creationId xmlns:p14="http://schemas.microsoft.com/office/powerpoint/2010/main" val="362376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513530DE-CAC1-DB17-6E92-C9EF841B09F8}"/>
              </a:ext>
            </a:extLst>
          </p:cNvPr>
          <p:cNvGrpSpPr/>
          <p:nvPr/>
        </p:nvGrpSpPr>
        <p:grpSpPr>
          <a:xfrm>
            <a:off x="4669972" y="966534"/>
            <a:ext cx="4958390" cy="4161160"/>
            <a:chOff x="4669972" y="898520"/>
            <a:chExt cx="4958390" cy="5796193"/>
          </a:xfrm>
        </p:grpSpPr>
        <p:sp>
          <p:nvSpPr>
            <p:cNvPr id="8" name="正方形/長方形 1208">
              <a:extLst>
                <a:ext uri="{FF2B5EF4-FFF2-40B4-BE49-F238E27FC236}">
                  <a16:creationId xmlns:a16="http://schemas.microsoft.com/office/drawing/2014/main" id="{E59311C3-B272-E00A-06B3-BB9BF283EBE0}"/>
                </a:ext>
              </a:extLst>
            </p:cNvPr>
            <p:cNvSpPr/>
            <p:nvPr/>
          </p:nvSpPr>
          <p:spPr>
            <a:xfrm>
              <a:off x="4669972" y="898520"/>
              <a:ext cx="4958390" cy="5796193"/>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rgbClr val="000000"/>
                  </a:solidFill>
                  <a:latin typeface="Yu Gothic UI" panose="020B0500000000000000" pitchFamily="50" charset="-128"/>
                  <a:ea typeface="Yu Gothic UI" panose="020B0500000000000000" pitchFamily="50" charset="-128"/>
                </a:rPr>
                <a:t>本実証事業の実施体制や</a:t>
              </a:r>
              <a:r>
                <a:rPr lang="ja-JP" altLang="en-US" sz="1200" spc="-15" dirty="0">
                  <a:solidFill>
                    <a:schemeClr val="tx1"/>
                  </a:solidFill>
                  <a:latin typeface="Yu Gothic UI" panose="020B0500000000000000" pitchFamily="50" charset="-128"/>
                  <a:ea typeface="Yu Gothic UI" panose="020B0500000000000000" pitchFamily="50" charset="-128"/>
                </a:rPr>
                <a:t>参画するプレーヤーとの役割分担を記載してください。</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適宜図表を使用し、わかりやすく記載してください。</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実証事業を実施する体制に加えて、地域のステークホルダーと実証成果の共有をどのように図っていくかについても記載してください。</a:t>
              </a:r>
              <a:br>
                <a:rPr lang="en-US" altLang="ja-JP" sz="1200" spc="-15" dirty="0">
                  <a:solidFill>
                    <a:schemeClr val="tx1"/>
                  </a:solidFill>
                  <a:latin typeface="Yu Gothic UI" panose="020B0500000000000000" pitchFamily="50" charset="-128"/>
                  <a:ea typeface="Yu Gothic UI" panose="020B0500000000000000" pitchFamily="50" charset="-128"/>
                </a:rPr>
              </a:br>
              <a:r>
                <a:rPr lang="en-US" altLang="ja-JP" sz="1200" spc="-15" dirty="0">
                  <a:solidFill>
                    <a:schemeClr val="tx1"/>
                  </a:solidFill>
                  <a:latin typeface="Yu Gothic UI" panose="020B0500000000000000" pitchFamily="50" charset="-128"/>
                  <a:ea typeface="Yu Gothic UI" panose="020B0500000000000000" pitchFamily="50" charset="-128"/>
                </a:rPr>
                <a:t>XXXXXXXXXXXX</a:t>
              </a:r>
            </a:p>
          </p:txBody>
        </p:sp>
        <p:sp>
          <p:nvSpPr>
            <p:cNvPr id="12" name="正方形/長方形 1217">
              <a:extLst>
                <a:ext uri="{FF2B5EF4-FFF2-40B4-BE49-F238E27FC236}">
                  <a16:creationId xmlns:a16="http://schemas.microsoft.com/office/drawing/2014/main" id="{7950EF54-BF0E-B8C3-3663-661E2231A9B9}"/>
                </a:ext>
              </a:extLst>
            </p:cNvPr>
            <p:cNvSpPr/>
            <p:nvPr/>
          </p:nvSpPr>
          <p:spPr>
            <a:xfrm>
              <a:off x="4669972" y="898520"/>
              <a:ext cx="1563773" cy="250727"/>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実施体制と役割分担</a:t>
              </a:r>
            </a:p>
          </p:txBody>
        </p:sp>
      </p:grpSp>
      <p:grpSp>
        <p:nvGrpSpPr>
          <p:cNvPr id="7" name="グループ化 6">
            <a:extLst>
              <a:ext uri="{FF2B5EF4-FFF2-40B4-BE49-F238E27FC236}">
                <a16:creationId xmlns:a16="http://schemas.microsoft.com/office/drawing/2014/main" id="{169B776D-3E1F-783C-6270-2B216FE85F4F}"/>
              </a:ext>
            </a:extLst>
          </p:cNvPr>
          <p:cNvGrpSpPr/>
          <p:nvPr/>
        </p:nvGrpSpPr>
        <p:grpSpPr>
          <a:xfrm>
            <a:off x="259499" y="966532"/>
            <a:ext cx="4265457" cy="4161161"/>
            <a:chOff x="4000501" y="726878"/>
            <a:chExt cx="5249792" cy="4305452"/>
          </a:xfrm>
        </p:grpSpPr>
        <p:sp>
          <p:nvSpPr>
            <p:cNvPr id="4" name="正方形/長方形 1210">
              <a:extLst>
                <a:ext uri="{FF2B5EF4-FFF2-40B4-BE49-F238E27FC236}">
                  <a16:creationId xmlns:a16="http://schemas.microsoft.com/office/drawing/2014/main" id="{FD1DBB9A-DE18-A086-AF2C-C0E4C0FFBACC}"/>
                </a:ext>
              </a:extLst>
            </p:cNvPr>
            <p:cNvSpPr/>
            <p:nvPr/>
          </p:nvSpPr>
          <p:spPr>
            <a:xfrm>
              <a:off x="4000501" y="726878"/>
              <a:ext cx="5249792" cy="4305452"/>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a:defRPr/>
              </a:pPr>
              <a:r>
                <a:rPr lang="ja-JP" altLang="en-US" sz="1200" spc="-15" dirty="0">
                  <a:solidFill>
                    <a:srgbClr val="000000"/>
                  </a:solidFill>
                  <a:latin typeface="Yu Gothic UI" panose="020B0500000000000000" pitchFamily="50" charset="-128"/>
                  <a:ea typeface="Yu Gothic UI" panose="020B0500000000000000" pitchFamily="50" charset="-128"/>
                </a:rPr>
                <a:t>ベンチャー企業の目安は、①設立</a:t>
              </a:r>
              <a:r>
                <a:rPr lang="en-US" altLang="ja-JP" sz="1200" spc="-15" dirty="0">
                  <a:solidFill>
                    <a:srgbClr val="000000"/>
                  </a:solidFill>
                  <a:latin typeface="Yu Gothic UI" panose="020B0500000000000000" pitchFamily="50" charset="-128"/>
                  <a:ea typeface="Yu Gothic UI" panose="020B0500000000000000" pitchFamily="50" charset="-128"/>
                </a:rPr>
                <a:t>20</a:t>
              </a:r>
              <a:r>
                <a:rPr lang="ja-JP" altLang="en-US" sz="1200" spc="-15" dirty="0">
                  <a:solidFill>
                    <a:srgbClr val="000000"/>
                  </a:solidFill>
                  <a:latin typeface="Yu Gothic UI" panose="020B0500000000000000" pitchFamily="50" charset="-128"/>
                  <a:ea typeface="Yu Gothic UI" panose="020B0500000000000000" pitchFamily="50" charset="-128"/>
                </a:rPr>
                <a:t>年以内、②従業員規模</a:t>
              </a:r>
              <a:r>
                <a:rPr lang="en-US" altLang="ja-JP" sz="1200" spc="-15" dirty="0">
                  <a:solidFill>
                    <a:srgbClr val="000000"/>
                  </a:solidFill>
                  <a:latin typeface="Yu Gothic UI" panose="020B0500000000000000" pitchFamily="50" charset="-128"/>
                  <a:ea typeface="Yu Gothic UI" panose="020B0500000000000000" pitchFamily="50" charset="-128"/>
                </a:rPr>
                <a:t>1000</a:t>
              </a:r>
              <a:r>
                <a:rPr lang="ja-JP" altLang="en-US" sz="1200" spc="-15" dirty="0">
                  <a:solidFill>
                    <a:srgbClr val="000000"/>
                  </a:solidFill>
                  <a:latin typeface="Yu Gothic UI" panose="020B0500000000000000" pitchFamily="50" charset="-128"/>
                  <a:ea typeface="Yu Gothic UI" panose="020B0500000000000000" pitchFamily="50" charset="-128"/>
                </a:rPr>
                <a:t>名以下とします。</a:t>
              </a:r>
              <a:endParaRPr lang="en-US" altLang="ja-JP" sz="1200" spc="-15" dirty="0">
                <a:solidFill>
                  <a:srgbClr val="000000"/>
                </a:solidFill>
                <a:latin typeface="Yu Gothic UI" panose="020B0500000000000000" pitchFamily="50" charset="-128"/>
                <a:ea typeface="Yu Gothic UI" panose="020B0500000000000000" pitchFamily="50" charset="-128"/>
              </a:endParaRPr>
            </a:p>
            <a:p>
              <a:pPr>
                <a:defRPr/>
              </a:pPr>
              <a:r>
                <a:rPr lang="en-US" altLang="ja-JP" sz="1000" spc="-15" dirty="0">
                  <a:solidFill>
                    <a:srgbClr val="000000"/>
                  </a:solidFill>
                  <a:latin typeface="Yu Gothic UI" panose="020B0500000000000000" pitchFamily="50" charset="-128"/>
                  <a:ea typeface="Yu Gothic UI" panose="020B0500000000000000" pitchFamily="50" charset="-128"/>
                </a:rPr>
                <a:t>※</a:t>
              </a:r>
              <a:r>
                <a:rPr lang="ja-JP" altLang="en-US" sz="1000" spc="-15" dirty="0">
                  <a:solidFill>
                    <a:srgbClr val="000000"/>
                  </a:solidFill>
                  <a:latin typeface="Yu Gothic UI" panose="020B0500000000000000" pitchFamily="50" charset="-128"/>
                  <a:ea typeface="Yu Gothic UI" panose="020B0500000000000000" pitchFamily="50" charset="-128"/>
                </a:rPr>
                <a:t>あくまで目安であるため、かけ離れた事業規模でない限り事業への参画を許容</a:t>
              </a:r>
              <a:endParaRPr lang="en-US" altLang="ja-JP" sz="1000"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設立年度：</a:t>
              </a:r>
              <a:r>
                <a:rPr lang="en-US" altLang="ja-JP" sz="1200" dirty="0">
                  <a:solidFill>
                    <a:srgbClr val="000000"/>
                  </a:solidFill>
                  <a:latin typeface="Yu Gothic UI" panose="020B0500000000000000" pitchFamily="50" charset="-128"/>
                  <a:ea typeface="Yu Gothic UI" panose="020B0500000000000000" pitchFamily="50" charset="-128"/>
                </a:rPr>
                <a:t>XXXX</a:t>
              </a:r>
              <a:r>
                <a:rPr lang="ja-JP" altLang="en-US" sz="1200" dirty="0">
                  <a:solidFill>
                    <a:srgbClr val="000000"/>
                  </a:solidFill>
                  <a:latin typeface="Yu Gothic UI" panose="020B0500000000000000" pitchFamily="50" charset="-128"/>
                  <a:ea typeface="Yu Gothic UI" panose="020B0500000000000000" pitchFamily="50" charset="-128"/>
                </a:rPr>
                <a:t>年</a:t>
              </a:r>
              <a:endParaRPr lang="en-US" altLang="ja-JP" sz="1200" dirty="0">
                <a:solidFill>
                  <a:srgbClr val="000000"/>
                </a:solidFill>
                <a:latin typeface="Yu Gothic UI" panose="020B0500000000000000" pitchFamily="50" charset="-128"/>
                <a:ea typeface="Yu Gothic UI" panose="020B0500000000000000" pitchFamily="50" charset="-128"/>
              </a:endParaRP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担当者：</a:t>
              </a:r>
              <a:r>
                <a:rPr lang="en-US" altLang="ja-JP" sz="1200" dirty="0">
                  <a:solidFill>
                    <a:srgbClr val="000000"/>
                  </a:solidFill>
                  <a:latin typeface="Yu Gothic UI" panose="020B0500000000000000" pitchFamily="50" charset="-128"/>
                  <a:ea typeface="Yu Gothic UI" panose="020B0500000000000000" pitchFamily="50" charset="-128"/>
                </a:rPr>
                <a:t>XXXX</a:t>
              </a: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連絡先：</a:t>
              </a:r>
              <a:r>
                <a:rPr lang="en-US" altLang="ja-JP" sz="1200" dirty="0">
                  <a:solidFill>
                    <a:srgbClr val="000000"/>
                  </a:solidFill>
                  <a:latin typeface="Yu Gothic UI" panose="020B0500000000000000" pitchFamily="50" charset="-128"/>
                  <a:ea typeface="Yu Gothic UI" panose="020B0500000000000000" pitchFamily="50" charset="-128"/>
                </a:rPr>
                <a:t>XXXX</a:t>
              </a: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事業概要：</a:t>
              </a:r>
              <a:r>
                <a:rPr lang="en-US" altLang="ja-JP" sz="1200" dirty="0">
                  <a:solidFill>
                    <a:srgbClr val="000000"/>
                  </a:solidFill>
                  <a:latin typeface="Yu Gothic UI" panose="020B0500000000000000" pitchFamily="50" charset="-128"/>
                  <a:ea typeface="Yu Gothic UI" panose="020B0500000000000000" pitchFamily="50" charset="-128"/>
                </a:rPr>
                <a:t>XXXX</a:t>
              </a: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主な地域への導入実績等：</a:t>
              </a:r>
              <a:r>
                <a:rPr lang="en-US" altLang="ja-JP" sz="1200" dirty="0">
                  <a:solidFill>
                    <a:srgbClr val="000000"/>
                  </a:solidFill>
                  <a:latin typeface="Yu Gothic UI" panose="020B0500000000000000" pitchFamily="50" charset="-128"/>
                  <a:ea typeface="Yu Gothic UI" panose="020B0500000000000000" pitchFamily="50" charset="-128"/>
                </a:rPr>
                <a:t>XXXXXX</a:t>
              </a:r>
            </a:p>
            <a:p>
              <a:pPr marL="139299" indent="-139299">
                <a:buFont typeface="Wingdings" panose="05000000000000000000" pitchFamily="2" charset="2"/>
                <a:buChar char="ü"/>
                <a:defRPr/>
              </a:pPr>
              <a:r>
                <a:rPr lang="ja-JP" altLang="en-US" sz="1200" dirty="0">
                  <a:solidFill>
                    <a:srgbClr val="000000"/>
                  </a:solidFill>
                  <a:latin typeface="Yu Gothic UI" panose="020B0500000000000000" pitchFamily="50" charset="-128"/>
                  <a:ea typeface="Yu Gothic UI" panose="020B0500000000000000" pitchFamily="50" charset="-128"/>
                </a:rPr>
                <a:t>本事業で活用するソリューション・サービス：</a:t>
              </a:r>
              <a:r>
                <a:rPr lang="en-US" altLang="ja-JP" sz="1200" dirty="0">
                  <a:solidFill>
                    <a:srgbClr val="000000"/>
                  </a:solidFill>
                  <a:latin typeface="Yu Gothic UI" panose="020B0500000000000000" pitchFamily="50" charset="-128"/>
                  <a:ea typeface="Yu Gothic UI" panose="020B0500000000000000" pitchFamily="50" charset="-128"/>
                </a:rPr>
                <a:t>XXXX</a:t>
              </a:r>
            </a:p>
            <a:p>
              <a:pPr>
                <a:defRPr/>
              </a:pPr>
              <a:r>
                <a:rPr lang="ja-JP" altLang="en-US" sz="1200" dirty="0">
                  <a:solidFill>
                    <a:schemeClr val="tx1"/>
                  </a:solidFill>
                  <a:latin typeface="Yu Gothic UI" panose="020B0500000000000000" pitchFamily="50" charset="-128"/>
                  <a:ea typeface="Yu Gothic UI" panose="020B0500000000000000" pitchFamily="50" charset="-128"/>
                </a:rPr>
                <a:t>（ソリューション・サービスを紹介する参考</a:t>
              </a:r>
              <a:r>
                <a:rPr lang="en-US" altLang="ja-JP" sz="1200" dirty="0">
                  <a:solidFill>
                    <a:schemeClr val="tx1"/>
                  </a:solidFill>
                  <a:latin typeface="Yu Gothic UI" panose="020B0500000000000000" pitchFamily="50" charset="-128"/>
                  <a:ea typeface="Yu Gothic UI" panose="020B0500000000000000" pitchFamily="50" charset="-128"/>
                </a:rPr>
                <a:t>URL</a:t>
              </a:r>
              <a:r>
                <a:rPr lang="ja-JP" altLang="en-US" sz="1200" dirty="0">
                  <a:solidFill>
                    <a:schemeClr val="tx1"/>
                  </a:solidFill>
                  <a:latin typeface="Yu Gothic UI" panose="020B0500000000000000" pitchFamily="50" charset="-128"/>
                  <a:ea typeface="Yu Gothic UI" panose="020B0500000000000000" pitchFamily="50" charset="-128"/>
                </a:rPr>
                <a:t>があれば添付してください。）</a:t>
              </a:r>
              <a:endParaRPr lang="en-US" altLang="ja-JP" sz="1200" dirty="0">
                <a:solidFill>
                  <a:schemeClr val="tx1"/>
                </a:solidFill>
                <a:latin typeface="Yu Gothic UI" panose="020B0500000000000000" pitchFamily="50" charset="-128"/>
                <a:ea typeface="Yu Gothic UI" panose="020B0500000000000000" pitchFamily="50" charset="-128"/>
              </a:endParaRPr>
            </a:p>
          </p:txBody>
        </p:sp>
        <p:sp>
          <p:nvSpPr>
            <p:cNvPr id="5" name="正方形/長方形 1212">
              <a:extLst>
                <a:ext uri="{FF2B5EF4-FFF2-40B4-BE49-F238E27FC236}">
                  <a16:creationId xmlns:a16="http://schemas.microsoft.com/office/drawing/2014/main" id="{E5D5A7CE-FE3E-7DBC-DB72-ADB5F8CAB6C6}"/>
                </a:ext>
              </a:extLst>
            </p:cNvPr>
            <p:cNvSpPr/>
            <p:nvPr/>
          </p:nvSpPr>
          <p:spPr>
            <a:xfrm>
              <a:off x="4000501" y="726878"/>
              <a:ext cx="1259429" cy="234000"/>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ベンチャー詳細</a:t>
              </a:r>
            </a:p>
          </p:txBody>
        </p:sp>
      </p:grpSp>
      <p:sp>
        <p:nvSpPr>
          <p:cNvPr id="50" name="テキスト ボックス 49">
            <a:extLst>
              <a:ext uri="{FF2B5EF4-FFF2-40B4-BE49-F238E27FC236}">
                <a16:creationId xmlns:a16="http://schemas.microsoft.com/office/drawing/2014/main" id="{FDFDB67F-ADA5-82F8-C948-5DEC7F4997A1}"/>
              </a:ext>
            </a:extLst>
          </p:cNvPr>
          <p:cNvSpPr txBox="1"/>
          <p:nvPr/>
        </p:nvSpPr>
        <p:spPr>
          <a:xfrm>
            <a:off x="8886979" y="-625"/>
            <a:ext cx="741383" cy="261610"/>
          </a:xfrm>
          <a:prstGeom prst="rect">
            <a:avLst/>
          </a:prstGeom>
          <a:noFill/>
        </p:spPr>
        <p:txBody>
          <a:bodyPr wrap="square" rtlCol="0">
            <a:spAutoFit/>
          </a:bodyPr>
          <a:lstStyle/>
          <a:p>
            <a:r>
              <a:rPr kumimoji="1" lang="en-US" altLang="ja-JP" sz="1100">
                <a:latin typeface="Yu Gothic UI" panose="020B0500000000000000" pitchFamily="50" charset="-128"/>
                <a:ea typeface="Yu Gothic UI" panose="020B0500000000000000" pitchFamily="50" charset="-128"/>
              </a:rPr>
              <a:t>【</a:t>
            </a:r>
            <a:r>
              <a:rPr kumimoji="1" lang="ja-JP" altLang="en-US" sz="1100">
                <a:latin typeface="Yu Gothic UI" panose="020B0500000000000000" pitchFamily="50" charset="-128"/>
                <a:ea typeface="Yu Gothic UI" panose="020B0500000000000000" pitchFamily="50" charset="-128"/>
              </a:rPr>
              <a:t>様式</a:t>
            </a:r>
            <a:r>
              <a:rPr kumimoji="1" lang="en-US" altLang="ja-JP" sz="1100">
                <a:latin typeface="Yu Gothic UI" panose="020B0500000000000000" pitchFamily="50" charset="-128"/>
                <a:ea typeface="Yu Gothic UI" panose="020B0500000000000000" pitchFamily="50" charset="-128"/>
              </a:rPr>
              <a:t>1】</a:t>
            </a:r>
            <a:endParaRPr kumimoji="1" lang="ja-JP" altLang="en-US" sz="1100">
              <a:latin typeface="Yu Gothic UI" panose="020B0500000000000000" pitchFamily="50" charset="-128"/>
              <a:ea typeface="Yu Gothic UI" panose="020B0500000000000000" pitchFamily="50" charset="-128"/>
            </a:endParaRPr>
          </a:p>
        </p:txBody>
      </p:sp>
      <p:grpSp>
        <p:nvGrpSpPr>
          <p:cNvPr id="51" name="グループ化 50">
            <a:extLst>
              <a:ext uri="{FF2B5EF4-FFF2-40B4-BE49-F238E27FC236}">
                <a16:creationId xmlns:a16="http://schemas.microsoft.com/office/drawing/2014/main" id="{80DEC1E0-FBEA-E21A-CD04-F0E6AAAF3598}"/>
              </a:ext>
            </a:extLst>
          </p:cNvPr>
          <p:cNvGrpSpPr/>
          <p:nvPr/>
        </p:nvGrpSpPr>
        <p:grpSpPr>
          <a:xfrm>
            <a:off x="259499" y="5210319"/>
            <a:ext cx="4265457" cy="1552407"/>
            <a:chOff x="7681579" y="726878"/>
            <a:chExt cx="5249792" cy="2016484"/>
          </a:xfrm>
        </p:grpSpPr>
        <p:sp>
          <p:nvSpPr>
            <p:cNvPr id="58" name="正方形/長方形 1208">
              <a:extLst>
                <a:ext uri="{FF2B5EF4-FFF2-40B4-BE49-F238E27FC236}">
                  <a16:creationId xmlns:a16="http://schemas.microsoft.com/office/drawing/2014/main" id="{272B64A1-60AD-864A-391D-F2E4154B0F6D}"/>
                </a:ext>
              </a:extLst>
            </p:cNvPr>
            <p:cNvSpPr/>
            <p:nvPr/>
          </p:nvSpPr>
          <p:spPr>
            <a:xfrm>
              <a:off x="7681579" y="726879"/>
              <a:ext cx="5249792" cy="2016483"/>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rgbClr val="000000"/>
                  </a:solidFill>
                  <a:latin typeface="Yu Gothic UI" panose="020B0500000000000000" pitchFamily="50" charset="-128"/>
                  <a:ea typeface="Yu Gothic UI" panose="020B0500000000000000" pitchFamily="50" charset="-128"/>
                </a:rPr>
                <a:t>申請団体と、本事業への申請に至った連携経緯を</a:t>
              </a:r>
              <a:br>
                <a:rPr lang="en-US" altLang="ja-JP" sz="1200" spc="-15" dirty="0">
                  <a:solidFill>
                    <a:srgbClr val="000000"/>
                  </a:solidFill>
                  <a:latin typeface="Yu Gothic UI" panose="020B0500000000000000" pitchFamily="50" charset="-128"/>
                  <a:ea typeface="Yu Gothic UI" panose="020B0500000000000000" pitchFamily="50" charset="-128"/>
                </a:rPr>
              </a:br>
              <a:r>
                <a:rPr lang="ja-JP" altLang="en-US" sz="1200" spc="-15" dirty="0">
                  <a:solidFill>
                    <a:srgbClr val="000000"/>
                  </a:solidFill>
                  <a:latin typeface="Yu Gothic UI" panose="020B0500000000000000" pitchFamily="50" charset="-128"/>
                  <a:ea typeface="Yu Gothic UI" panose="020B0500000000000000" pitchFamily="50" charset="-128"/>
                </a:rPr>
                <a:t>簡潔に記載してください。</a:t>
              </a:r>
              <a:br>
                <a:rPr lang="en-US" altLang="ja-JP" sz="1200" spc="-15" dirty="0">
                  <a:solidFill>
                    <a:srgbClr val="000000"/>
                  </a:solidFill>
                  <a:latin typeface="Yu Gothic UI" panose="020B0500000000000000" pitchFamily="50" charset="-128"/>
                  <a:ea typeface="Yu Gothic UI" panose="020B0500000000000000" pitchFamily="50" charset="-128"/>
                </a:rPr>
              </a:br>
              <a:r>
                <a:rPr lang="en-US" altLang="ja-JP" sz="1200" spc="-15" dirty="0">
                  <a:solidFill>
                    <a:srgbClr val="000000"/>
                  </a:solidFill>
                  <a:latin typeface="Yu Gothic UI" panose="020B0500000000000000" pitchFamily="50" charset="-128"/>
                  <a:ea typeface="Yu Gothic UI" panose="020B0500000000000000" pitchFamily="50" charset="-128"/>
                </a:rPr>
                <a:t>XXXXXXXXXX</a:t>
              </a:r>
            </a:p>
          </p:txBody>
        </p:sp>
        <p:sp>
          <p:nvSpPr>
            <p:cNvPr id="59" name="正方形/長方形 1217">
              <a:extLst>
                <a:ext uri="{FF2B5EF4-FFF2-40B4-BE49-F238E27FC236}">
                  <a16:creationId xmlns:a16="http://schemas.microsoft.com/office/drawing/2014/main" id="{1C123FBE-1587-E01F-254D-8210C1044DE2}"/>
                </a:ext>
              </a:extLst>
            </p:cNvPr>
            <p:cNvSpPr/>
            <p:nvPr/>
          </p:nvSpPr>
          <p:spPr>
            <a:xfrm>
              <a:off x="7681579" y="726878"/>
              <a:ext cx="2347222" cy="233998"/>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申請団体との連携経緯</a:t>
              </a:r>
            </a:p>
          </p:txBody>
        </p:sp>
      </p:grpSp>
      <p:sp>
        <p:nvSpPr>
          <p:cNvPr id="2" name="スライド番号プレースホルダー 67">
            <a:extLst>
              <a:ext uri="{FF2B5EF4-FFF2-40B4-BE49-F238E27FC236}">
                <a16:creationId xmlns:a16="http://schemas.microsoft.com/office/drawing/2014/main" id="{D9C02187-7290-33F2-2826-05E4AE7EDC74}"/>
              </a:ext>
            </a:extLst>
          </p:cNvPr>
          <p:cNvSpPr>
            <a:spLocks noGrp="1"/>
          </p:cNvSpPr>
          <p:nvPr>
            <p:ph type="sldNum" sz="quarter" idx="11"/>
          </p:nvPr>
        </p:nvSpPr>
        <p:spPr>
          <a:xfrm>
            <a:off x="-44509" y="6564551"/>
            <a:ext cx="277777" cy="274324"/>
          </a:xfrm>
        </p:spPr>
        <p:txBody>
          <a:bodyPr/>
          <a:lstStyle/>
          <a:p>
            <a:pPr algn="ctr"/>
            <a:fld id="{AA5FCFE5-FE56-4EF1-80A8-07776887C2A1}" type="slidenum">
              <a:rPr lang="ja-JP" altLang="en-US" smtClean="0"/>
              <a:pPr algn="ctr"/>
              <a:t>2</a:t>
            </a:fld>
            <a:endParaRPr lang="ja-JP" altLang="en-US"/>
          </a:p>
        </p:txBody>
      </p:sp>
      <p:grpSp>
        <p:nvGrpSpPr>
          <p:cNvPr id="3" name="グループ化 2">
            <a:extLst>
              <a:ext uri="{FF2B5EF4-FFF2-40B4-BE49-F238E27FC236}">
                <a16:creationId xmlns:a16="http://schemas.microsoft.com/office/drawing/2014/main" id="{34E2AFBA-D713-1357-BAF2-54B34F592108}"/>
              </a:ext>
            </a:extLst>
          </p:cNvPr>
          <p:cNvGrpSpPr/>
          <p:nvPr/>
        </p:nvGrpSpPr>
        <p:grpSpPr>
          <a:xfrm>
            <a:off x="4669972" y="5210319"/>
            <a:ext cx="4958390" cy="1552407"/>
            <a:chOff x="7681579" y="726878"/>
            <a:chExt cx="5249792" cy="2016484"/>
          </a:xfrm>
        </p:grpSpPr>
        <p:sp>
          <p:nvSpPr>
            <p:cNvPr id="6" name="正方形/長方形 1208">
              <a:extLst>
                <a:ext uri="{FF2B5EF4-FFF2-40B4-BE49-F238E27FC236}">
                  <a16:creationId xmlns:a16="http://schemas.microsoft.com/office/drawing/2014/main" id="{94479DCC-B9FC-2499-D646-C11E710F59C5}"/>
                </a:ext>
              </a:extLst>
            </p:cNvPr>
            <p:cNvSpPr/>
            <p:nvPr/>
          </p:nvSpPr>
          <p:spPr>
            <a:xfrm>
              <a:off x="7681579" y="726879"/>
              <a:ext cx="5249792" cy="2016483"/>
            </a:xfrm>
            <a:prstGeom prst="rect">
              <a:avLst/>
            </a:prstGeom>
            <a:solidFill>
              <a:schemeClr val="bg1"/>
            </a:solidFill>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nchorCtr="0"/>
            <a:lstStyle/>
            <a:p>
              <a:pPr marL="171450" indent="-171450">
                <a:buFont typeface="Wingdings" panose="05000000000000000000" pitchFamily="2" charset="2"/>
                <a:buChar char="Ø"/>
                <a:defRPr/>
              </a:pPr>
              <a:r>
                <a:rPr lang="ja-JP" altLang="en-US" sz="1200" spc="-15" dirty="0">
                  <a:solidFill>
                    <a:schemeClr val="tx1"/>
                  </a:solidFill>
                  <a:latin typeface="Yu Gothic UI" panose="020B0500000000000000" pitchFamily="50" charset="-128"/>
                  <a:ea typeface="Yu Gothic UI" panose="020B0500000000000000" pitchFamily="50" charset="-128"/>
                </a:rPr>
                <a:t>今回の実証を踏まえ、次年度以降もどのように取組を継続していくか、</a:t>
              </a:r>
              <a:endParaRPr lang="en-US" altLang="ja-JP" sz="1200" spc="-15" dirty="0">
                <a:solidFill>
                  <a:schemeClr val="tx1"/>
                </a:solidFill>
                <a:latin typeface="Yu Gothic UI" panose="020B0500000000000000" pitchFamily="50" charset="-128"/>
                <a:ea typeface="Yu Gothic UI" panose="020B0500000000000000" pitchFamily="50" charset="-128"/>
              </a:endParaRPr>
            </a:p>
            <a:p>
              <a:pPr marL="182563">
                <a:defRPr/>
              </a:pPr>
              <a:r>
                <a:rPr lang="ja-JP" altLang="en-US" sz="1200" spc="-15" dirty="0">
                  <a:solidFill>
                    <a:schemeClr val="tx1"/>
                  </a:solidFill>
                  <a:latin typeface="Yu Gothic UI" panose="020B0500000000000000" pitchFamily="50" charset="-128"/>
                  <a:ea typeface="Yu Gothic UI" panose="020B0500000000000000" pitchFamily="50" charset="-128"/>
                </a:rPr>
                <a:t>展望を記載してください。</a:t>
              </a:r>
              <a:br>
                <a:rPr lang="en-US" altLang="ja-JP" sz="1200" spc="-15" dirty="0">
                  <a:solidFill>
                    <a:srgbClr val="000000"/>
                  </a:solidFill>
                  <a:latin typeface="Yu Gothic UI" panose="020B0500000000000000" pitchFamily="50" charset="-128"/>
                  <a:ea typeface="Yu Gothic UI" panose="020B0500000000000000" pitchFamily="50" charset="-128"/>
                </a:rPr>
              </a:br>
              <a:r>
                <a:rPr lang="en-US" altLang="ja-JP" sz="1200" spc="-15" dirty="0">
                  <a:solidFill>
                    <a:srgbClr val="000000"/>
                  </a:solidFill>
                  <a:latin typeface="Yu Gothic UI" panose="020B0500000000000000" pitchFamily="50" charset="-128"/>
                  <a:ea typeface="Yu Gothic UI" panose="020B0500000000000000" pitchFamily="50" charset="-128"/>
                </a:rPr>
                <a:t>XXXXXXXXXX</a:t>
              </a:r>
            </a:p>
          </p:txBody>
        </p:sp>
        <p:sp>
          <p:nvSpPr>
            <p:cNvPr id="10" name="正方形/長方形 1217">
              <a:extLst>
                <a:ext uri="{FF2B5EF4-FFF2-40B4-BE49-F238E27FC236}">
                  <a16:creationId xmlns:a16="http://schemas.microsoft.com/office/drawing/2014/main" id="{F77D60A2-6D2C-0CA9-9AAF-3BAC4A8F55AA}"/>
                </a:ext>
              </a:extLst>
            </p:cNvPr>
            <p:cNvSpPr/>
            <p:nvPr/>
          </p:nvSpPr>
          <p:spPr>
            <a:xfrm>
              <a:off x="7681579" y="726878"/>
              <a:ext cx="2347222" cy="233998"/>
            </a:xfrm>
            <a:prstGeom prst="rect">
              <a:avLst/>
            </a:prstGeom>
            <a:solidFill>
              <a:schemeClr val="bg1">
                <a:lumMod val="50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次年度以降の展望</a:t>
              </a:r>
            </a:p>
          </p:txBody>
        </p:sp>
      </p:grpSp>
      <p:grpSp>
        <p:nvGrpSpPr>
          <p:cNvPr id="11" name="グループ化 10">
            <a:extLst>
              <a:ext uri="{FF2B5EF4-FFF2-40B4-BE49-F238E27FC236}">
                <a16:creationId xmlns:a16="http://schemas.microsoft.com/office/drawing/2014/main" id="{04717F68-C02D-8DBE-FD82-E602A1861F56}"/>
              </a:ext>
            </a:extLst>
          </p:cNvPr>
          <p:cNvGrpSpPr/>
          <p:nvPr/>
        </p:nvGrpSpPr>
        <p:grpSpPr>
          <a:xfrm>
            <a:off x="259499" y="229981"/>
            <a:ext cx="9370476" cy="701012"/>
            <a:chOff x="259499" y="229981"/>
            <a:chExt cx="9370476" cy="701012"/>
          </a:xfrm>
        </p:grpSpPr>
        <p:sp>
          <p:nvSpPr>
            <p:cNvPr id="13" name="正方形/長方形 12">
              <a:extLst>
                <a:ext uri="{FF2B5EF4-FFF2-40B4-BE49-F238E27FC236}">
                  <a16:creationId xmlns:a16="http://schemas.microsoft.com/office/drawing/2014/main" id="{7085AE9E-95F1-A05C-2E26-461FBA36C03E}"/>
                </a:ext>
              </a:extLst>
            </p:cNvPr>
            <p:cNvSpPr/>
            <p:nvPr/>
          </p:nvSpPr>
          <p:spPr bwMode="gray">
            <a:xfrm>
              <a:off x="8863623" y="229981"/>
              <a:ext cx="766352" cy="701011"/>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15" name="正方形/長方形 1217">
              <a:extLst>
                <a:ext uri="{FF2B5EF4-FFF2-40B4-BE49-F238E27FC236}">
                  <a16:creationId xmlns:a16="http://schemas.microsoft.com/office/drawing/2014/main" id="{2206A5D8-CD15-4CB8-AC45-82F2F6093BC4}"/>
                </a:ext>
              </a:extLst>
            </p:cNvPr>
            <p:cNvSpPr/>
            <p:nvPr/>
          </p:nvSpPr>
          <p:spPr>
            <a:xfrm>
              <a:off x="8096160" y="229981"/>
              <a:ext cx="766353" cy="701011"/>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カテゴリー</a:t>
              </a:r>
              <a:br>
                <a:rPr lang="en-US" altLang="ja-JP" sz="1200" b="1" dirty="0">
                  <a:solidFill>
                    <a:schemeClr val="bg1"/>
                  </a:solidFill>
                  <a:latin typeface="Yu Gothic UI" panose="020B0500000000000000" pitchFamily="50" charset="-128"/>
                  <a:ea typeface="Yu Gothic UI" panose="020B0500000000000000" pitchFamily="50" charset="-128"/>
                </a:rPr>
              </a:br>
              <a:r>
                <a:rPr lang="ja-JP" altLang="en-US" sz="1200" b="1" dirty="0">
                  <a:solidFill>
                    <a:schemeClr val="bg1"/>
                  </a:solidFill>
                  <a:latin typeface="Yu Gothic UI" panose="020B0500000000000000" pitchFamily="50" charset="-128"/>
                  <a:ea typeface="Yu Gothic UI" panose="020B0500000000000000" pitchFamily="50" charset="-128"/>
                </a:rPr>
                <a:t>番号</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nvGrpSpPr>
            <p:cNvPr id="16" name="グループ化 15">
              <a:extLst>
                <a:ext uri="{FF2B5EF4-FFF2-40B4-BE49-F238E27FC236}">
                  <a16:creationId xmlns:a16="http://schemas.microsoft.com/office/drawing/2014/main" id="{A8C9E287-115C-25AC-EDAA-D71728BDE494}"/>
                </a:ext>
              </a:extLst>
            </p:cNvPr>
            <p:cNvGrpSpPr/>
            <p:nvPr/>
          </p:nvGrpSpPr>
          <p:grpSpPr>
            <a:xfrm>
              <a:off x="259499" y="229983"/>
              <a:ext cx="3500359" cy="234000"/>
              <a:chOff x="319422" y="390275"/>
              <a:chExt cx="3386305" cy="234000"/>
            </a:xfrm>
          </p:grpSpPr>
          <p:sp>
            <p:nvSpPr>
              <p:cNvPr id="24" name="正方形/長方形 23">
                <a:extLst>
                  <a:ext uri="{FF2B5EF4-FFF2-40B4-BE49-F238E27FC236}">
                    <a16:creationId xmlns:a16="http://schemas.microsoft.com/office/drawing/2014/main" id="{3A03445B-013B-99FF-58C9-1EA08586EB9B}"/>
                  </a:ext>
                </a:extLst>
              </p:cNvPr>
              <p:cNvSpPr/>
              <p:nvPr/>
            </p:nvSpPr>
            <p:spPr bwMode="gray">
              <a:xfrm>
                <a:off x="1322181" y="39027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25" name="正方形/長方形 1217">
                <a:extLst>
                  <a:ext uri="{FF2B5EF4-FFF2-40B4-BE49-F238E27FC236}">
                    <a16:creationId xmlns:a16="http://schemas.microsoft.com/office/drawing/2014/main" id="{BD88D988-8971-62B8-567A-4BD8BC2C81A8}"/>
                  </a:ext>
                </a:extLst>
              </p:cNvPr>
              <p:cNvSpPr/>
              <p:nvPr/>
            </p:nvSpPr>
            <p:spPr>
              <a:xfrm>
                <a:off x="319422" y="39027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申請団体名</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grpSp>
          <p:nvGrpSpPr>
            <p:cNvPr id="17" name="グループ化 16">
              <a:extLst>
                <a:ext uri="{FF2B5EF4-FFF2-40B4-BE49-F238E27FC236}">
                  <a16:creationId xmlns:a16="http://schemas.microsoft.com/office/drawing/2014/main" id="{EE3D0DA4-9FCC-0C62-18DB-02648FD431E2}"/>
                </a:ext>
              </a:extLst>
            </p:cNvPr>
            <p:cNvGrpSpPr/>
            <p:nvPr/>
          </p:nvGrpSpPr>
          <p:grpSpPr>
            <a:xfrm>
              <a:off x="259499" y="463983"/>
              <a:ext cx="3500359" cy="467010"/>
              <a:chOff x="319422" y="624275"/>
              <a:chExt cx="3386305" cy="467010"/>
            </a:xfrm>
          </p:grpSpPr>
          <p:sp>
            <p:nvSpPr>
              <p:cNvPr id="20" name="正方形/長方形 19">
                <a:extLst>
                  <a:ext uri="{FF2B5EF4-FFF2-40B4-BE49-F238E27FC236}">
                    <a16:creationId xmlns:a16="http://schemas.microsoft.com/office/drawing/2014/main" id="{6898A6DA-2701-1083-ACF1-E2768944B066}"/>
                  </a:ext>
                </a:extLst>
              </p:cNvPr>
              <p:cNvSpPr/>
              <p:nvPr/>
            </p:nvSpPr>
            <p:spPr bwMode="gray">
              <a:xfrm>
                <a:off x="1322181" y="62427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21" name="正方形/長方形 1217">
                <a:extLst>
                  <a:ext uri="{FF2B5EF4-FFF2-40B4-BE49-F238E27FC236}">
                    <a16:creationId xmlns:a16="http://schemas.microsoft.com/office/drawing/2014/main" id="{290C45AA-B69F-69DE-E73F-1058C1359659}"/>
                  </a:ext>
                </a:extLst>
              </p:cNvPr>
              <p:cNvSpPr/>
              <p:nvPr/>
            </p:nvSpPr>
            <p:spPr>
              <a:xfrm>
                <a:off x="319422" y="62427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ベンチャー社名</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sp>
            <p:nvSpPr>
              <p:cNvPr id="22" name="正方形/長方形 21">
                <a:extLst>
                  <a:ext uri="{FF2B5EF4-FFF2-40B4-BE49-F238E27FC236}">
                    <a16:creationId xmlns:a16="http://schemas.microsoft.com/office/drawing/2014/main" id="{55F27689-1BE1-FC7A-2406-6EFEB45DB8C8}"/>
                  </a:ext>
                </a:extLst>
              </p:cNvPr>
              <p:cNvSpPr/>
              <p:nvPr/>
            </p:nvSpPr>
            <p:spPr bwMode="gray">
              <a:xfrm>
                <a:off x="1322181" y="857285"/>
                <a:ext cx="2383546" cy="234000"/>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dirty="0">
                    <a:solidFill>
                      <a:schemeClr val="tx2"/>
                    </a:solidFill>
                    <a:latin typeface="Yu Gothic UI" panose="020B0500000000000000" pitchFamily="50" charset="-128"/>
                    <a:ea typeface="Yu Gothic UI" panose="020B0500000000000000" pitchFamily="50" charset="-128"/>
                  </a:rPr>
                  <a:t>XXX-XXXX-XXXX</a:t>
                </a:r>
                <a:endParaRPr lang="en-US" altLang="ja-JP" sz="800" dirty="0">
                  <a:solidFill>
                    <a:schemeClr val="tx2"/>
                  </a:solidFill>
                  <a:latin typeface="Yu Gothic UI" panose="020B0500000000000000" pitchFamily="50" charset="-128"/>
                  <a:ea typeface="Yu Gothic UI" panose="020B0500000000000000" pitchFamily="50" charset="-128"/>
                </a:endParaRPr>
              </a:p>
            </p:txBody>
          </p:sp>
          <p:sp>
            <p:nvSpPr>
              <p:cNvPr id="23" name="正方形/長方形 1217">
                <a:extLst>
                  <a:ext uri="{FF2B5EF4-FFF2-40B4-BE49-F238E27FC236}">
                    <a16:creationId xmlns:a16="http://schemas.microsoft.com/office/drawing/2014/main" id="{5E95090E-8FE9-2D4E-1FF1-D8385959DB23}"/>
                  </a:ext>
                </a:extLst>
              </p:cNvPr>
              <p:cNvSpPr/>
              <p:nvPr/>
            </p:nvSpPr>
            <p:spPr>
              <a:xfrm>
                <a:off x="319422" y="857285"/>
                <a:ext cx="996031" cy="234000"/>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dirty="0">
                    <a:solidFill>
                      <a:schemeClr val="bg1"/>
                    </a:solidFill>
                    <a:latin typeface="Yu Gothic UI" panose="020B0500000000000000" pitchFamily="50" charset="-128"/>
                    <a:ea typeface="Yu Gothic UI" panose="020B0500000000000000" pitchFamily="50" charset="-128"/>
                  </a:rPr>
                  <a:t>電話番号</a:t>
                </a:r>
                <a:endParaRPr lang="en-US" altLang="ja-JP" sz="1200" b="1" dirty="0">
                  <a:solidFill>
                    <a:schemeClr val="bg1"/>
                  </a:solidFill>
                  <a:latin typeface="Yu Gothic UI" panose="020B0500000000000000" pitchFamily="50" charset="-128"/>
                  <a:ea typeface="Yu Gothic UI" panose="020B0500000000000000" pitchFamily="50" charset="-128"/>
                </a:endParaRPr>
              </a:p>
            </p:txBody>
          </p:sp>
        </p:grpSp>
        <p:sp>
          <p:nvSpPr>
            <p:cNvPr id="18" name="正方形/長方形 17">
              <a:extLst>
                <a:ext uri="{FF2B5EF4-FFF2-40B4-BE49-F238E27FC236}">
                  <a16:creationId xmlns:a16="http://schemas.microsoft.com/office/drawing/2014/main" id="{6E1C7F48-B964-8B7D-9CF0-14D64D8048C1}"/>
                </a:ext>
              </a:extLst>
            </p:cNvPr>
            <p:cNvSpPr/>
            <p:nvPr/>
          </p:nvSpPr>
          <p:spPr bwMode="gray">
            <a:xfrm>
              <a:off x="4547605" y="229982"/>
              <a:ext cx="3547446" cy="701011"/>
            </a:xfrm>
            <a:prstGeom prst="rect">
              <a:avLst/>
            </a:prstGeom>
            <a:solidFill>
              <a:schemeClr val="bg1"/>
            </a:solidFill>
            <a:ln w="9525" algn="ctr">
              <a:solidFill>
                <a:schemeClr val="tx1">
                  <a:lumMod val="50000"/>
                  <a:lumOff val="50000"/>
                </a:schemeClr>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defTabSz="990564">
                <a:buSzPct val="100000"/>
              </a:pPr>
              <a:r>
                <a:rPr lang="en-US" altLang="ja-JP" sz="1200">
                  <a:solidFill>
                    <a:schemeClr val="tx2"/>
                  </a:solidFill>
                  <a:latin typeface="Yu Gothic UI" panose="020B0500000000000000" pitchFamily="50" charset="-128"/>
                  <a:ea typeface="Yu Gothic UI" panose="020B0500000000000000" pitchFamily="50" charset="-128"/>
                </a:rPr>
                <a:t>XXX</a:t>
              </a:r>
              <a:endParaRPr lang="ja-JP" altLang="en-US" sz="1200">
                <a:solidFill>
                  <a:schemeClr val="tx2"/>
                </a:solidFill>
                <a:latin typeface="Yu Gothic UI" panose="020B0500000000000000" pitchFamily="50" charset="-128"/>
                <a:ea typeface="Yu Gothic UI" panose="020B0500000000000000" pitchFamily="50" charset="-128"/>
              </a:endParaRPr>
            </a:p>
          </p:txBody>
        </p:sp>
        <p:sp>
          <p:nvSpPr>
            <p:cNvPr id="19" name="正方形/長方形 1217">
              <a:extLst>
                <a:ext uri="{FF2B5EF4-FFF2-40B4-BE49-F238E27FC236}">
                  <a16:creationId xmlns:a16="http://schemas.microsoft.com/office/drawing/2014/main" id="{420E26AB-7893-ABC0-D173-A474CBBC91A8}"/>
                </a:ext>
              </a:extLst>
            </p:cNvPr>
            <p:cNvSpPr/>
            <p:nvPr/>
          </p:nvSpPr>
          <p:spPr>
            <a:xfrm>
              <a:off x="3766735" y="229982"/>
              <a:ext cx="771468" cy="701011"/>
            </a:xfrm>
            <a:prstGeom prst="rect">
              <a:avLst/>
            </a:prstGeom>
            <a:solidFill>
              <a:schemeClr val="bg1">
                <a:lumMod val="5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defRPr/>
              </a:pPr>
              <a:r>
                <a:rPr lang="ja-JP" altLang="en-US" sz="1200" b="1">
                  <a:solidFill>
                    <a:schemeClr val="bg1"/>
                  </a:solidFill>
                  <a:latin typeface="Yu Gothic UI" panose="020B0500000000000000" pitchFamily="50" charset="-128"/>
                  <a:ea typeface="Yu Gothic UI" panose="020B0500000000000000" pitchFamily="50" charset="-128"/>
                </a:rPr>
                <a:t>実証</a:t>
              </a:r>
              <a:endParaRPr lang="en-US" altLang="ja-JP" sz="1200" b="1">
                <a:solidFill>
                  <a:schemeClr val="bg1"/>
                </a:solidFill>
                <a:latin typeface="Yu Gothic UI" panose="020B0500000000000000" pitchFamily="50" charset="-128"/>
                <a:ea typeface="Yu Gothic UI" panose="020B0500000000000000" pitchFamily="50" charset="-128"/>
              </a:endParaRPr>
            </a:p>
            <a:p>
              <a:pPr algn="ctr">
                <a:defRPr/>
              </a:pPr>
              <a:r>
                <a:rPr lang="ja-JP" altLang="en-US" sz="1200" b="1">
                  <a:solidFill>
                    <a:schemeClr val="bg1"/>
                  </a:solidFill>
                  <a:latin typeface="Yu Gothic UI" panose="020B0500000000000000" pitchFamily="50" charset="-128"/>
                  <a:ea typeface="Yu Gothic UI" panose="020B0500000000000000" pitchFamily="50" charset="-128"/>
                </a:rPr>
                <a:t>事業名</a:t>
              </a:r>
              <a:endParaRPr lang="en-US" altLang="ja-JP" sz="1200" b="1">
                <a:solidFill>
                  <a:schemeClr val="bg1"/>
                </a:solidFill>
                <a:latin typeface="Yu Gothic UI" panose="020B0500000000000000" pitchFamily="50" charset="-128"/>
                <a:ea typeface="Yu Gothic UI" panose="020B0500000000000000" pitchFamily="50" charset="-128"/>
              </a:endParaRPr>
            </a:p>
          </p:txBody>
        </p:sp>
      </p:grpSp>
      <p:sp>
        <p:nvSpPr>
          <p:cNvPr id="14" name="吹き出し: 四角形 13">
            <a:extLst>
              <a:ext uri="{FF2B5EF4-FFF2-40B4-BE49-F238E27FC236}">
                <a16:creationId xmlns:a16="http://schemas.microsoft.com/office/drawing/2014/main" id="{D2E33561-BA03-3CAF-3E96-8800B79E695B}"/>
              </a:ext>
            </a:extLst>
          </p:cNvPr>
          <p:cNvSpPr/>
          <p:nvPr/>
        </p:nvSpPr>
        <p:spPr>
          <a:xfrm>
            <a:off x="9826264" y="0"/>
            <a:ext cx="2463826" cy="1366719"/>
          </a:xfrm>
          <a:prstGeom prst="wedgeRectCallout">
            <a:avLst>
              <a:gd name="adj1" fmla="val -69683"/>
              <a:gd name="adj2" fmla="val -22559"/>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申請団体様</a:t>
            </a:r>
            <a:r>
              <a:rPr lang="en-US" altLang="ja-JP" sz="800" dirty="0">
                <a:solidFill>
                  <a:schemeClr val="tx1"/>
                </a:solidFill>
                <a:latin typeface="Meiryo UI" panose="020B0604030504040204" pitchFamily="50" charset="-128"/>
                <a:ea typeface="Meiryo UI" panose="020B0604030504040204" pitchFamily="50" charset="-128"/>
              </a:rPr>
              <a:t>】</a:t>
            </a:r>
          </a:p>
          <a:p>
            <a:r>
              <a:rPr lang="ja-JP" altLang="en-US" sz="800" dirty="0">
                <a:solidFill>
                  <a:schemeClr val="tx1"/>
                </a:solidFill>
                <a:latin typeface="Meiryo UI" panose="020B0604030504040204" pitchFamily="50" charset="-128"/>
                <a:ea typeface="Meiryo UI" panose="020B0604030504040204" pitchFamily="50" charset="-128"/>
              </a:rPr>
              <a:t>該当するカテゴリーの番号を記載ください。</a:t>
            </a:r>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rPr>
              <a:t>① マナー啓発等を目的とした情報発信・多言語対応</a:t>
            </a:r>
          </a:p>
          <a:p>
            <a:r>
              <a:rPr lang="ja-JP" altLang="en-US" sz="800" dirty="0">
                <a:solidFill>
                  <a:schemeClr val="tx1"/>
                </a:solidFill>
                <a:latin typeface="Meiryo UI" panose="020B0604030504040204" pitchFamily="50" charset="-128"/>
                <a:ea typeface="Meiryo UI" panose="020B0604030504040204" pitchFamily="50" charset="-128"/>
              </a:rPr>
              <a:t>② 予約・決済、通信環境の整備</a:t>
            </a:r>
          </a:p>
          <a:p>
            <a:r>
              <a:rPr lang="ja-JP" altLang="en-US" sz="800" dirty="0">
                <a:solidFill>
                  <a:schemeClr val="tx1"/>
                </a:solidFill>
                <a:latin typeface="Meiryo UI" panose="020B0604030504040204" pitchFamily="50" charset="-128"/>
                <a:ea typeface="Meiryo UI" panose="020B0604030504040204" pitchFamily="50" charset="-128"/>
              </a:rPr>
              <a:t>③ 混雑対応</a:t>
            </a:r>
          </a:p>
          <a:p>
            <a:r>
              <a:rPr lang="ja-JP" altLang="en-US" sz="800" dirty="0">
                <a:solidFill>
                  <a:schemeClr val="tx1"/>
                </a:solidFill>
                <a:latin typeface="Meiryo UI" panose="020B0604030504040204" pitchFamily="50" charset="-128"/>
                <a:ea typeface="Meiryo UI" panose="020B0604030504040204" pitchFamily="50" charset="-128"/>
              </a:rPr>
              <a:t>④ 二次交通の円滑な利用・周遊促進</a:t>
            </a:r>
          </a:p>
          <a:p>
            <a:r>
              <a:rPr lang="ja-JP" altLang="en-US" sz="800" dirty="0">
                <a:solidFill>
                  <a:schemeClr val="tx1"/>
                </a:solidFill>
                <a:latin typeface="Meiryo UI" panose="020B0604030504040204" pitchFamily="50" charset="-128"/>
                <a:ea typeface="Meiryo UI" panose="020B0604030504040204" pitchFamily="50" charset="-128"/>
              </a:rPr>
              <a:t>⑤ 災害等非常時対策</a:t>
            </a:r>
          </a:p>
          <a:p>
            <a:r>
              <a:rPr lang="ja-JP" altLang="en-US" sz="800" dirty="0">
                <a:solidFill>
                  <a:schemeClr val="tx1"/>
                </a:solidFill>
                <a:latin typeface="Meiryo UI" panose="020B0604030504040204" pitchFamily="50" charset="-128"/>
                <a:ea typeface="Meiryo UI" panose="020B0604030504040204" pitchFamily="50" charset="-128"/>
              </a:rPr>
              <a:t>⑥ 情報収集・分析、マーケティング関連</a:t>
            </a:r>
          </a:p>
          <a:p>
            <a:r>
              <a:rPr lang="ja-JP" altLang="en-US" sz="800" dirty="0">
                <a:solidFill>
                  <a:schemeClr val="tx1"/>
                </a:solidFill>
                <a:latin typeface="Meiryo UI" panose="020B0604030504040204" pitchFamily="50" charset="-128"/>
                <a:ea typeface="Meiryo UI" panose="020B0604030504040204" pitchFamily="50" charset="-128"/>
              </a:rPr>
              <a:t>⑦ その他受入環境の向上を目的としたサービス導</a:t>
            </a:r>
          </a:p>
        </p:txBody>
      </p:sp>
      <p:sp>
        <p:nvSpPr>
          <p:cNvPr id="26" name="テキスト ボックス 25">
            <a:extLst>
              <a:ext uri="{FF2B5EF4-FFF2-40B4-BE49-F238E27FC236}">
                <a16:creationId xmlns:a16="http://schemas.microsoft.com/office/drawing/2014/main" id="{5131AAEB-1ABD-E1F0-0BFA-09B475499B17}"/>
              </a:ext>
            </a:extLst>
          </p:cNvPr>
          <p:cNvSpPr txBox="1"/>
          <p:nvPr/>
        </p:nvSpPr>
        <p:spPr>
          <a:xfrm>
            <a:off x="2576278" y="683134"/>
            <a:ext cx="1196169" cy="297517"/>
          </a:xfrm>
          <a:prstGeom prst="rect">
            <a:avLst/>
          </a:prstGeom>
          <a:noFill/>
        </p:spPr>
        <p:txBody>
          <a:bodyPr wrap="square" rtlCol="0">
            <a:spAutoFit/>
          </a:bodyPr>
          <a:lstStyle/>
          <a:p>
            <a:pPr algn="l">
              <a:lnSpc>
                <a:spcPts val="800"/>
              </a:lnSpc>
            </a:pPr>
            <a:r>
              <a:rPr kumimoji="1" lang="en-US" altLang="ja-JP" sz="800" dirty="0">
                <a:solidFill>
                  <a:schemeClr val="tx2"/>
                </a:solidFill>
                <a:latin typeface="Yu Gothic UI" panose="020B0500000000000000" pitchFamily="50" charset="-128"/>
                <a:ea typeface="Yu Gothic UI" panose="020B0500000000000000" pitchFamily="50" charset="-128"/>
              </a:rPr>
              <a:t>※</a:t>
            </a:r>
            <a:r>
              <a:rPr kumimoji="1" lang="ja-JP" altLang="en-US" sz="800" dirty="0">
                <a:solidFill>
                  <a:schemeClr val="tx2"/>
                </a:solidFill>
                <a:latin typeface="Yu Gothic UI" panose="020B0500000000000000" pitchFamily="50" charset="-128"/>
                <a:ea typeface="Yu Gothic UI" panose="020B0500000000000000" pitchFamily="50" charset="-128"/>
              </a:rPr>
              <a:t>本申請に関して、日中</a:t>
            </a:r>
            <a:endParaRPr kumimoji="1" lang="en-US" altLang="ja-JP" sz="800" dirty="0">
              <a:solidFill>
                <a:schemeClr val="tx2"/>
              </a:solidFill>
              <a:latin typeface="Yu Gothic UI" panose="020B0500000000000000" pitchFamily="50" charset="-128"/>
              <a:ea typeface="Yu Gothic UI" panose="020B0500000000000000" pitchFamily="50" charset="-128"/>
            </a:endParaRPr>
          </a:p>
          <a:p>
            <a:pPr algn="l">
              <a:lnSpc>
                <a:spcPts val="800"/>
              </a:lnSpc>
            </a:pPr>
            <a:r>
              <a:rPr kumimoji="1" lang="ja-JP" altLang="en-US" sz="800" dirty="0">
                <a:solidFill>
                  <a:schemeClr val="tx2"/>
                </a:solidFill>
                <a:latin typeface="Yu Gothic UI" panose="020B0500000000000000" pitchFamily="50" charset="-128"/>
                <a:ea typeface="Yu Gothic UI" panose="020B0500000000000000" pitchFamily="50" charset="-128"/>
              </a:rPr>
              <a:t>　連絡可能な番号</a:t>
            </a:r>
          </a:p>
        </p:txBody>
      </p:sp>
    </p:spTree>
    <p:extLst>
      <p:ext uri="{BB962C8B-B14F-4D97-AF65-F5344CB8AC3E}">
        <p14:creationId xmlns:p14="http://schemas.microsoft.com/office/powerpoint/2010/main" val="2776085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D4B171C-94AB-344E-2CF2-F4F7D4E1D6FE}"/>
              </a:ext>
            </a:extLst>
          </p:cNvPr>
          <p:cNvSpPr/>
          <p:nvPr/>
        </p:nvSpPr>
        <p:spPr>
          <a:xfrm>
            <a:off x="355600" y="558800"/>
            <a:ext cx="9194800" cy="57488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lumMod val="50000"/>
                    <a:lumOff val="50000"/>
                  </a:schemeClr>
                </a:solidFill>
                <a:latin typeface="Yu Gothic UI" panose="020B0500000000000000" pitchFamily="50" charset="-128"/>
                <a:ea typeface="Yu Gothic UI" panose="020B0500000000000000" pitchFamily="50" charset="-128"/>
              </a:rPr>
              <a:t>その他、実証事業内容、インバウンドベンチャーの地域への導入実績等</a:t>
            </a:r>
            <a:endParaRPr kumimoji="1" lang="en-US" altLang="ja-JP">
              <a:solidFill>
                <a:schemeClr val="tx1">
                  <a:lumMod val="50000"/>
                  <a:lumOff val="50000"/>
                </a:schemeClr>
              </a:solidFill>
              <a:latin typeface="Yu Gothic UI" panose="020B0500000000000000" pitchFamily="50" charset="-128"/>
              <a:ea typeface="Yu Gothic UI" panose="020B0500000000000000" pitchFamily="50" charset="-128"/>
            </a:endParaRPr>
          </a:p>
          <a:p>
            <a:pPr algn="ctr"/>
            <a:r>
              <a:rPr kumimoji="1" lang="ja-JP" altLang="en-US">
                <a:solidFill>
                  <a:schemeClr val="tx1">
                    <a:lumMod val="50000"/>
                    <a:lumOff val="50000"/>
                  </a:schemeClr>
                </a:solidFill>
                <a:latin typeface="Yu Gothic UI" panose="020B0500000000000000" pitchFamily="50" charset="-128"/>
                <a:ea typeface="Yu Gothic UI" panose="020B0500000000000000" pitchFamily="50" charset="-128"/>
              </a:rPr>
              <a:t>申請にあたって補足事項があれば追記してください</a:t>
            </a:r>
            <a:endParaRPr kumimoji="1" lang="en-US" altLang="ja-JP">
              <a:solidFill>
                <a:schemeClr val="tx1">
                  <a:lumMod val="50000"/>
                  <a:lumOff val="50000"/>
                </a:schemeClr>
              </a:solidFill>
              <a:latin typeface="Yu Gothic UI" panose="020B0500000000000000" pitchFamily="50" charset="-128"/>
              <a:ea typeface="Yu Gothic UI" panose="020B0500000000000000" pitchFamily="50" charset="-128"/>
            </a:endParaRPr>
          </a:p>
          <a:p>
            <a:pPr algn="ctr"/>
            <a:r>
              <a:rPr kumimoji="1" lang="ja-JP" altLang="en-US">
                <a:solidFill>
                  <a:schemeClr val="tx1">
                    <a:lumMod val="50000"/>
                    <a:lumOff val="50000"/>
                  </a:schemeClr>
                </a:solidFill>
                <a:latin typeface="Yu Gothic UI" panose="020B0500000000000000" pitchFamily="50" charset="-128"/>
                <a:ea typeface="Yu Gothic UI" panose="020B0500000000000000" pitchFamily="50" charset="-128"/>
              </a:rPr>
              <a:t>（任意様式｜最大</a:t>
            </a:r>
            <a:r>
              <a:rPr kumimoji="1" lang="en-US" altLang="ja-JP">
                <a:solidFill>
                  <a:schemeClr val="tx1">
                    <a:lumMod val="50000"/>
                    <a:lumOff val="50000"/>
                  </a:schemeClr>
                </a:solidFill>
                <a:latin typeface="Yu Gothic UI" panose="020B0500000000000000" pitchFamily="50" charset="-128"/>
                <a:ea typeface="Yu Gothic UI" panose="020B0500000000000000" pitchFamily="50" charset="-128"/>
              </a:rPr>
              <a:t>2</a:t>
            </a:r>
            <a:r>
              <a:rPr kumimoji="1" lang="ja-JP" altLang="en-US">
                <a:solidFill>
                  <a:schemeClr val="tx1">
                    <a:lumMod val="50000"/>
                    <a:lumOff val="50000"/>
                  </a:schemeClr>
                </a:solidFill>
                <a:latin typeface="Yu Gothic UI" panose="020B0500000000000000" pitchFamily="50" charset="-128"/>
                <a:ea typeface="Yu Gothic UI" panose="020B0500000000000000" pitchFamily="50" charset="-128"/>
              </a:rPr>
              <a:t>枚まで）</a:t>
            </a:r>
          </a:p>
        </p:txBody>
      </p:sp>
      <p:sp>
        <p:nvSpPr>
          <p:cNvPr id="9" name="スライド番号プレースホルダー 67">
            <a:extLst>
              <a:ext uri="{FF2B5EF4-FFF2-40B4-BE49-F238E27FC236}">
                <a16:creationId xmlns:a16="http://schemas.microsoft.com/office/drawing/2014/main" id="{93438F8C-4172-1AA4-F885-99FD8ECDC323}"/>
              </a:ext>
            </a:extLst>
          </p:cNvPr>
          <p:cNvSpPr>
            <a:spLocks noGrp="1"/>
          </p:cNvSpPr>
          <p:nvPr>
            <p:ph type="sldNum" sz="quarter" idx="11"/>
          </p:nvPr>
        </p:nvSpPr>
        <p:spPr>
          <a:xfrm>
            <a:off x="-44509" y="6564551"/>
            <a:ext cx="277777" cy="274324"/>
          </a:xfrm>
        </p:spPr>
        <p:txBody>
          <a:bodyPr/>
          <a:lstStyle/>
          <a:p>
            <a:pPr algn="ctr"/>
            <a:fld id="{AA5FCFE5-FE56-4EF1-80A8-07776887C2A1}" type="slidenum">
              <a:rPr lang="ja-JP" altLang="en-US" smtClean="0"/>
              <a:pPr algn="ctr"/>
              <a:t>3</a:t>
            </a:fld>
            <a:endParaRPr lang="ja-JP" altLang="en-US"/>
          </a:p>
        </p:txBody>
      </p:sp>
    </p:spTree>
    <p:extLst>
      <p:ext uri="{BB962C8B-B14F-4D97-AF65-F5344CB8AC3E}">
        <p14:creationId xmlns:p14="http://schemas.microsoft.com/office/powerpoint/2010/main" val="11973232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kumimoji="1" sz="1200" dirty="0" smtClean="0">
            <a:latin typeface="Yu Gothic UI" panose="020B0500000000000000" pitchFamily="50" charset="-128"/>
            <a:ea typeface="Yu Gothic UI" panose="020B05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B2938C162E754F97DF37E2C2D763AD" ma:contentTypeVersion="5" ma:contentTypeDescription="Create a new document." ma:contentTypeScope="" ma:versionID="73e4d3e767fa3018d835a15834ac4d46">
  <xsd:schema xmlns:xsd="http://www.w3.org/2001/XMLSchema" xmlns:xs="http://www.w3.org/2001/XMLSchema" xmlns:p="http://schemas.microsoft.com/office/2006/metadata/properties" xmlns:ns2="fc4234d7-82f7-4bf7-9277-c77ef2e438a4" xmlns:ns3="3bb0c8c5-64ea-472d-9b36-dcd2b1e92629" targetNamespace="http://schemas.microsoft.com/office/2006/metadata/properties" ma:root="true" ma:fieldsID="6ab64d5c8a7e1dac6f3ee26ab852fdc9" ns2:_="" ns3:_="">
    <xsd:import namespace="fc4234d7-82f7-4bf7-9277-c77ef2e438a4"/>
    <xsd:import namespace="3bb0c8c5-64ea-472d-9b36-dcd2b1e9262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4234d7-82f7-4bf7-9277-c77ef2e438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b0c8c5-64ea-472d-9b36-dcd2b1e9262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7746C07-C93B-49F4-B15A-209CCB1C3C04}">
  <ds:schemaRefs>
    <ds:schemaRef ds:uri="3bb0c8c5-64ea-472d-9b36-dcd2b1e92629"/>
    <ds:schemaRef ds:uri="fc4234d7-82f7-4bf7-9277-c77ef2e438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AE0E0DF-28DD-47E7-A9FD-99C6C82B078C}">
  <ds:schemaRefs>
    <ds:schemaRef ds:uri="http://schemas.microsoft.com/sharepoint/v3/contenttype/forms"/>
  </ds:schemaRefs>
</ds:datastoreItem>
</file>

<file path=customXml/itemProps3.xml><?xml version="1.0" encoding="utf-8"?>
<ds:datastoreItem xmlns:ds="http://schemas.openxmlformats.org/officeDocument/2006/customXml" ds:itemID="{AC4BBE2E-B27B-41C1-9A48-A061F25E7316}">
  <ds:schemaRefs>
    <ds:schemaRef ds:uri="http://purl.org/dc/dcmitype/"/>
    <ds:schemaRef ds:uri="fc4234d7-82f7-4bf7-9277-c77ef2e438a4"/>
    <ds:schemaRef ds:uri="http://schemas.microsoft.com/office/2006/metadata/properties"/>
    <ds:schemaRef ds:uri="http://schemas.microsoft.com/office/infopath/2007/PartnerControls"/>
    <ds:schemaRef ds:uri="http://purl.org/dc/elements/1.1/"/>
    <ds:schemaRef ds:uri="3bb0c8c5-64ea-472d-9b36-dcd2b1e92629"/>
    <ds:schemaRef ds:uri="http://schemas.microsoft.com/office/2006/documentManagement/types"/>
    <ds:schemaRef ds:uri="http://schemas.openxmlformats.org/package/2006/metadata/core-properties"/>
    <ds:schemaRef ds:uri="http://purl.org/dc/terms/"/>
    <ds:schemaRef ds:uri="http://www.w3.org/XML/1998/namespace"/>
  </ds:schemaRefs>
</ds:datastoreItem>
</file>

<file path=docMetadata/LabelInfo.xml><?xml version="1.0" encoding="utf-8"?>
<clbl:labelList xmlns:clbl="http://schemas.microsoft.com/office/2020/mipLabelMetadata">
  <clbl:label id="{ea60d57e-af5b-4752-ac57-3e4f28ca11dc}" enabled="1" method="Standard" siteId="{36da45f1-dd2c-4d1f-af13-5abe46b99921}" contentBits="0" removed="0"/>
</clbl:labelList>
</file>

<file path=docProps/app.xml><?xml version="1.0" encoding="utf-8"?>
<Properties xmlns="http://schemas.openxmlformats.org/officeDocument/2006/extended-properties" xmlns:vt="http://schemas.openxmlformats.org/officeDocument/2006/docPropsVTypes">
  <Template>Office Theme</Template>
  <Words>666</Words>
  <PresentationFormat>A4 210 x 297 mm</PresentationFormat>
  <Paragraphs>92</Paragraphs>
  <Slides>3</Slides>
  <Notes>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2" baseType="lpstr">
      <vt:lpstr>Meiryo UI</vt:lpstr>
      <vt:lpstr>Yu Gothic UI</vt:lpstr>
      <vt:lpstr>游ゴシック</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2023-09-11T12:42:06Z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1cd0284f-ef82-4c69-940d-1b2a2f3b0d4a</vt:lpwstr>
  </property>
  <property fmtid="{D5CDD505-2E9C-101B-9397-08002B2CF9AE}" pid="8" name="MSIP_Label_ea60d57e-af5b-4752-ac57-3e4f28ca11dc_ContentBits">
    <vt:lpwstr>0</vt:lpwstr>
  </property>
  <property fmtid="{D5CDD505-2E9C-101B-9397-08002B2CF9AE}" pid="9" name="ContentTypeId">
    <vt:lpwstr>0x0101000FB2938C162E754F97DF37E2C2D763AD</vt:lpwstr>
  </property>
</Properties>
</file>