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6"/>
  </p:notesMasterIdLst>
  <p:sldIdLst>
    <p:sldId id="2147482982" r:id="rId2"/>
    <p:sldId id="2147482980" r:id="rId3"/>
    <p:sldId id="2147482983" r:id="rId4"/>
    <p:sldId id="2147482984" r:id="rId5"/>
  </p:sldIdLst>
  <p:sldSz cx="9906000" cy="6858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藤井 香里" initials="藤井" lastIdx="8" clrIdx="0">
    <p:extLst>
      <p:ext uri="{19B8F6BF-5375-455C-9EA6-DF929625EA0E}">
        <p15:presenceInfo xmlns:p15="http://schemas.microsoft.com/office/powerpoint/2012/main" userId="S::fujii-k59ao@mlit.go.jp::113b38cf-b52b-4a7e-ac1c-15839c340df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4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333" autoAdjust="0"/>
  </p:normalViewPr>
  <p:slideViewPr>
    <p:cSldViewPr snapToGrid="0">
      <p:cViewPr>
        <p:scale>
          <a:sx n="82" d="100"/>
          <a:sy n="82" d="100"/>
        </p:scale>
        <p:origin x="1722" y="7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52DBEBAC-F40E-4352-8B7E-EA2517538801}" type="datetimeFigureOut">
              <a:rPr kumimoji="1" lang="ja-JP" altLang="en-US" smtClean="0"/>
              <a:t>2026/2/17</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F341CA35-A4A4-4EFE-A324-0AC0255880EE}" type="slidenum">
              <a:rPr kumimoji="1" lang="ja-JP" altLang="en-US" smtClean="0"/>
              <a:t>‹#›</a:t>
            </a:fld>
            <a:endParaRPr kumimoji="1" lang="ja-JP" altLang="en-US"/>
          </a:p>
        </p:txBody>
      </p:sp>
    </p:spTree>
    <p:extLst>
      <p:ext uri="{BB962C8B-B14F-4D97-AF65-F5344CB8AC3E}">
        <p14:creationId xmlns:p14="http://schemas.microsoft.com/office/powerpoint/2010/main" val="40196586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1</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152507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2</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1692984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dirty="0">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3</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132677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6" name="スライド イメージ プレースホルダー 1"/>
          <p:cNvSpPr>
            <a:spLocks noGrp="1" noRot="1" noChangeAspect="1" noTextEdit="1"/>
          </p:cNvSpPr>
          <p:nvPr>
            <p:ph type="sldImg"/>
          </p:nvPr>
        </p:nvSpPr>
        <p:spPr>
          <a:ln/>
        </p:spPr>
      </p:sp>
      <p:sp>
        <p:nvSpPr>
          <p:cNvPr id="2657" name="ノート プレースホルダー 2"/>
          <p:cNvSpPr>
            <a:spLocks noGrp="1"/>
          </p:cNvSpPr>
          <p:nvPr>
            <p:ph type="body" idx="1"/>
          </p:nvPr>
        </p:nvSpPr>
        <p:spPr>
          <a:noFill/>
          <a:ln/>
        </p:spPr>
        <p:txBody>
          <a:bodyPr/>
          <a:lstStyle/>
          <a:p>
            <a:endParaRPr lang="ja-JP" altLang="en-US">
              <a:latin typeface="Arial" panose="020B0604020202020204" pitchFamily="34" charset="0"/>
            </a:endParaRPr>
          </a:p>
        </p:txBody>
      </p:sp>
      <p:sp>
        <p:nvSpPr>
          <p:cNvPr id="2658" name="スライド番号プレースホルダー 3"/>
          <p:cNvSpPr>
            <a:spLocks noGrp="1"/>
          </p:cNvSpPr>
          <p:nvPr>
            <p:ph type="sldNum" sz="quarter" idx="5"/>
          </p:nvPr>
        </p:nvSpPr>
        <p:spPr>
          <a:noFill/>
          <a:ln/>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75451" indent="-298250">
              <a:defRPr kumimoji="1">
                <a:solidFill>
                  <a:schemeClr val="tx1"/>
                </a:solidFill>
                <a:latin typeface="Arial" panose="020B0604020202020204" pitchFamily="34" charset="0"/>
                <a:ea typeface="ＭＳ Ｐゴシック" panose="020B0600070205080204" pitchFamily="50" charset="-128"/>
              </a:defRPr>
            </a:lvl2pPr>
            <a:lvl3pPr marL="1193001" indent="-238601">
              <a:defRPr kumimoji="1">
                <a:solidFill>
                  <a:schemeClr val="tx1"/>
                </a:solidFill>
                <a:latin typeface="Arial" panose="020B0604020202020204" pitchFamily="34" charset="0"/>
                <a:ea typeface="ＭＳ Ｐゴシック" panose="020B0600070205080204" pitchFamily="50" charset="-128"/>
              </a:defRPr>
            </a:lvl3pPr>
            <a:lvl4pPr marL="1670201" indent="-238601">
              <a:defRPr kumimoji="1">
                <a:solidFill>
                  <a:schemeClr val="tx1"/>
                </a:solidFill>
                <a:latin typeface="Arial" panose="020B0604020202020204" pitchFamily="34" charset="0"/>
                <a:ea typeface="ＭＳ Ｐゴシック" panose="020B0600070205080204" pitchFamily="50" charset="-128"/>
              </a:defRPr>
            </a:lvl4pPr>
            <a:lvl5pPr marL="2147402" indent="-238601">
              <a:defRPr kumimoji="1">
                <a:solidFill>
                  <a:schemeClr val="tx1"/>
                </a:solidFill>
                <a:latin typeface="Arial" panose="020B0604020202020204" pitchFamily="34" charset="0"/>
                <a:ea typeface="ＭＳ Ｐゴシック" panose="020B0600070205080204" pitchFamily="50" charset="-128"/>
              </a:defRPr>
            </a:lvl5pPr>
            <a:lvl6pPr marL="26246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101802"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790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56203" indent="-238601"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54401" rtl="0" eaLnBrk="1" fontAlgn="auto" latinLnBrk="0" hangingPunct="1">
              <a:lnSpc>
                <a:spcPct val="100000"/>
              </a:lnSpc>
              <a:spcBef>
                <a:spcPts val="0"/>
              </a:spcBef>
              <a:spcAft>
                <a:spcPts val="0"/>
              </a:spcAft>
              <a:buClrTx/>
              <a:buSzTx/>
              <a:buFontTx/>
              <a:buNone/>
              <a:tabLst/>
              <a:defRPr/>
            </a:pPr>
            <a:fld id="{1761FD5B-0AE5-4493-BC92-D9B57F7CBF3E}" type="slidenum">
              <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54401" rtl="0" eaLnBrk="1" fontAlgn="auto" latinLnBrk="0" hangingPunct="1">
                <a:lnSpc>
                  <a:spcPct val="100000"/>
                </a:lnSpc>
                <a:spcBef>
                  <a:spcPts val="0"/>
                </a:spcBef>
                <a:spcAft>
                  <a:spcPts val="0"/>
                </a:spcAft>
                <a:buClrTx/>
                <a:buSzTx/>
                <a:buFontTx/>
                <a:buNone/>
                <a:tabLst/>
                <a:defRPr/>
              </a:pPr>
              <a:t>4</a:t>
            </a:fld>
            <a:endParaRPr kumimoji="1"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9239836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634B0D6D-57E1-EB24-44F6-14CAEE878342}"/>
              </a:ext>
            </a:extLst>
          </p:cNvPr>
          <p:cNvSpPr txBox="1">
            <a:spLocks/>
          </p:cNvSpPr>
          <p:nvPr userDrawn="1"/>
        </p:nvSpPr>
        <p:spPr>
          <a:xfrm>
            <a:off x="169068" y="2"/>
            <a:ext cx="9736932" cy="534952"/>
          </a:xfrm>
          <a:prstGeom prst="rect">
            <a:avLst/>
          </a:prstGeom>
        </p:spPr>
        <p:txBody>
          <a:bodyPr vert="horz" lIns="91440" tIns="45720" rIns="91440" bIns="45720" rtlCol="0" anchor="ctr">
            <a:normAutofit/>
          </a:bodyPr>
          <a:lstStyle>
            <a:lvl1pPr marL="0" indent="88900" algn="l" defTabSz="914400" rtl="0" eaLnBrk="1" latinLnBrk="0" hangingPunct="1">
              <a:lnSpc>
                <a:spcPct val="90000"/>
              </a:lnSpc>
              <a:spcBef>
                <a:spcPct val="0"/>
              </a:spcBef>
              <a:buNone/>
              <a:defRPr kumimoji="1" sz="2000" b="1" kern="1200">
                <a:solidFill>
                  <a:schemeClr val="tx1"/>
                </a:solidFill>
                <a:latin typeface="Meiryo UI" panose="020B0604030504040204" pitchFamily="50" charset="-128"/>
                <a:ea typeface="Meiryo UI" panose="020B0604030504040204" pitchFamily="50" charset="-128"/>
                <a:cs typeface="+mj-cs"/>
              </a:defRPr>
            </a:lvl1pPr>
          </a:lstStyle>
          <a:p>
            <a:pPr marL="0" marR="0" lvl="0" indent="88900" algn="l" defTabSz="914400" rtl="0" eaLnBrk="1" fontAlgn="auto" latinLnBrk="0" hangingPunct="1">
              <a:lnSpc>
                <a:spcPct val="90000"/>
              </a:lnSpc>
              <a:spcBef>
                <a:spcPct val="0"/>
              </a:spcBef>
              <a:spcAft>
                <a:spcPts val="0"/>
              </a:spcAft>
              <a:buClrTx/>
              <a:buSzTx/>
              <a:buFontTx/>
              <a:buNone/>
              <a:tabLst/>
              <a:defRPr/>
            </a:pPr>
            <a:endParaRPr kumimoji="1" lang="ja-JP" altLang="en-US" sz="20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j-cs"/>
            </a:endParaRPr>
          </a:p>
        </p:txBody>
      </p:sp>
      <p:pic>
        <p:nvPicPr>
          <p:cNvPr id="7" name="図 6">
            <a:extLst>
              <a:ext uri="{FF2B5EF4-FFF2-40B4-BE49-F238E27FC236}">
                <a16:creationId xmlns:a16="http://schemas.microsoft.com/office/drawing/2014/main" id="{34BF8441-A15B-5187-6454-192D3F6C0EE0}"/>
              </a:ext>
            </a:extLst>
          </p:cNvPr>
          <p:cNvPicPr>
            <a:picLocks noChangeAspect="1"/>
          </p:cNvPicPr>
          <p:nvPr userDrawn="1"/>
        </p:nvPicPr>
        <p:blipFill>
          <a:blip r:embed="rId2"/>
          <a:stretch>
            <a:fillRect/>
          </a:stretch>
        </p:blipFill>
        <p:spPr>
          <a:xfrm>
            <a:off x="8656628" y="91572"/>
            <a:ext cx="1161958" cy="351811"/>
          </a:xfrm>
          <a:prstGeom prst="rect">
            <a:avLst/>
          </a:prstGeom>
        </p:spPr>
      </p:pic>
      <p:sp>
        <p:nvSpPr>
          <p:cNvPr id="8" name="Slide Number Placeholder 5">
            <a:extLst>
              <a:ext uri="{FF2B5EF4-FFF2-40B4-BE49-F238E27FC236}">
                <a16:creationId xmlns:a16="http://schemas.microsoft.com/office/drawing/2014/main" id="{D1E712D7-3133-5F8C-9CB4-B3A30E05ED50}"/>
              </a:ext>
            </a:extLst>
          </p:cNvPr>
          <p:cNvSpPr>
            <a:spLocks noGrp="1"/>
          </p:cNvSpPr>
          <p:nvPr>
            <p:ph type="sldNum" sz="quarter" idx="12"/>
          </p:nvPr>
        </p:nvSpPr>
        <p:spPr>
          <a:xfrm>
            <a:off x="7559358" y="6419850"/>
            <a:ext cx="2303780" cy="258150"/>
          </a:xfrm>
        </p:spPr>
        <p:txBody>
          <a:bodyPr/>
          <a:lstStyle>
            <a:lvl1pPr>
              <a:defRPr>
                <a:latin typeface="Meiryo UI" panose="020B0604030504040204" pitchFamily="50" charset="-128"/>
                <a:ea typeface="Meiryo UI" panose="020B0604030504040204" pitchFamily="50" charset="-128"/>
              </a:defRPr>
            </a:lvl1pPr>
          </a:lstStyle>
          <a:p>
            <a:fld id="{6EF5D042-AEC7-4948-B261-1C816D8BE607}" type="slidenum">
              <a:rPr kumimoji="1" lang="ja-JP" altLang="en-US" smtClean="0"/>
              <a:pPr/>
              <a:t>‹#›</a:t>
            </a:fld>
            <a:endParaRPr kumimoji="1" lang="ja-JP" altLang="en-US"/>
          </a:p>
        </p:txBody>
      </p:sp>
      <p:sp>
        <p:nvSpPr>
          <p:cNvPr id="9" name="正方形/長方形 8">
            <a:extLst>
              <a:ext uri="{FF2B5EF4-FFF2-40B4-BE49-F238E27FC236}">
                <a16:creationId xmlns:a16="http://schemas.microsoft.com/office/drawing/2014/main" id="{C15ADCAC-DAC3-25F4-A261-CC921A695335}"/>
              </a:ext>
            </a:extLst>
          </p:cNvPr>
          <p:cNvSpPr/>
          <p:nvPr userDrawn="1"/>
        </p:nvSpPr>
        <p:spPr>
          <a:xfrm>
            <a:off x="169068" y="516954"/>
            <a:ext cx="468000" cy="36000"/>
          </a:xfrm>
          <a:prstGeom prst="rect">
            <a:avLst/>
          </a:prstGeom>
          <a:solidFill>
            <a:schemeClr val="accent5"/>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844AE854-30BA-AC0A-5FCF-B66322505027}"/>
              </a:ext>
            </a:extLst>
          </p:cNvPr>
          <p:cNvSpPr/>
          <p:nvPr userDrawn="1"/>
        </p:nvSpPr>
        <p:spPr>
          <a:xfrm>
            <a:off x="654842" y="516954"/>
            <a:ext cx="9252000" cy="36000"/>
          </a:xfrm>
          <a:prstGeom prst="rect">
            <a:avLst/>
          </a:prstGeom>
          <a:solidFill>
            <a:schemeClr val="accent6"/>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Title Placeholder 1">
            <a:extLst>
              <a:ext uri="{FF2B5EF4-FFF2-40B4-BE49-F238E27FC236}">
                <a16:creationId xmlns:a16="http://schemas.microsoft.com/office/drawing/2014/main" id="{F387B7BB-9EEA-07AD-17F2-755DF06F3B00}"/>
              </a:ext>
            </a:extLst>
          </p:cNvPr>
          <p:cNvSpPr>
            <a:spLocks noGrp="1"/>
          </p:cNvSpPr>
          <p:nvPr>
            <p:ph type="title"/>
          </p:nvPr>
        </p:nvSpPr>
        <p:spPr>
          <a:xfrm>
            <a:off x="169069" y="1"/>
            <a:ext cx="8400146" cy="516953"/>
          </a:xfrm>
          <a:prstGeom prst="rect">
            <a:avLst/>
          </a:prstGeom>
        </p:spPr>
        <p:txBody>
          <a:bodyPr vert="horz" lIns="91440" tIns="45720" rIns="91440" bIns="45720" rtlCol="0" anchor="ctr">
            <a:normAutofit/>
          </a:bodyPr>
          <a:lstStyle>
            <a:lvl1pPr>
              <a:defRPr sz="2000" b="1">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Tree>
    <p:extLst>
      <p:ext uri="{BB962C8B-B14F-4D97-AF65-F5344CB8AC3E}">
        <p14:creationId xmlns:p14="http://schemas.microsoft.com/office/powerpoint/2010/main" val="1391614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143" name="タイトル 1"/>
          <p:cNvSpPr>
            <a:spLocks noGrp="1"/>
          </p:cNvSpPr>
          <p:nvPr>
            <p:ph type="title"/>
          </p:nvPr>
        </p:nvSpPr>
        <p:spPr>
          <a:xfrm>
            <a:off x="0" y="0"/>
            <a:ext cx="8266113" cy="349250"/>
          </a:xfrm>
        </p:spPr>
        <p:txBody>
          <a:bodyPr/>
          <a:lstStyle/>
          <a:p>
            <a:r>
              <a:rPr lang="ja-JP" altLang="en-US"/>
              <a:t>マスター タイトルの書式設定</a:t>
            </a:r>
          </a:p>
        </p:txBody>
      </p:sp>
      <p:sp>
        <p:nvSpPr>
          <p:cNvPr id="1144"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145" name="日付プレースホルダー 3"/>
          <p:cNvSpPr>
            <a:spLocks noGrp="1"/>
          </p:cNvSpPr>
          <p:nvPr>
            <p:ph type="dt" sz="half" idx="10"/>
          </p:nvPr>
        </p:nvSpPr>
        <p:spPr/>
        <p:txBody>
          <a:bodyPr/>
          <a:lstStyle>
            <a:lvl1pPr>
              <a:defRPr/>
            </a:lvl1pPr>
          </a:lstStyle>
          <a:p>
            <a:endParaRPr lang="en-US" altLang="ja-JP"/>
          </a:p>
        </p:txBody>
      </p:sp>
      <p:sp>
        <p:nvSpPr>
          <p:cNvPr id="1146" name="フッター プレースホルダー 4"/>
          <p:cNvSpPr>
            <a:spLocks noGrp="1"/>
          </p:cNvSpPr>
          <p:nvPr>
            <p:ph type="ftr" sz="quarter" idx="11"/>
          </p:nvPr>
        </p:nvSpPr>
        <p:spPr/>
        <p:txBody>
          <a:bodyPr/>
          <a:lstStyle>
            <a:lvl1pPr>
              <a:defRPr/>
            </a:lvl1pPr>
          </a:lstStyle>
          <a:p>
            <a:endParaRPr lang="en-US" altLang="ja-JP"/>
          </a:p>
        </p:txBody>
      </p:sp>
      <p:sp>
        <p:nvSpPr>
          <p:cNvPr id="1147" name="スライド番号プレースホルダー 5"/>
          <p:cNvSpPr>
            <a:spLocks noGrp="1"/>
          </p:cNvSpPr>
          <p:nvPr>
            <p:ph type="sldNum" sz="quarter" idx="12"/>
          </p:nvPr>
        </p:nvSpPr>
        <p:spPr/>
        <p:txBody>
          <a:bodyPr/>
          <a:lstStyle>
            <a:lvl1pPr>
              <a:defRPr/>
            </a:lvl1pPr>
          </a:lstStyle>
          <a:p>
            <a:fld id="{A55D6372-79B3-44A9-9559-35B0E06D676F}" type="slidenum">
              <a:rPr lang="en-US" altLang="ja-JP"/>
              <a:pPr/>
              <a:t>‹#›</a:t>
            </a:fld>
            <a:endParaRPr lang="en-US" altLang="ja-JP"/>
          </a:p>
        </p:txBody>
      </p:sp>
    </p:spTree>
    <p:extLst>
      <p:ext uri="{BB962C8B-B14F-4D97-AF65-F5344CB8AC3E}">
        <p14:creationId xmlns:p14="http://schemas.microsoft.com/office/powerpoint/2010/main" val="7781910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45F8C1A-82E0-4CBD-BC54-122ED46CEAF7}" type="datetimeFigureOut">
              <a:rPr lang="ja-JP" altLang="en-US" smtClean="0"/>
              <a:pPr/>
              <a:t>2026/2/17</a:t>
            </a:fld>
            <a:endParaRPr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EF5D042-AEC7-4948-B261-1C816D8BE607}" type="slidenum">
              <a:rPr lang="ja-JP" altLang="en-US" smtClean="0"/>
              <a:pPr/>
              <a:t>‹#›</a:t>
            </a:fld>
            <a:endParaRPr lang="ja-JP" altLang="en-US"/>
          </a:p>
        </p:txBody>
      </p:sp>
    </p:spTree>
    <p:extLst>
      <p:ext uri="{BB962C8B-B14F-4D97-AF65-F5344CB8AC3E}">
        <p14:creationId xmlns:p14="http://schemas.microsoft.com/office/powerpoint/2010/main" val="3806962148"/>
      </p:ext>
    </p:extLst>
  </p:cSld>
  <p:clrMap bg1="lt1" tx1="dk1" bg2="lt2" tx2="dk2" accent1="accent1" accent2="accent2" accent3="accent3" accent4="accent4" accent5="accent5" accent6="accent6" hlink="hlink" folHlink="folHlink"/>
  <p:sldLayoutIdLst>
    <p:sldLayoutId id="2147483662" r:id="rId1"/>
    <p:sldLayoutId id="2147483708"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四角形: 角を丸くする 9">
            <a:extLst>
              <a:ext uri="{FF2B5EF4-FFF2-40B4-BE49-F238E27FC236}">
                <a16:creationId xmlns:a16="http://schemas.microsoft.com/office/drawing/2014/main" id="{AD2DDBC9-BAAF-96BE-233D-5F887DBAA43F}"/>
              </a:ext>
            </a:extLst>
          </p:cNvPr>
          <p:cNvSpPr/>
          <p:nvPr/>
        </p:nvSpPr>
        <p:spPr>
          <a:xfrm>
            <a:off x="54768" y="997142"/>
            <a:ext cx="9737072" cy="1767768"/>
          </a:xfrm>
          <a:prstGeom prst="rect">
            <a:avLst/>
          </a:prstGeom>
          <a:solidFill>
            <a:schemeClr val="bg1">
              <a:lumMod val="95000"/>
            </a:schemeClr>
          </a:solidFill>
          <a:ln w="19050">
            <a:solidFill>
              <a:schemeClr val="accent1"/>
            </a:solidFill>
          </a:ln>
          <a:effectLst/>
        </p:spPr>
        <p:txBody>
          <a:bodyPr vertOverflow="overflow" horzOverflow="overflow" wrap="square" numCol="2" rtlCol="0" anchor="t" anchorCtr="0" compatLnSpc="1"/>
          <a:lstStyle/>
          <a:p>
            <a:pPr defTabSz="914400">
              <a:defRPr/>
            </a:pPr>
            <a:r>
              <a:rPr kumimoji="1" lang="ja-JP" altLang="en-US" sz="1050" b="1" kern="0" dirty="0">
                <a:solidFill>
                  <a:prstClr val="black"/>
                </a:solidFill>
                <a:latin typeface="Meiryo UI" panose="020B0604030504040204" pitchFamily="50" charset="-128"/>
                <a:ea typeface="Meiryo UI" panose="020B0604030504040204" pitchFamily="50" charset="-128"/>
              </a:rPr>
              <a:t>■観光客の動向</a:t>
            </a:r>
            <a:endParaRPr kumimoji="1" lang="en-US" altLang="ja-JP" sz="1050" b="1" kern="0" dirty="0">
              <a:solidFill>
                <a:prstClr val="black"/>
              </a:solidFill>
              <a:latin typeface="Meiryo UI" panose="020B0604030504040204" pitchFamily="50" charset="-128"/>
              <a:ea typeface="Meiryo UI" panose="020B0604030504040204" pitchFamily="50" charset="-128"/>
            </a:endParaRP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defTabSz="914400">
              <a:defRPr/>
            </a:pPr>
            <a:r>
              <a:rPr kumimoji="1" lang="ja-JP" altLang="en-US" sz="1050" b="1" kern="0" dirty="0">
                <a:latin typeface="Meiryo UI" panose="020B0604030504040204" pitchFamily="50" charset="-128"/>
                <a:ea typeface="Meiryo UI" panose="020B0604030504040204" pitchFamily="50" charset="-128"/>
              </a:rPr>
              <a:t>■現状の分析・課題</a:t>
            </a:r>
            <a:endParaRPr kumimoji="1" lang="en-US" altLang="ja-JP" sz="1050" b="1" kern="0" dirty="0">
              <a:latin typeface="Meiryo UI" panose="020B0604030504040204" pitchFamily="50" charset="-128"/>
              <a:ea typeface="Meiryo UI" panose="020B0604030504040204" pitchFamily="50" charset="-128"/>
            </a:endParaRP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endParaRPr kumimoji="1" lang="ja-JP" altLang="en-US" sz="1050" b="1" kern="0" dirty="0">
              <a:latin typeface="Meiryo UI" panose="020B0604030504040204" pitchFamily="50" charset="-128"/>
              <a:ea typeface="Meiryo UI" panose="020B0604030504040204" pitchFamily="50" charset="-128"/>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dirty="0">
                <a:solidFill>
                  <a:schemeClr val="bg1"/>
                </a:solidFill>
                <a:latin typeface="Meiryo UI" panose="020B0604030504040204" pitchFamily="50" charset="-128"/>
                <a:ea typeface="Meiryo UI" panose="020B0604030504040204" pitchFamily="50" charset="-128"/>
              </a:rPr>
              <a:t>令和８年度</a:t>
            </a:r>
            <a:r>
              <a:rPr lang="en-US" altLang="ja-JP" sz="1100" b="1" dirty="0">
                <a:solidFill>
                  <a:schemeClr val="bg1"/>
                </a:solidFill>
                <a:latin typeface="Meiryo UI" panose="020B0604030504040204" pitchFamily="50" charset="-128"/>
                <a:ea typeface="Meiryo UI" panose="020B0604030504040204" pitchFamily="50" charset="-128"/>
              </a:rPr>
              <a:t>_</a:t>
            </a:r>
            <a:r>
              <a:rPr lang="ja-JP" altLang="en-US" sz="1100" b="1" dirty="0">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7476798" y="-1"/>
            <a:ext cx="2429202" cy="193419"/>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様式２</a:t>
            </a:r>
            <a:r>
              <a:rPr lang="en-US" altLang="ja-JP" sz="1100" b="1" dirty="0">
                <a:solidFill>
                  <a:schemeClr val="bg1"/>
                </a:solidFill>
                <a:latin typeface="Meiryo UI" panose="020B0604030504040204" pitchFamily="50" charset="-128"/>
                <a:ea typeface="Meiryo UI" panose="020B0604030504040204" pitchFamily="50" charset="-128"/>
              </a:rPr>
              <a:t>】</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4" name="四角形: 角を丸くする 9">
            <a:extLst>
              <a:ext uri="{FF2B5EF4-FFF2-40B4-BE49-F238E27FC236}">
                <a16:creationId xmlns:a16="http://schemas.microsoft.com/office/drawing/2014/main" id="{1C932E2D-85AC-19DD-1FFE-73E21AC5162E}"/>
              </a:ext>
            </a:extLst>
          </p:cNvPr>
          <p:cNvSpPr/>
          <p:nvPr/>
        </p:nvSpPr>
        <p:spPr>
          <a:xfrm>
            <a:off x="0" y="193417"/>
            <a:ext cx="9906000" cy="565106"/>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kumimoji="0"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対策計画名：</a:t>
            </a:r>
            <a:r>
              <a:rPr kumimoji="0" lang="en-US" altLang="ja-JP"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XXXXX</a:t>
            </a:r>
            <a:endParaRPr lang="en-US" altLang="ja-JP" sz="1400" kern="0" dirty="0">
              <a:solidFill>
                <a:srgbClr val="000000"/>
              </a:solidFill>
              <a:latin typeface="Meiryo UI" panose="020B0604030504040204" pitchFamily="50" charset="-128"/>
              <a:ea typeface="Meiryo UI" panose="020B0604030504040204" pitchFamily="50" charset="-128"/>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panose="020B0604030504040204" pitchFamily="50" charset="-128"/>
                <a:ea typeface="Meiryo UI" panose="020B0604030504040204" pitchFamily="50" charset="-128"/>
              </a:rPr>
              <a:t>申請主体：</a:t>
            </a:r>
            <a:r>
              <a:rPr lang="en-US" altLang="ja-JP" sz="1200" kern="0" dirty="0">
                <a:solidFill>
                  <a:srgbClr val="000000"/>
                </a:solidFill>
                <a:latin typeface="Meiryo UI" panose="020B0604030504040204" pitchFamily="50" charset="-128"/>
                <a:ea typeface="Meiryo UI" panose="020B0604030504040204" pitchFamily="50" charset="-128"/>
              </a:rPr>
              <a:t>XXXXX</a:t>
            </a:r>
            <a:r>
              <a:rPr lang="ja-JP" altLang="en-US" sz="1200" kern="0" dirty="0">
                <a:solidFill>
                  <a:srgbClr val="000000"/>
                </a:solidFill>
                <a:latin typeface="Meiryo UI" panose="020B0604030504040204" pitchFamily="50" charset="-128"/>
                <a:ea typeface="Meiryo UI" panose="020B0604030504040204" pitchFamily="50" charset="-128"/>
              </a:rPr>
              <a:t>　、　対象地域：</a:t>
            </a:r>
            <a:r>
              <a:rPr lang="en-US" altLang="ja-JP" sz="1200" kern="0" dirty="0">
                <a:solidFill>
                  <a:srgbClr val="000000"/>
                </a:solidFill>
                <a:latin typeface="Meiryo UI" panose="020B0604030504040204" pitchFamily="50" charset="-128"/>
                <a:ea typeface="Meiryo UI" panose="020B0604030504040204" pitchFamily="50" charset="-128"/>
              </a:rPr>
              <a:t> XXXXX </a:t>
            </a:r>
            <a:r>
              <a:rPr lang="ja-JP" altLang="en-US" sz="1200" kern="0" dirty="0">
                <a:solidFill>
                  <a:srgbClr val="000000"/>
                </a:solidFill>
                <a:latin typeface="Meiryo UI" panose="020B0604030504040204" pitchFamily="50" charset="-128"/>
                <a:ea typeface="Meiryo UI" panose="020B0604030504040204" pitchFamily="50" charset="-128"/>
              </a:rPr>
              <a:t>　</a:t>
            </a:r>
            <a:endParaRPr lang="en-US" altLang="ja-JP" sz="1200" kern="0" dirty="0">
              <a:solidFill>
                <a:srgbClr val="000000"/>
              </a:solidFill>
              <a:latin typeface="Meiryo UI" panose="020B0604030504040204" pitchFamily="50" charset="-128"/>
              <a:ea typeface="Meiryo UI" panose="020B0604030504040204" pitchFamily="50" charset="-128"/>
            </a:endParaRPr>
          </a:p>
        </p:txBody>
      </p:sp>
      <p:sp>
        <p:nvSpPr>
          <p:cNvPr id="5" name="四角形: 角を丸くする 9">
            <a:extLst>
              <a:ext uri="{FF2B5EF4-FFF2-40B4-BE49-F238E27FC236}">
                <a16:creationId xmlns:a16="http://schemas.microsoft.com/office/drawing/2014/main" id="{3973856B-6DF8-EC09-3E96-9B81714DB74E}"/>
              </a:ext>
            </a:extLst>
          </p:cNvPr>
          <p:cNvSpPr/>
          <p:nvPr/>
        </p:nvSpPr>
        <p:spPr>
          <a:xfrm>
            <a:off x="7488928" y="241417"/>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6" name="四角形: 角を丸くする 9">
            <a:extLst>
              <a:ext uri="{FF2B5EF4-FFF2-40B4-BE49-F238E27FC236}">
                <a16:creationId xmlns:a16="http://schemas.microsoft.com/office/drawing/2014/main" id="{F82F608E-6EFC-79AE-2538-F5F7DE2DC5C5}"/>
              </a:ext>
            </a:extLst>
          </p:cNvPr>
          <p:cNvSpPr/>
          <p:nvPr/>
        </p:nvSpPr>
        <p:spPr>
          <a:xfrm>
            <a:off x="7488928" y="505434"/>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790811"/>
            <a:ext cx="1512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現状・課題</a:t>
            </a:r>
            <a:endParaRPr kumimoji="0" lang="en-US" altLang="ja-JP"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1" name="四角形: 角を丸くする 9">
            <a:extLst>
              <a:ext uri="{FF2B5EF4-FFF2-40B4-BE49-F238E27FC236}">
                <a16:creationId xmlns:a16="http://schemas.microsoft.com/office/drawing/2014/main" id="{B72C64E6-828C-7323-520D-6FB46A9DA3DD}"/>
              </a:ext>
            </a:extLst>
          </p:cNvPr>
          <p:cNvSpPr/>
          <p:nvPr/>
        </p:nvSpPr>
        <p:spPr>
          <a:xfrm>
            <a:off x="4991256" y="2830149"/>
            <a:ext cx="1304286" cy="17338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実施体制</a:t>
            </a:r>
            <a:endParaRPr kumimoji="0" lang="en-US" altLang="ja-JP"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55" name="四角形: 角を丸くする 9">
            <a:extLst>
              <a:ext uri="{FF2B5EF4-FFF2-40B4-BE49-F238E27FC236}">
                <a16:creationId xmlns:a16="http://schemas.microsoft.com/office/drawing/2014/main" id="{D9ED0165-381E-0F23-81A1-44A5DBC3F097}"/>
              </a:ext>
            </a:extLst>
          </p:cNvPr>
          <p:cNvSpPr/>
          <p:nvPr/>
        </p:nvSpPr>
        <p:spPr>
          <a:xfrm>
            <a:off x="4991256" y="2986952"/>
            <a:ext cx="4859978" cy="3837104"/>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kumimoji="0" lang="ja-JP" altLang="en-US"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rPr>
              <a:t>■協議の場</a:t>
            </a: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ja-JP" altLang="en-US" sz="1050" b="1" u="sng" kern="0" dirty="0">
                <a:latin typeface="Meiryo UI" panose="020B0604030504040204" pitchFamily="50" charset="-128"/>
                <a:ea typeface="Meiryo UI" panose="020B0604030504040204" pitchFamily="50" charset="-128"/>
              </a:rPr>
              <a:t>■協議計画</a:t>
            </a:r>
            <a:endParaRPr lang="en-US" altLang="ja-JP" sz="1050" b="1" u="sng" kern="0" dirty="0">
              <a:latin typeface="Meiryo UI" panose="020B0604030504040204" pitchFamily="50" charset="-128"/>
              <a:ea typeface="Meiryo UI" panose="020B0604030504040204" pitchFamily="50" charset="-128"/>
            </a:endParaRPr>
          </a:p>
        </p:txBody>
      </p:sp>
      <p:graphicFrame>
        <p:nvGraphicFramePr>
          <p:cNvPr id="38" name="表 37">
            <a:extLst>
              <a:ext uri="{FF2B5EF4-FFF2-40B4-BE49-F238E27FC236}">
                <a16:creationId xmlns:a16="http://schemas.microsoft.com/office/drawing/2014/main" id="{C938073C-FFF3-6AF1-280C-458A313C63BB}"/>
              </a:ext>
            </a:extLst>
          </p:cNvPr>
          <p:cNvGraphicFramePr>
            <a:graphicFrameLocks noGrp="1"/>
          </p:cNvGraphicFramePr>
          <p:nvPr>
            <p:extLst>
              <p:ext uri="{D42A27DB-BD31-4B8C-83A1-F6EECF244321}">
                <p14:modId xmlns:p14="http://schemas.microsoft.com/office/powerpoint/2010/main" val="797817582"/>
              </p:ext>
            </p:extLst>
          </p:nvPr>
        </p:nvGraphicFramePr>
        <p:xfrm>
          <a:off x="5075827" y="5831923"/>
          <a:ext cx="4709014" cy="925866"/>
        </p:xfrm>
        <a:graphic>
          <a:graphicData uri="http://schemas.openxmlformats.org/drawingml/2006/table">
            <a:tbl>
              <a:tblPr firstRow="1" bandRow="1">
                <a:tableStyleId>{5C22544A-7EE6-4342-B048-85BDC9FD1C3A}</a:tableStyleId>
              </a:tblPr>
              <a:tblGrid>
                <a:gridCol w="656451">
                  <a:extLst>
                    <a:ext uri="{9D8B030D-6E8A-4147-A177-3AD203B41FA5}">
                      <a16:colId xmlns:a16="http://schemas.microsoft.com/office/drawing/2014/main" val="3559197824"/>
                    </a:ext>
                  </a:extLst>
                </a:gridCol>
                <a:gridCol w="3011077">
                  <a:extLst>
                    <a:ext uri="{9D8B030D-6E8A-4147-A177-3AD203B41FA5}">
                      <a16:colId xmlns:a16="http://schemas.microsoft.com/office/drawing/2014/main" val="2726071596"/>
                    </a:ext>
                  </a:extLst>
                </a:gridCol>
                <a:gridCol w="1041486">
                  <a:extLst>
                    <a:ext uri="{9D8B030D-6E8A-4147-A177-3AD203B41FA5}">
                      <a16:colId xmlns:a16="http://schemas.microsoft.com/office/drawing/2014/main" val="2138279705"/>
                    </a:ext>
                  </a:extLst>
                </a:gridCol>
              </a:tblGrid>
              <a:tr h="204889">
                <a:tc>
                  <a:txBody>
                    <a:bodyPr/>
                    <a:lstStyle/>
                    <a:p>
                      <a:pPr algn="ct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900" b="0" dirty="0">
                          <a:solidFill>
                            <a:schemeClr val="tx1"/>
                          </a:solidFill>
                          <a:latin typeface="Meiryo UI" panose="020B0604030504040204" pitchFamily="50" charset="-128"/>
                          <a:ea typeface="Meiryo UI" panose="020B0604030504040204"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900" b="0">
                          <a:solidFill>
                            <a:schemeClr val="tx1"/>
                          </a:solidFill>
                          <a:latin typeface="Meiryo UI" panose="020B0604030504040204" pitchFamily="50" charset="-128"/>
                          <a:ea typeface="Meiryo UI" panose="020B0604030504040204"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04889">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a:t>
                      </a:r>
                      <a:r>
                        <a:rPr kumimoji="1" lang="ja-JP" altLang="en-US" sz="900" b="0" dirty="0">
                          <a:solidFill>
                            <a:schemeClr val="tx1"/>
                          </a:solidFill>
                          <a:latin typeface="Meiryo UI" panose="020B0604030504040204" pitchFamily="50" charset="-128"/>
                          <a:ea typeface="Meiryo UI" panose="020B0604030504040204" pitchFamily="50" charset="-128"/>
                        </a:rPr>
                        <a:t>回目</a:t>
                      </a:r>
                      <a:endParaRPr kumimoji="1" lang="en-US" altLang="ja-JP" sz="900" b="0" dirty="0">
                        <a:solidFill>
                          <a:schemeClr val="tx1"/>
                        </a:solidFill>
                        <a:latin typeface="Meiryo UI" panose="020B0604030504040204" pitchFamily="50" charset="-128"/>
                        <a:ea typeface="Meiryo UI" panose="020B0604030504040204"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2026</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249663">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a:t>
                      </a:r>
                      <a:r>
                        <a:rPr kumimoji="1" lang="ja-JP" altLang="en-US" sz="900" b="0" dirty="0">
                          <a:solidFill>
                            <a:schemeClr val="tx1"/>
                          </a:solidFill>
                          <a:latin typeface="Meiryo UI" panose="020B0604030504040204" pitchFamily="50" charset="-128"/>
                          <a:ea typeface="Meiryo UI" panose="020B0604030504040204"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249663">
                <a:tc>
                  <a:txBody>
                    <a:bodyPr/>
                    <a:lstStyle/>
                    <a:p>
                      <a:pPr algn="ctr"/>
                      <a:r>
                        <a:rPr kumimoji="1" lang="en-US" altLang="ja-JP" sz="900" b="0">
                          <a:solidFill>
                            <a:schemeClr val="tx1"/>
                          </a:solidFill>
                          <a:latin typeface="Meiryo UI" panose="020B0604030504040204" pitchFamily="50" charset="-128"/>
                          <a:ea typeface="Meiryo UI" panose="020B0604030504040204" pitchFamily="50" charset="-128"/>
                        </a:rPr>
                        <a:t>3</a:t>
                      </a:r>
                      <a:r>
                        <a:rPr kumimoji="1" lang="ja-JP" altLang="en-US" sz="900" b="0">
                          <a:solidFill>
                            <a:schemeClr val="tx1"/>
                          </a:solidFill>
                          <a:latin typeface="Meiryo UI" panose="020B0604030504040204" pitchFamily="50" charset="-128"/>
                          <a:ea typeface="Meiryo UI" panose="020B0604030504040204"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40" name="表 39">
            <a:extLst>
              <a:ext uri="{FF2B5EF4-FFF2-40B4-BE49-F238E27FC236}">
                <a16:creationId xmlns:a16="http://schemas.microsoft.com/office/drawing/2014/main" id="{2C3E0290-19DD-15BF-CC5C-29D981277B31}"/>
              </a:ext>
            </a:extLst>
          </p:cNvPr>
          <p:cNvGraphicFramePr>
            <a:graphicFrameLocks noGrp="1"/>
          </p:cNvGraphicFramePr>
          <p:nvPr>
            <p:extLst>
              <p:ext uri="{D42A27DB-BD31-4B8C-83A1-F6EECF244321}">
                <p14:modId xmlns:p14="http://schemas.microsoft.com/office/powerpoint/2010/main" val="1447549590"/>
              </p:ext>
            </p:extLst>
          </p:nvPr>
        </p:nvGraphicFramePr>
        <p:xfrm>
          <a:off x="5062518" y="3256410"/>
          <a:ext cx="4732666" cy="2282109"/>
        </p:xfrm>
        <a:graphic>
          <a:graphicData uri="http://schemas.openxmlformats.org/drawingml/2006/table">
            <a:tbl>
              <a:tblPr firstRow="1" bandRow="1">
                <a:tableStyleId>{5C22544A-7EE6-4342-B048-85BDC9FD1C3A}</a:tableStyleId>
              </a:tblPr>
              <a:tblGrid>
                <a:gridCol w="658135">
                  <a:extLst>
                    <a:ext uri="{9D8B030D-6E8A-4147-A177-3AD203B41FA5}">
                      <a16:colId xmlns:a16="http://schemas.microsoft.com/office/drawing/2014/main" val="3559197824"/>
                    </a:ext>
                  </a:extLst>
                </a:gridCol>
                <a:gridCol w="4074531">
                  <a:extLst>
                    <a:ext uri="{9D8B030D-6E8A-4147-A177-3AD203B41FA5}">
                      <a16:colId xmlns:a16="http://schemas.microsoft.com/office/drawing/2014/main" val="2726071596"/>
                    </a:ext>
                  </a:extLst>
                </a:gridCol>
              </a:tblGrid>
              <a:tr h="297858">
                <a:tc>
                  <a:txBody>
                    <a:bodyPr/>
                    <a:lstStyle/>
                    <a:p>
                      <a:pPr algn="ctr"/>
                      <a:r>
                        <a:rPr kumimoji="1" lang="ja-JP" altLang="en-US" sz="1000" b="0" dirty="0">
                          <a:solidFill>
                            <a:schemeClr val="tx1"/>
                          </a:solidFill>
                          <a:latin typeface="Meiryo UI" panose="020B0604030504040204" pitchFamily="50" charset="-128"/>
                          <a:ea typeface="Meiryo UI" panose="020B0604030504040204" pitchFamily="50" charset="-128"/>
                        </a:rPr>
                        <a:t>協議会名</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297858">
                <a:tc>
                  <a:txBody>
                    <a:bodyPr/>
                    <a:lstStyle/>
                    <a:p>
                      <a:pPr algn="ctr"/>
                      <a:r>
                        <a:rPr kumimoji="1" lang="ja-JP" altLang="en-US" sz="1000" b="0">
                          <a:solidFill>
                            <a:schemeClr val="tx1"/>
                          </a:solidFill>
                          <a:latin typeface="Meiryo UI" panose="020B0604030504040204" pitchFamily="50" charset="-128"/>
                          <a:ea typeface="Meiryo UI" panose="020B0604030504040204" pitchFamily="50" charset="-128"/>
                        </a:rPr>
                        <a:t>実施方法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（新規会議</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050" kern="0" dirty="0">
                          <a:solidFill>
                            <a:srgbClr val="000000"/>
                          </a:solidFill>
                          <a:latin typeface="Meiryo UI" panose="020B0604030504040204" pitchFamily="50" charset="-128"/>
                          <a:ea typeface="Meiryo UI" panose="020B0604030504040204" pitchFamily="50" charset="-128"/>
                        </a:rPr>
                        <a:t>既存会議</a:t>
                      </a:r>
                      <a:r>
                        <a:rPr lang="en-US" altLang="ja-JP" sz="1050" kern="0" dirty="0">
                          <a:solidFill>
                            <a:srgbClr val="000000"/>
                          </a:solidFill>
                          <a:latin typeface="Meiryo UI" panose="020B0604030504040204" pitchFamily="50" charset="-128"/>
                          <a:ea typeface="Meiryo UI" panose="020B0604030504040204" pitchFamily="50" charset="-128"/>
                        </a:rPr>
                        <a:t>/</a:t>
                      </a:r>
                      <a:r>
                        <a:rPr lang="ja-JP" altLang="en-US" sz="1050" kern="0" dirty="0">
                          <a:solidFill>
                            <a:srgbClr val="000000"/>
                          </a:solidFill>
                          <a:latin typeface="Meiryo UI" panose="020B0604030504040204" pitchFamily="50" charset="-128"/>
                          <a:ea typeface="Meiryo UI" panose="020B0604030504040204" pitchFamily="50" charset="-128"/>
                        </a:rPr>
                        <a:t>既存会議の組み合わせ</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個別協議　等）</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98157294"/>
                  </a:ext>
                </a:extLst>
              </a:tr>
              <a:tr h="1037981">
                <a:tc>
                  <a:txBody>
                    <a:bodyPr/>
                    <a:lstStyle/>
                    <a:p>
                      <a:pPr algn="ctr"/>
                      <a:r>
                        <a:rPr kumimoji="1" lang="ja-JP" altLang="en-US" sz="1000" b="0">
                          <a:solidFill>
                            <a:schemeClr val="tx1"/>
                          </a:solidFill>
                          <a:latin typeface="Meiryo UI" panose="020B0604030504040204" pitchFamily="50" charset="-128"/>
                          <a:ea typeface="Meiryo UI" panose="020B0604030504040204"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700" u="none" kern="0" dirty="0">
                          <a:solidFill>
                            <a:schemeClr val="accent5"/>
                          </a:solidFill>
                          <a:latin typeface="Meiryo UI" panose="020B0604030504040204" pitchFamily="50" charset="-128"/>
                          <a:ea typeface="Meiryo UI" panose="020B0604030504040204" pitchFamily="50" charset="-128"/>
                        </a:rPr>
                        <a:t>※</a:t>
                      </a:r>
                      <a:r>
                        <a:rPr kumimoji="1" lang="ja-JP" altLang="en-US" sz="700" b="0" i="0" u="none" strike="noStrike" kern="1200" cap="none" spc="0" normalizeH="0" baseline="0" noProof="0" dirty="0">
                          <a:ln>
                            <a:noFill/>
                          </a:ln>
                          <a:solidFill>
                            <a:schemeClr val="accent5"/>
                          </a:solidFill>
                          <a:effectLst/>
                          <a:uLnTx/>
                          <a:uFillTx/>
                          <a:latin typeface="Meiryo UI" panose="020B0604030504040204" pitchFamily="50" charset="-128"/>
                          <a:ea typeface="Meiryo UI" panose="020B0604030504040204" pitchFamily="50" charset="-128"/>
                          <a:cs typeface="+mn-cs"/>
                        </a:rPr>
                        <a:t>＜行政機関＞＜事業者＞＜住民関係者＞＜有識者等＞　等記載してください</a:t>
                      </a:r>
                      <a:endParaRPr kumimoji="1" lang="en-US" altLang="ja-JP" sz="700" b="0" i="0" u="none" strike="noStrike" kern="1200" cap="none" spc="0" normalizeH="0" baseline="0" noProof="0" dirty="0">
                        <a:ln>
                          <a:noFill/>
                        </a:ln>
                        <a:solidFill>
                          <a:schemeClr val="accent5"/>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ja-JP" altLang="en-US" sz="105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2727" marR="32727" marT="38055" marB="3805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648412">
                <a:tc>
                  <a:txBody>
                    <a:bodyPr/>
                    <a:lstStyle/>
                    <a:p>
                      <a:pPr algn="ctr"/>
                      <a:r>
                        <a:rPr kumimoji="1" lang="ja-JP" altLang="en-US" sz="1000" b="0" dirty="0">
                          <a:solidFill>
                            <a:schemeClr val="tx1"/>
                          </a:solidFill>
                          <a:latin typeface="Meiryo UI" panose="020B0604030504040204" pitchFamily="50" charset="-128"/>
                          <a:ea typeface="Meiryo UI" panose="020B0604030504040204"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b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45" name="表 44">
            <a:extLst>
              <a:ext uri="{FF2B5EF4-FFF2-40B4-BE49-F238E27FC236}">
                <a16:creationId xmlns:a16="http://schemas.microsoft.com/office/drawing/2014/main" id="{1DA954AB-E454-A56D-6EDB-CD8A062F91E6}"/>
              </a:ext>
            </a:extLst>
          </p:cNvPr>
          <p:cNvGraphicFramePr>
            <a:graphicFrameLocks noGrp="1"/>
          </p:cNvGraphicFramePr>
          <p:nvPr>
            <p:extLst>
              <p:ext uri="{D42A27DB-BD31-4B8C-83A1-F6EECF244321}">
                <p14:modId xmlns:p14="http://schemas.microsoft.com/office/powerpoint/2010/main" val="1498387881"/>
              </p:ext>
            </p:extLst>
          </p:nvPr>
        </p:nvGraphicFramePr>
        <p:xfrm>
          <a:off x="6096000" y="234104"/>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graphicFrame>
        <p:nvGraphicFramePr>
          <p:cNvPr id="21" name="表 20">
            <a:extLst>
              <a:ext uri="{FF2B5EF4-FFF2-40B4-BE49-F238E27FC236}">
                <a16:creationId xmlns:a16="http://schemas.microsoft.com/office/drawing/2014/main" id="{9A24700A-2CD1-159D-8B7F-958CD4CCE93D}"/>
              </a:ext>
            </a:extLst>
          </p:cNvPr>
          <p:cNvGraphicFramePr>
            <a:graphicFrameLocks noGrp="1"/>
          </p:cNvGraphicFramePr>
          <p:nvPr>
            <p:extLst>
              <p:ext uri="{D42A27DB-BD31-4B8C-83A1-F6EECF244321}">
                <p14:modId xmlns:p14="http://schemas.microsoft.com/office/powerpoint/2010/main" val="3378136802"/>
              </p:ext>
            </p:extLst>
          </p:nvPr>
        </p:nvGraphicFramePr>
        <p:xfrm>
          <a:off x="186895" y="1560003"/>
          <a:ext cx="4445775" cy="1133545"/>
        </p:xfrm>
        <a:graphic>
          <a:graphicData uri="http://schemas.openxmlformats.org/drawingml/2006/table">
            <a:tbl>
              <a:tblPr firstRow="1" bandRow="1">
                <a:tableStyleId>{5C22544A-7EE6-4342-B048-85BDC9FD1C3A}</a:tableStyleId>
              </a:tblPr>
              <a:tblGrid>
                <a:gridCol w="989961">
                  <a:extLst>
                    <a:ext uri="{9D8B030D-6E8A-4147-A177-3AD203B41FA5}">
                      <a16:colId xmlns:a16="http://schemas.microsoft.com/office/drawing/2014/main" val="3559197824"/>
                    </a:ext>
                  </a:extLst>
                </a:gridCol>
                <a:gridCol w="1151938">
                  <a:extLst>
                    <a:ext uri="{9D8B030D-6E8A-4147-A177-3AD203B41FA5}">
                      <a16:colId xmlns:a16="http://schemas.microsoft.com/office/drawing/2014/main" val="2726071596"/>
                    </a:ext>
                  </a:extLst>
                </a:gridCol>
                <a:gridCol w="1151938">
                  <a:extLst>
                    <a:ext uri="{9D8B030D-6E8A-4147-A177-3AD203B41FA5}">
                      <a16:colId xmlns:a16="http://schemas.microsoft.com/office/drawing/2014/main" val="2472737929"/>
                    </a:ext>
                  </a:extLst>
                </a:gridCol>
                <a:gridCol w="1151938">
                  <a:extLst>
                    <a:ext uri="{9D8B030D-6E8A-4147-A177-3AD203B41FA5}">
                      <a16:colId xmlns:a16="http://schemas.microsoft.com/office/drawing/2014/main" val="2345826440"/>
                    </a:ext>
                  </a:extLst>
                </a:gridCol>
              </a:tblGrid>
              <a:tr h="293276">
                <a:tc>
                  <a:txBody>
                    <a:bodyPr/>
                    <a:lstStyle/>
                    <a:p>
                      <a:pPr algn="ctr"/>
                      <a:endParaRPr kumimoji="1" lang="ja-JP" altLang="en-US" sz="105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2019</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2024</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2025</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84388">
                <a:tc>
                  <a:txBody>
                    <a:bodyPr/>
                    <a:lstStyle/>
                    <a:p>
                      <a:pPr algn="ctr"/>
                      <a:r>
                        <a:rPr kumimoji="1" lang="ja-JP" altLang="en-US" sz="1000" b="1" dirty="0">
                          <a:solidFill>
                            <a:schemeClr val="tx1"/>
                          </a:solidFill>
                          <a:latin typeface="Meiryo UI" panose="020B0604030504040204" pitchFamily="50" charset="-128"/>
                          <a:ea typeface="Meiryo UI" panose="020B0604030504040204"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84388">
                <a:tc>
                  <a:txBody>
                    <a:bodyPr/>
                    <a:lstStyle/>
                    <a:p>
                      <a:pPr algn="ctr"/>
                      <a:r>
                        <a:rPr kumimoji="1" lang="ja-JP" altLang="en-US" sz="1000" b="1">
                          <a:solidFill>
                            <a:schemeClr val="tx1"/>
                          </a:solidFill>
                          <a:latin typeface="Meiryo UI" panose="020B0604030504040204" pitchFamily="50" charset="-128"/>
                          <a:ea typeface="Meiryo UI" panose="020B0604030504040204"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71493">
                <a:tc>
                  <a:txBody>
                    <a:bodyPr/>
                    <a:lstStyle/>
                    <a:p>
                      <a:pPr algn="ctr"/>
                      <a:r>
                        <a:rPr kumimoji="1" lang="ja-JP" altLang="en-US" sz="900" b="1" dirty="0">
                          <a:solidFill>
                            <a:schemeClr val="tx1"/>
                          </a:solidFill>
                          <a:latin typeface="Meiryo UI" panose="020B0604030504040204" pitchFamily="50" charset="-128"/>
                          <a:ea typeface="Meiryo UI" panose="020B0604030504040204"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28" name="四角形: 角を丸くする 9">
            <a:extLst>
              <a:ext uri="{FF2B5EF4-FFF2-40B4-BE49-F238E27FC236}">
                <a16:creationId xmlns:a16="http://schemas.microsoft.com/office/drawing/2014/main" id="{5A25241B-45B8-B684-4381-3D29206DF258}"/>
              </a:ext>
            </a:extLst>
          </p:cNvPr>
          <p:cNvSpPr/>
          <p:nvPr/>
        </p:nvSpPr>
        <p:spPr>
          <a:xfrm>
            <a:off x="54769" y="2838216"/>
            <a:ext cx="1512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目指す姿・</a:t>
            </a:r>
            <a:r>
              <a:rPr kumimoji="0" lang="en-US" altLang="ja-JP"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KGI</a:t>
            </a:r>
          </a:p>
        </p:txBody>
      </p:sp>
      <p:graphicFrame>
        <p:nvGraphicFramePr>
          <p:cNvPr id="29" name="表 28">
            <a:extLst>
              <a:ext uri="{FF2B5EF4-FFF2-40B4-BE49-F238E27FC236}">
                <a16:creationId xmlns:a16="http://schemas.microsoft.com/office/drawing/2014/main" id="{267482B9-8FE4-C34A-1EC9-72062451EE4D}"/>
              </a:ext>
            </a:extLst>
          </p:cNvPr>
          <p:cNvGraphicFramePr>
            <a:graphicFrameLocks noGrp="1"/>
          </p:cNvGraphicFramePr>
          <p:nvPr>
            <p:extLst>
              <p:ext uri="{D42A27DB-BD31-4B8C-83A1-F6EECF244321}">
                <p14:modId xmlns:p14="http://schemas.microsoft.com/office/powerpoint/2010/main" val="3476503323"/>
              </p:ext>
            </p:extLst>
          </p:nvPr>
        </p:nvGraphicFramePr>
        <p:xfrm>
          <a:off x="5018857" y="1560004"/>
          <a:ext cx="4583090" cy="1133544"/>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320222">
                <a:tc gridSpan="2">
                  <a:txBody>
                    <a:bodyPr/>
                    <a:lstStyle/>
                    <a:p>
                      <a:pPr algn="ctr"/>
                      <a:r>
                        <a:rPr kumimoji="1" lang="ja-JP" altLang="en-US" sz="900" dirty="0">
                          <a:solidFill>
                            <a:schemeClr val="tx1"/>
                          </a:solidFill>
                          <a:latin typeface="Meiryo UI" panose="020B0604030504040204" pitchFamily="50" charset="-128"/>
                          <a:ea typeface="Meiryo UI" panose="020B0604030504040204"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Meiryo UI" panose="020B0604030504040204" pitchFamily="50" charset="-128"/>
                          <a:ea typeface="Meiryo UI" panose="020B0604030504040204" pitchFamily="50" charset="-128"/>
                        </a:rPr>
                        <a:t>影響を受けている</a:t>
                      </a:r>
                      <a:endParaRPr kumimoji="1" lang="en-US" altLang="ja-JP" sz="800">
                        <a:solidFill>
                          <a:schemeClr val="tx1"/>
                        </a:solidFill>
                        <a:latin typeface="Meiryo UI" panose="020B0604030504040204" pitchFamily="50" charset="-128"/>
                        <a:ea typeface="Meiryo UI" panose="020B0604030504040204" pitchFamily="50" charset="-128"/>
                      </a:endParaRPr>
                    </a:p>
                    <a:p>
                      <a:pPr algn="ctr"/>
                      <a:r>
                        <a:rPr kumimoji="1" lang="ja-JP" altLang="en-US" sz="800">
                          <a:solidFill>
                            <a:schemeClr val="tx1"/>
                          </a:solidFill>
                          <a:latin typeface="Meiryo UI" panose="020B0604030504040204" pitchFamily="50" charset="-128"/>
                          <a:ea typeface="Meiryo UI" panose="020B0604030504040204"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68370">
                <a:tc>
                  <a:txBody>
                    <a:bodyPr/>
                    <a:lstStyle/>
                    <a:p>
                      <a:pPr algn="ctr"/>
                      <a:r>
                        <a:rPr kumimoji="1" lang="en-US" altLang="ja-JP" sz="900" b="1">
                          <a:solidFill>
                            <a:schemeClr val="tx1"/>
                          </a:solidFill>
                          <a:latin typeface="Meiryo UI" panose="020B0604030504040204" pitchFamily="50" charset="-128"/>
                          <a:ea typeface="Meiryo UI" panose="020B0604030504040204" pitchFamily="50" charset="-128"/>
                        </a:rPr>
                        <a:t>XX</a:t>
                      </a:r>
                      <a:endParaRPr kumimoji="1" lang="ja-JP" altLang="en-US" sz="900" b="1">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dirty="0">
                          <a:solidFill>
                            <a:schemeClr val="tx1"/>
                          </a:solidFill>
                          <a:latin typeface="Meiryo UI" panose="020B0604030504040204" pitchFamily="50" charset="-128"/>
                          <a:ea typeface="Meiryo UI" panose="020B0604030504040204" pitchFamily="50" charset="-128"/>
                        </a:rPr>
                        <a:t>XXX</a:t>
                      </a:r>
                    </a:p>
                    <a:p>
                      <a:pPr marL="171450" indent="-171450" algn="l">
                        <a:buFont typeface="Arial" panose="020B0604020202020204" pitchFamily="34" charset="0"/>
                        <a:buChar char="•"/>
                      </a:pPr>
                      <a:r>
                        <a:rPr kumimoji="1" lang="en-US" altLang="ja-JP" sz="900" dirty="0">
                          <a:solidFill>
                            <a:schemeClr val="tx1"/>
                          </a:solidFill>
                          <a:latin typeface="Meiryo UI" panose="020B0604030504040204" pitchFamily="50" charset="-128"/>
                          <a:ea typeface="Meiryo UI" panose="020B0604030504040204" pitchFamily="50" charset="-128"/>
                        </a:rPr>
                        <a:t>XXX</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22476">
                <a:tc>
                  <a:txBody>
                    <a:bodyPr/>
                    <a:lstStyle/>
                    <a:p>
                      <a:pPr algn="ctr"/>
                      <a:r>
                        <a:rPr kumimoji="1" lang="en-US" altLang="ja-JP" sz="900" b="1">
                          <a:solidFill>
                            <a:schemeClr val="tx1"/>
                          </a:solidFill>
                          <a:latin typeface="Meiryo UI" panose="020B0604030504040204" pitchFamily="50" charset="-128"/>
                          <a:ea typeface="Meiryo UI" panose="020B0604030504040204" pitchFamily="50" charset="-128"/>
                        </a:rPr>
                        <a:t>XX</a:t>
                      </a:r>
                      <a:endParaRPr kumimoji="1" lang="ja-JP" altLang="en-US" sz="900" b="1">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22476">
                <a:tc>
                  <a:txBody>
                    <a:bodyPr/>
                    <a:lstStyle/>
                    <a:p>
                      <a:pPr algn="ctr"/>
                      <a:r>
                        <a:rPr kumimoji="1" lang="en-US" altLang="ja-JP" sz="900" b="1">
                          <a:solidFill>
                            <a:schemeClr val="tx1"/>
                          </a:solidFill>
                          <a:latin typeface="Meiryo UI" panose="020B0604030504040204" pitchFamily="50" charset="-128"/>
                          <a:ea typeface="Meiryo UI" panose="020B0604030504040204" pitchFamily="50" charset="-128"/>
                        </a:rPr>
                        <a:t>XX</a:t>
                      </a:r>
                      <a:endParaRPr kumimoji="1" lang="ja-JP" altLang="en-US" sz="900" b="1">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31" name="四角形: 角を丸くする 9">
            <a:extLst>
              <a:ext uri="{FF2B5EF4-FFF2-40B4-BE49-F238E27FC236}">
                <a16:creationId xmlns:a16="http://schemas.microsoft.com/office/drawing/2014/main" id="{9DC7D3E5-240E-C383-0B87-A829DB5BFC08}"/>
              </a:ext>
            </a:extLst>
          </p:cNvPr>
          <p:cNvSpPr/>
          <p:nvPr/>
        </p:nvSpPr>
        <p:spPr>
          <a:xfrm>
            <a:off x="54766" y="3031635"/>
            <a:ext cx="4898232" cy="2465994"/>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defTabSz="914400">
              <a:defRPr/>
            </a:pPr>
            <a:r>
              <a:rPr lang="ja-JP" altLang="en-US" sz="1050" b="1" kern="0" dirty="0">
                <a:latin typeface="Meiryo UI" panose="020B0604030504040204" pitchFamily="50" charset="-128"/>
                <a:ea typeface="Meiryo UI" panose="020B0604030504040204" pitchFamily="50" charset="-128"/>
              </a:rPr>
              <a:t>■目指す姿</a:t>
            </a:r>
            <a:endParaRPr lang="en-US" altLang="ja-JP" sz="1050" b="1"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50" u="sng" kern="0" dirty="0">
                <a:latin typeface="Meiryo UI" panose="020B0604030504040204" pitchFamily="50" charset="-128"/>
                <a:ea typeface="Meiryo UI" panose="020B0604030504040204" pitchFamily="50" charset="-128"/>
              </a:rPr>
              <a:t>XXXXXXXX</a:t>
            </a: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r>
              <a:rPr lang="ja-JP" altLang="en-US" sz="1050" b="1" kern="0" dirty="0">
                <a:latin typeface="Meiryo UI" panose="020B0604030504040204" pitchFamily="50" charset="-128"/>
                <a:ea typeface="Meiryo UI" panose="020B0604030504040204" pitchFamily="50" charset="-128"/>
              </a:rPr>
              <a:t>■</a:t>
            </a:r>
            <a:r>
              <a:rPr lang="en-US" altLang="ja-JP" sz="1050" b="1" kern="0" dirty="0">
                <a:latin typeface="Meiryo UI" panose="020B0604030504040204" pitchFamily="50" charset="-128"/>
                <a:ea typeface="Meiryo UI" panose="020B0604030504040204" pitchFamily="50" charset="-128"/>
              </a:rPr>
              <a:t>KGI</a:t>
            </a: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XXXXXXXX</a:t>
            </a:r>
          </a:p>
          <a:p>
            <a:pPr marL="216000" marR="0" lvl="0" indent="-88900" defTabSz="914400" rtl="0" eaLnBrk="1" fontAlgn="auto" latinLnBrk="0" hangingPunct="1">
              <a:lnSpc>
                <a:spcPct val="100000"/>
              </a:lnSpc>
              <a:spcBef>
                <a:spcPts val="0"/>
              </a:spcBef>
              <a:spcAft>
                <a:spcPts val="0"/>
              </a:spcAft>
              <a:buClrTx/>
              <a:buSzTx/>
              <a:tabLst/>
              <a:defRPr/>
            </a:pPr>
            <a:r>
              <a:rPr lang="ja-JP" altLang="en-US" sz="1000" u="sng" kern="0" dirty="0">
                <a:latin typeface="Meiryo UI" panose="020B0604030504040204" pitchFamily="50" charset="-128"/>
                <a:ea typeface="Meiryo UI" panose="020B0604030504040204" pitchFamily="50" charset="-128"/>
              </a:rPr>
              <a:t>現状値：</a:t>
            </a:r>
            <a:r>
              <a:rPr lang="en-US" altLang="ja-JP" sz="1000" u="sng" kern="0" dirty="0">
                <a:latin typeface="Meiryo UI" panose="020B0604030504040204" pitchFamily="50" charset="-128"/>
                <a:ea typeface="Meiryo UI" panose="020B0604030504040204" pitchFamily="50" charset="-128"/>
              </a:rPr>
              <a:t>XXXXXX</a:t>
            </a:r>
          </a:p>
          <a:p>
            <a:pPr marL="216000" marR="0" lvl="0" indent="-88900" defTabSz="914400" rtl="0" eaLnBrk="1" fontAlgn="auto" latinLnBrk="0" hangingPunct="1">
              <a:lnSpc>
                <a:spcPct val="100000"/>
              </a:lnSpc>
              <a:spcBef>
                <a:spcPts val="0"/>
              </a:spcBef>
              <a:spcAft>
                <a:spcPts val="0"/>
              </a:spcAft>
              <a:buClrTx/>
              <a:buSzTx/>
              <a:tabLst/>
              <a:defRPr/>
            </a:pPr>
            <a:r>
              <a:rPr lang="ja-JP" altLang="en-US" sz="1000" u="sng" kern="0" dirty="0">
                <a:latin typeface="Meiryo UI" panose="020B0604030504040204" pitchFamily="50" charset="-128"/>
                <a:ea typeface="Meiryo UI" panose="020B0604030504040204" pitchFamily="50" charset="-128"/>
              </a:rPr>
              <a:t>目標値：</a:t>
            </a:r>
            <a:r>
              <a:rPr lang="en-US" altLang="ja-JP" sz="1000" u="sng" kern="0" dirty="0">
                <a:latin typeface="Meiryo UI" panose="020B0604030504040204" pitchFamily="50" charset="-128"/>
                <a:ea typeface="Meiryo UI" panose="020B0604030504040204" pitchFamily="50" charset="-128"/>
              </a:rPr>
              <a:t>XXXXXX</a:t>
            </a:r>
          </a:p>
          <a:p>
            <a:pPr marL="216000" marR="0" lvl="0" indent="-88900" defTabSz="914400" rtl="0" eaLnBrk="1" fontAlgn="auto" latinLnBrk="0" hangingPunct="1">
              <a:lnSpc>
                <a:spcPct val="100000"/>
              </a:lnSpc>
              <a:spcBef>
                <a:spcPts val="0"/>
              </a:spcBef>
              <a:spcAft>
                <a:spcPts val="0"/>
              </a:spcAft>
              <a:buClrTx/>
              <a:buSzTx/>
              <a:tabLst/>
              <a:defRPr/>
            </a:pPr>
            <a:endParaRPr lang="en-US" altLang="ja-JP" sz="1000" u="sng" kern="0" dirty="0">
              <a:solidFill>
                <a:srgbClr val="FF0000"/>
              </a:solidFill>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KGI</a:t>
            </a:r>
            <a:r>
              <a:rPr lang="ja-JP" altLang="en-US" sz="1000" u="sng" kern="0" dirty="0">
                <a:latin typeface="Meiryo UI" panose="020B0604030504040204" pitchFamily="50" charset="-128"/>
                <a:ea typeface="Meiryo UI" panose="020B0604030504040204" pitchFamily="50" charset="-128"/>
              </a:rPr>
              <a:t>の設定理由：</a:t>
            </a: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XXXXXXXXXXXXXXXXXXXXXX</a:t>
            </a:r>
          </a:p>
          <a:p>
            <a:pPr marL="216000" marR="0" lvl="0" indent="-88900" defTabSz="914400" rtl="0" eaLnBrk="1" fontAlgn="auto" latinLnBrk="0" hangingPunct="1">
              <a:lnSpc>
                <a:spcPct val="100000"/>
              </a:lnSpc>
              <a:spcBef>
                <a:spcPts val="0"/>
              </a:spcBef>
              <a:spcAft>
                <a:spcPts val="0"/>
              </a:spcAft>
              <a:buClrTx/>
              <a:buSzTx/>
              <a:tabLst/>
              <a:defRPr/>
            </a:pPr>
            <a:endParaRPr lang="en-US" altLang="ja-JP" sz="1000" u="sng" kern="0" dirty="0">
              <a:solidFill>
                <a:srgbClr val="FF0000"/>
              </a:solidFill>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KGI</a:t>
            </a:r>
            <a:r>
              <a:rPr lang="ja-JP" altLang="en-US" sz="1000" u="sng" kern="0" dirty="0">
                <a:latin typeface="Meiryo UI" panose="020B0604030504040204" pitchFamily="50" charset="-128"/>
                <a:ea typeface="Meiryo UI" panose="020B0604030504040204" pitchFamily="50" charset="-128"/>
              </a:rPr>
              <a:t>の測定方法：</a:t>
            </a: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a:t>
            </a: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※KPI</a:t>
            </a:r>
            <a:r>
              <a:rPr lang="ja-JP" altLang="en-US" sz="1000" u="sng" kern="0" dirty="0">
                <a:latin typeface="Meiryo UI" panose="020B0604030504040204" pitchFamily="50" charset="-128"/>
                <a:ea typeface="Meiryo UI" panose="020B0604030504040204" pitchFamily="50" charset="-128"/>
              </a:rPr>
              <a:t>の設定については、その効果測定に係る費用を本事業の経費として計上することが可能です。そのため、取組内容と直結する値の意欲的な設定を推奨します。</a:t>
            </a:r>
            <a:endParaRPr lang="en-US" altLang="ja-JP" sz="1000" u="sng" kern="0" dirty="0">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p:txBody>
      </p:sp>
      <p:sp>
        <p:nvSpPr>
          <p:cNvPr id="32" name="四角形: 角を丸くする 9">
            <a:extLst>
              <a:ext uri="{FF2B5EF4-FFF2-40B4-BE49-F238E27FC236}">
                <a16:creationId xmlns:a16="http://schemas.microsoft.com/office/drawing/2014/main" id="{12C4FF43-3073-C18C-86F7-34C376AAC5A0}"/>
              </a:ext>
            </a:extLst>
          </p:cNvPr>
          <p:cNvSpPr/>
          <p:nvPr/>
        </p:nvSpPr>
        <p:spPr>
          <a:xfrm>
            <a:off x="63995" y="5568766"/>
            <a:ext cx="1296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1000" b="1" kern="0">
                <a:solidFill>
                  <a:schemeClr val="bg1"/>
                </a:solidFill>
                <a:latin typeface="Meiryo UI" panose="020B0604030504040204" pitchFamily="50" charset="-128"/>
                <a:ea typeface="Meiryo UI" panose="020B0604030504040204" pitchFamily="50" charset="-128"/>
              </a:rPr>
              <a:t>過年度の取組概要</a:t>
            </a:r>
            <a:endParaRPr kumimoji="0" lang="en-US" altLang="ja-JP" sz="1000" b="1" i="0"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3" name="四角形: 角を丸くする 9">
            <a:extLst>
              <a:ext uri="{FF2B5EF4-FFF2-40B4-BE49-F238E27FC236}">
                <a16:creationId xmlns:a16="http://schemas.microsoft.com/office/drawing/2014/main" id="{DFF88DB9-6B96-BEAB-E95A-A19DF50F20F9}"/>
              </a:ext>
            </a:extLst>
          </p:cNvPr>
          <p:cNvSpPr/>
          <p:nvPr/>
        </p:nvSpPr>
        <p:spPr>
          <a:xfrm>
            <a:off x="54766" y="5762186"/>
            <a:ext cx="4898232" cy="1061870"/>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dirty="0">
                <a:solidFill>
                  <a:schemeClr val="accent5"/>
                </a:solidFill>
                <a:latin typeface="Meiryo UI" panose="020B0604030504040204" pitchFamily="50" charset="-128"/>
                <a:ea typeface="Meiryo UI" panose="020B0604030504040204" pitchFamily="50" charset="-128"/>
              </a:rPr>
              <a:t>※20XX</a:t>
            </a:r>
            <a:r>
              <a:rPr lang="ja-JP" altLang="en-US" sz="700" u="sng" kern="0" dirty="0">
                <a:solidFill>
                  <a:schemeClr val="accent5"/>
                </a:solidFill>
                <a:latin typeface="Meiryo UI" panose="020B0604030504040204" pitchFamily="50" charset="-128"/>
                <a:ea typeface="Meiryo UI" panose="020B0604030504040204" pitchFamily="50" charset="-128"/>
              </a:rPr>
              <a:t>年度に、特段渋滞が顕著な</a:t>
            </a:r>
            <a:r>
              <a:rPr lang="en-US" altLang="ja-JP" sz="700" u="sng" kern="0" dirty="0">
                <a:solidFill>
                  <a:schemeClr val="accent5"/>
                </a:solidFill>
                <a:latin typeface="Meiryo UI" panose="020B0604030504040204" pitchFamily="50" charset="-128"/>
                <a:ea typeface="Meiryo UI" panose="020B0604030504040204" pitchFamily="50" charset="-128"/>
              </a:rPr>
              <a:t>AM8:00-9:30</a:t>
            </a:r>
            <a:r>
              <a:rPr lang="ja-JP" altLang="en-US" sz="700" u="sng" kern="0" dirty="0">
                <a:solidFill>
                  <a:schemeClr val="accent5"/>
                </a:solidFill>
                <a:latin typeface="Meiryo UI" panose="020B0604030504040204" pitchFamily="50" charset="-128"/>
                <a:ea typeface="Meiryo UI" panose="020B0604030504040204" pitchFamily="50" charset="-128"/>
              </a:rPr>
              <a:t>の時間帯で、</a:t>
            </a:r>
            <a:r>
              <a:rPr lang="en-US" altLang="ja-JP" sz="700" u="sng" kern="0" dirty="0">
                <a:solidFill>
                  <a:schemeClr val="accent5"/>
                </a:solidFill>
                <a:latin typeface="Meiryo UI" panose="020B0604030504040204" pitchFamily="50" charset="-128"/>
                <a:ea typeface="Meiryo UI" panose="020B0604030504040204" pitchFamily="50" charset="-128"/>
              </a:rPr>
              <a:t>XXXX</a:t>
            </a:r>
            <a:r>
              <a:rPr lang="ja-JP" altLang="en-US" sz="700" u="sng" kern="0" dirty="0">
                <a:solidFill>
                  <a:schemeClr val="accent5"/>
                </a:solidFill>
                <a:latin typeface="Meiryo UI" panose="020B0604030504040204" pitchFamily="50" charset="-128"/>
                <a:ea typeface="Meiryo UI" panose="020B0604030504040204" pitchFamily="50" charset="-128"/>
              </a:rPr>
              <a:t>を実施。一定の成果はあったものの、</a:t>
            </a:r>
            <a:r>
              <a:rPr lang="en-US" altLang="ja-JP" sz="700" u="sng" kern="0" dirty="0">
                <a:solidFill>
                  <a:schemeClr val="accent5"/>
                </a:solidFill>
                <a:latin typeface="Meiryo UI" panose="020B0604030504040204" pitchFamily="50" charset="-128"/>
                <a:ea typeface="Meiryo UI" panose="020B0604030504040204" pitchFamily="50" charset="-128"/>
              </a:rPr>
              <a:t>XXXXX</a:t>
            </a:r>
            <a:r>
              <a:rPr lang="ja-JP" altLang="en-US" sz="700" u="sng" kern="0" dirty="0">
                <a:solidFill>
                  <a:schemeClr val="accent5"/>
                </a:solidFill>
                <a:latin typeface="Meiryo UI" panose="020B0604030504040204" pitchFamily="50" charset="-128"/>
                <a:ea typeface="Meiryo UI" panose="020B0604030504040204" pitchFamily="50" charset="-128"/>
              </a:rPr>
              <a:t>等の課題が残る（参考：過去に観光庁補助金事業を活用して取組を実施していることがあれば、当該補助金事業の名称を記載）</a:t>
            </a:r>
            <a:endParaRPr lang="en-US" altLang="ja-JP" sz="700" u="sng" kern="0" dirty="0">
              <a:solidFill>
                <a:schemeClr val="accent5"/>
              </a:solidFill>
              <a:latin typeface="Meiryo UI" panose="020B0604030504040204" pitchFamily="50" charset="-128"/>
              <a:ea typeface="Meiryo UI" panose="020B0604030504040204" pitchFamily="50" charset="-128"/>
            </a:endParaRPr>
          </a:p>
          <a:p>
            <a:pPr defTabSz="914400">
              <a:defRPr/>
            </a:pPr>
            <a:r>
              <a:rPr lang="en-US" altLang="ja-JP" sz="1050" kern="0" dirty="0">
                <a:latin typeface="Meiryo UI" panose="020B0604030504040204" pitchFamily="50" charset="-128"/>
                <a:ea typeface="Meiryo UI" panose="020B0604030504040204" pitchFamily="50" charset="-128"/>
              </a:rPr>
              <a:t>XXXXXXXXXXXXXXX</a:t>
            </a:r>
          </a:p>
          <a:p>
            <a:pPr marR="0" lvl="0" defTabSz="914400" rtl="0" eaLnBrk="1" fontAlgn="auto" latinLnBrk="0" hangingPunct="1">
              <a:lnSpc>
                <a:spcPct val="100000"/>
              </a:lnSpc>
              <a:spcBef>
                <a:spcPts val="0"/>
              </a:spcBef>
              <a:spcAft>
                <a:spcPts val="0"/>
              </a:spcAft>
              <a:buClrTx/>
              <a:buSzTx/>
              <a:tabLst/>
              <a:defRPr/>
            </a:pPr>
            <a:endParaRPr lang="ja-JP" altLang="en-US" sz="700" u="sng" kern="0" dirty="0">
              <a:solidFill>
                <a:srgbClr val="FF0000"/>
              </a:solidFill>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700" u="sng" kern="0" dirty="0">
              <a:latin typeface="Meiryo UI" panose="020B0604030504040204" pitchFamily="50" charset="-128"/>
              <a:ea typeface="Meiryo UI" panose="020B0604030504040204" pitchFamily="50" charset="-128"/>
            </a:endParaRPr>
          </a:p>
        </p:txBody>
      </p:sp>
      <p:sp>
        <p:nvSpPr>
          <p:cNvPr id="36" name="四角形: 角を丸くする 9">
            <a:extLst>
              <a:ext uri="{FF2B5EF4-FFF2-40B4-BE49-F238E27FC236}">
                <a16:creationId xmlns:a16="http://schemas.microsoft.com/office/drawing/2014/main" id="{68B29B63-832E-B11C-D352-2FAA95DD8A56}"/>
              </a:ext>
            </a:extLst>
          </p:cNvPr>
          <p:cNvSpPr/>
          <p:nvPr/>
        </p:nvSpPr>
        <p:spPr>
          <a:xfrm>
            <a:off x="10065140" y="2986951"/>
            <a:ext cx="1304286" cy="17338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実施体制</a:t>
            </a:r>
            <a:endParaRPr kumimoji="0" lang="en-US" altLang="ja-JP"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9" name="四角形: 角を丸くする 9">
            <a:extLst>
              <a:ext uri="{FF2B5EF4-FFF2-40B4-BE49-F238E27FC236}">
                <a16:creationId xmlns:a16="http://schemas.microsoft.com/office/drawing/2014/main" id="{F0468E50-1529-F222-1295-5796C533F956}"/>
              </a:ext>
            </a:extLst>
          </p:cNvPr>
          <p:cNvSpPr/>
          <p:nvPr/>
        </p:nvSpPr>
        <p:spPr>
          <a:xfrm>
            <a:off x="10065139" y="3152067"/>
            <a:ext cx="4859978" cy="365968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p:txBody>
      </p:sp>
      <p:grpSp>
        <p:nvGrpSpPr>
          <p:cNvPr id="2582" name="グループ化 2581">
            <a:extLst>
              <a:ext uri="{FF2B5EF4-FFF2-40B4-BE49-F238E27FC236}">
                <a16:creationId xmlns:a16="http://schemas.microsoft.com/office/drawing/2014/main" id="{F244F88F-F8F2-8334-28F1-B2A2841BAF6B}"/>
              </a:ext>
            </a:extLst>
          </p:cNvPr>
          <p:cNvGrpSpPr/>
          <p:nvPr/>
        </p:nvGrpSpPr>
        <p:grpSpPr>
          <a:xfrm>
            <a:off x="10267193" y="3739708"/>
            <a:ext cx="4455870" cy="2478152"/>
            <a:chOff x="5236380" y="3282309"/>
            <a:chExt cx="4455870" cy="2478152"/>
          </a:xfrm>
        </p:grpSpPr>
        <p:sp>
          <p:nvSpPr>
            <p:cNvPr id="2566" name="四角形: 角を丸くする 9">
              <a:extLst>
                <a:ext uri="{FF2B5EF4-FFF2-40B4-BE49-F238E27FC236}">
                  <a16:creationId xmlns:a16="http://schemas.microsoft.com/office/drawing/2014/main" id="{7775E3C6-A379-C6CD-AE1B-E5E348FD77E2}"/>
                </a:ext>
              </a:extLst>
            </p:cNvPr>
            <p:cNvSpPr/>
            <p:nvPr/>
          </p:nvSpPr>
          <p:spPr>
            <a:xfrm>
              <a:off x="5236380" y="342900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700" i="0" strike="noStrike" kern="0" cap="none" spc="0" normalizeH="0" baseline="0" noProof="0">
                  <a:ln>
                    <a:noFill/>
                  </a:ln>
                  <a:effectLst/>
                  <a:uLnTx/>
                  <a:uFillTx/>
                  <a:latin typeface="Meiryo UI" panose="020B0604030504040204" pitchFamily="50" charset="-128"/>
                  <a:ea typeface="Meiryo UI" panose="020B0604030504040204" pitchFamily="50" charset="-128"/>
                </a:rPr>
                <a:t>〇〇市</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67" name="四角形: 角を丸くする 9">
              <a:extLst>
                <a:ext uri="{FF2B5EF4-FFF2-40B4-BE49-F238E27FC236}">
                  <a16:creationId xmlns:a16="http://schemas.microsoft.com/office/drawing/2014/main" id="{3735AC75-7DBB-4DC0-CD5E-6CBBB7A710DE}"/>
                </a:ext>
              </a:extLst>
            </p:cNvPr>
            <p:cNvSpPr/>
            <p:nvPr/>
          </p:nvSpPr>
          <p:spPr>
            <a:xfrm>
              <a:off x="5236380" y="3282309"/>
              <a:ext cx="883583"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panose="020B0604030504040204" pitchFamily="50" charset="-128"/>
                  <a:ea typeface="Meiryo UI" panose="020B0604030504040204" pitchFamily="50" charset="-128"/>
                </a:rPr>
                <a:t>申請者</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68" name="四角形: 角を丸くする 9">
              <a:extLst>
                <a:ext uri="{FF2B5EF4-FFF2-40B4-BE49-F238E27FC236}">
                  <a16:creationId xmlns:a16="http://schemas.microsoft.com/office/drawing/2014/main" id="{CD698DEB-5089-5326-D8CD-71784DD122FC}"/>
                </a:ext>
              </a:extLst>
            </p:cNvPr>
            <p:cNvSpPr/>
            <p:nvPr/>
          </p:nvSpPr>
          <p:spPr>
            <a:xfrm>
              <a:off x="6487169" y="426519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700" kern="0">
                  <a:latin typeface="Meiryo UI" panose="020B0604030504040204" pitchFamily="50" charset="-128"/>
                  <a:ea typeface="Meiryo UI" panose="020B0604030504040204" pitchFamily="50" charset="-128"/>
                </a:rPr>
                <a:t>〇〇市</a:t>
              </a:r>
              <a:r>
                <a:rPr lang="en-US" altLang="ja-JP" sz="700" kern="0">
                  <a:latin typeface="Meiryo UI" panose="020B0604030504040204" pitchFamily="50" charset="-128"/>
                  <a:ea typeface="Meiryo UI" panose="020B0604030504040204" pitchFamily="50" charset="-128"/>
                </a:rPr>
                <a:t>DMO</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69" name="四角形: 角を丸くする 9">
              <a:extLst>
                <a:ext uri="{FF2B5EF4-FFF2-40B4-BE49-F238E27FC236}">
                  <a16:creationId xmlns:a16="http://schemas.microsoft.com/office/drawing/2014/main" id="{1243CA9A-78B9-04DF-F229-DC1EF5ABEAC5}"/>
                </a:ext>
              </a:extLst>
            </p:cNvPr>
            <p:cNvSpPr/>
            <p:nvPr/>
          </p:nvSpPr>
          <p:spPr>
            <a:xfrm>
              <a:off x="6534711" y="5256316"/>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700" i="0" strike="noStrike" kern="0" cap="none" spc="0" normalizeH="0" baseline="0" noProof="0">
                  <a:ln>
                    <a:noFill/>
                  </a:ln>
                  <a:effectLst/>
                  <a:uLnTx/>
                  <a:uFillTx/>
                  <a:latin typeface="Meiryo UI" panose="020B0604030504040204" pitchFamily="50" charset="-128"/>
                  <a:ea typeface="Meiryo UI" panose="020B0604030504040204" pitchFamily="50" charset="-128"/>
                </a:rPr>
                <a:t>A</a:t>
              </a:r>
              <a:r>
                <a:rPr kumimoji="0" lang="ja-JP" altLang="en-US" sz="700" i="0" strike="noStrike" kern="0" cap="none" spc="0" normalizeH="0" baseline="0" noProof="0">
                  <a:ln>
                    <a:noFill/>
                  </a:ln>
                  <a:effectLst/>
                  <a:uLnTx/>
                  <a:uFillTx/>
                  <a:latin typeface="Meiryo UI" panose="020B0604030504040204" pitchFamily="50" charset="-128"/>
                  <a:ea typeface="Meiryo UI" panose="020B0604030504040204" pitchFamily="50" charset="-128"/>
                </a:rPr>
                <a:t>社</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cxnSp>
          <p:nvCxnSpPr>
            <p:cNvPr id="2570" name="コネクタ: カギ線 2569">
              <a:extLst>
                <a:ext uri="{FF2B5EF4-FFF2-40B4-BE49-F238E27FC236}">
                  <a16:creationId xmlns:a16="http://schemas.microsoft.com/office/drawing/2014/main" id="{0161CCCE-F7DB-3752-E8E7-2B7C3611CB98}"/>
                </a:ext>
              </a:extLst>
            </p:cNvPr>
            <p:cNvCxnSpPr>
              <a:cxnSpLocks/>
              <a:stCxn id="2566" idx="2"/>
              <a:endCxn id="2568" idx="1"/>
            </p:cNvCxnSpPr>
            <p:nvPr/>
          </p:nvCxnSpPr>
          <p:spPr>
            <a:xfrm rot="16200000" flipH="1">
              <a:off x="5746869" y="3689477"/>
              <a:ext cx="671603" cy="808997"/>
            </a:xfrm>
            <a:prstGeom prst="bentConnector2">
              <a:avLst/>
            </a:prstGeom>
            <a:ln w="952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571" name="コネクタ: カギ線 2570">
              <a:extLst>
                <a:ext uri="{FF2B5EF4-FFF2-40B4-BE49-F238E27FC236}">
                  <a16:creationId xmlns:a16="http://schemas.microsoft.com/office/drawing/2014/main" id="{384D6E19-E6AF-68DC-B633-A49066ED86F0}"/>
                </a:ext>
              </a:extLst>
            </p:cNvPr>
            <p:cNvCxnSpPr>
              <a:cxnSpLocks/>
              <a:stCxn id="2566" idx="2"/>
              <a:endCxn id="2569" idx="1"/>
            </p:cNvCxnSpPr>
            <p:nvPr/>
          </p:nvCxnSpPr>
          <p:spPr>
            <a:xfrm rot="16200000" flipH="1">
              <a:off x="5275077" y="4161269"/>
              <a:ext cx="1662729" cy="856539"/>
            </a:xfrm>
            <a:prstGeom prst="bentConnector2">
              <a:avLst/>
            </a:prstGeom>
            <a:ln w="952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572" name="四角形: 角を丸くする 9">
              <a:extLst>
                <a:ext uri="{FF2B5EF4-FFF2-40B4-BE49-F238E27FC236}">
                  <a16:creationId xmlns:a16="http://schemas.microsoft.com/office/drawing/2014/main" id="{7E264382-5CA4-4B4A-46FF-59B058105F6F}"/>
                </a:ext>
              </a:extLst>
            </p:cNvPr>
            <p:cNvSpPr/>
            <p:nvPr/>
          </p:nvSpPr>
          <p:spPr>
            <a:xfrm>
              <a:off x="5728263" y="4265190"/>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panose="020B0604030504040204" pitchFamily="50" charset="-128"/>
                  <a:ea typeface="Meiryo UI" panose="020B0604030504040204" pitchFamily="50" charset="-128"/>
                </a:rPr>
                <a:t>連携・委託</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73" name="四角形: 角を丸くする 9">
              <a:extLst>
                <a:ext uri="{FF2B5EF4-FFF2-40B4-BE49-F238E27FC236}">
                  <a16:creationId xmlns:a16="http://schemas.microsoft.com/office/drawing/2014/main" id="{EE8B5ABD-1475-A944-4443-7BB7FCE6A558}"/>
                </a:ext>
              </a:extLst>
            </p:cNvPr>
            <p:cNvSpPr/>
            <p:nvPr/>
          </p:nvSpPr>
          <p:spPr>
            <a:xfrm>
              <a:off x="5775805" y="5186087"/>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panose="020B0604030504040204" pitchFamily="50" charset="-128"/>
                  <a:ea typeface="Meiryo UI" panose="020B0604030504040204" pitchFamily="50" charset="-128"/>
                </a:rPr>
                <a:t>連携・委託</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74" name="四角形: 角を丸くする 9">
              <a:extLst>
                <a:ext uri="{FF2B5EF4-FFF2-40B4-BE49-F238E27FC236}">
                  <a16:creationId xmlns:a16="http://schemas.microsoft.com/office/drawing/2014/main" id="{A284A197-A152-7371-2F3D-4DA910511F77}"/>
                </a:ext>
              </a:extLst>
            </p:cNvPr>
            <p:cNvSpPr/>
            <p:nvPr/>
          </p:nvSpPr>
          <p:spPr>
            <a:xfrm>
              <a:off x="6184196" y="3483653"/>
              <a:ext cx="1758545" cy="216432"/>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panose="020B0604030504040204" pitchFamily="50" charset="-128"/>
                  <a:ea typeface="Meiryo UI" panose="020B0604030504040204" pitchFamily="50" charset="-128"/>
                </a:rPr>
                <a:t>〇〇駅前の公衆トイレ整備</a:t>
              </a:r>
              <a:r>
                <a:rPr lang="en-US" altLang="ja-JP" sz="600" kern="0">
                  <a:latin typeface="Meiryo UI" panose="020B0604030504040204" pitchFamily="50" charset="-128"/>
                  <a:ea typeface="Meiryo UI" panose="020B0604030504040204" pitchFamily="50" charset="-128"/>
                </a:rPr>
                <a:t>【</a:t>
              </a:r>
              <a:r>
                <a:rPr lang="ja-JP" altLang="en-US" sz="600" kern="0">
                  <a:latin typeface="Meiryo UI" panose="020B0604030504040204" pitchFamily="50" charset="-128"/>
                  <a:ea typeface="Meiryo UI" panose="020B0604030504040204" pitchFamily="50" charset="-128"/>
                </a:rPr>
                <a:t>事業①</a:t>
              </a:r>
              <a:r>
                <a:rPr lang="en-US" altLang="ja-JP" sz="600" kern="0">
                  <a:latin typeface="Meiryo UI" panose="020B0604030504040204" pitchFamily="50" charset="-128"/>
                  <a:ea typeface="Meiryo UI" panose="020B0604030504040204" pitchFamily="50" charset="-128"/>
                </a:rPr>
                <a:t>】</a:t>
              </a:r>
            </a:p>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ja-JP" altLang="en-US" sz="600" i="0" strike="noStrike" kern="0" cap="none" spc="0" normalizeH="0" baseline="0" noProof="0">
                  <a:ln>
                    <a:noFill/>
                  </a:ln>
                  <a:effectLst/>
                  <a:uLnTx/>
                  <a:uFillTx/>
                  <a:latin typeface="Meiryo UI" panose="020B0604030504040204" pitchFamily="50" charset="-128"/>
                  <a:ea typeface="Meiryo UI" panose="020B0604030504040204" pitchFamily="50" charset="-128"/>
                </a:rPr>
                <a:t>〇〇駅前の公衆トイレの保守・運用</a:t>
              </a:r>
              <a:r>
                <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rPr>
                <a:t>【</a:t>
              </a:r>
              <a:r>
                <a:rPr kumimoji="0" lang="ja-JP" altLang="en-US" sz="600" i="0" strike="noStrike" kern="0" cap="none" spc="0" normalizeH="0" baseline="0" noProof="0">
                  <a:ln>
                    <a:noFill/>
                  </a:ln>
                  <a:effectLst/>
                  <a:uLnTx/>
                  <a:uFillTx/>
                  <a:latin typeface="Meiryo UI" panose="020B0604030504040204" pitchFamily="50" charset="-128"/>
                  <a:ea typeface="Meiryo UI" panose="020B0604030504040204" pitchFamily="50" charset="-128"/>
                </a:rPr>
                <a:t>事業②</a:t>
              </a:r>
              <a:r>
                <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rPr>
                <a:t>】</a:t>
              </a:r>
            </a:p>
          </p:txBody>
        </p:sp>
        <p:sp>
          <p:nvSpPr>
            <p:cNvPr id="2575" name="四角形: 角を丸くする 9">
              <a:extLst>
                <a:ext uri="{FF2B5EF4-FFF2-40B4-BE49-F238E27FC236}">
                  <a16:creationId xmlns:a16="http://schemas.microsoft.com/office/drawing/2014/main" id="{FB15C1EC-9FDD-A5CC-F41E-35CB25B75BB8}"/>
                </a:ext>
              </a:extLst>
            </p:cNvPr>
            <p:cNvSpPr/>
            <p:nvPr/>
          </p:nvSpPr>
          <p:spPr>
            <a:xfrm>
              <a:off x="6487169" y="4616838"/>
              <a:ext cx="1627105"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panose="020B0604030504040204" pitchFamily="50" charset="-128"/>
                  <a:ea typeface="Meiryo UI" panose="020B0604030504040204" pitchFamily="50" charset="-128"/>
                </a:rPr>
                <a:t>マナー啓発コンテンツの作成・周知</a:t>
              </a:r>
              <a:r>
                <a:rPr lang="en-US" altLang="ja-JP" sz="600" kern="0">
                  <a:latin typeface="Meiryo UI" panose="020B0604030504040204" pitchFamily="50" charset="-128"/>
                  <a:ea typeface="Meiryo UI" panose="020B0604030504040204" pitchFamily="50" charset="-128"/>
                </a:rPr>
                <a:t>【</a:t>
              </a:r>
              <a:r>
                <a:rPr lang="ja-JP" altLang="en-US" sz="600" kern="0">
                  <a:latin typeface="Meiryo UI" panose="020B0604030504040204" pitchFamily="50" charset="-128"/>
                  <a:ea typeface="Meiryo UI" panose="020B0604030504040204" pitchFamily="50" charset="-128"/>
                </a:rPr>
                <a:t>事業③</a:t>
              </a:r>
              <a:r>
                <a:rPr lang="en-US" altLang="ja-JP" sz="600" kern="0">
                  <a:latin typeface="Meiryo UI" panose="020B0604030504040204" pitchFamily="50" charset="-128"/>
                  <a:ea typeface="Meiryo UI" panose="020B0604030504040204" pitchFamily="50" charset="-128"/>
                </a:rPr>
                <a:t>】</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76" name="四角形: 角を丸くする 9">
              <a:extLst>
                <a:ext uri="{FF2B5EF4-FFF2-40B4-BE49-F238E27FC236}">
                  <a16:creationId xmlns:a16="http://schemas.microsoft.com/office/drawing/2014/main" id="{3361F5A0-703F-C650-9C72-514B97B90C35}"/>
                </a:ext>
              </a:extLst>
            </p:cNvPr>
            <p:cNvSpPr/>
            <p:nvPr/>
          </p:nvSpPr>
          <p:spPr>
            <a:xfrm>
              <a:off x="6534711" y="5609865"/>
              <a:ext cx="2170030"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ja-JP" altLang="en-US" sz="600" i="0" strike="noStrike" kern="0" cap="none" spc="0" normalizeH="0" baseline="0" noProof="0">
                  <a:ln>
                    <a:noFill/>
                  </a:ln>
                  <a:effectLst/>
                  <a:uLnTx/>
                  <a:uFillTx/>
                  <a:latin typeface="Meiryo UI" panose="020B0604030504040204" pitchFamily="50" charset="-128"/>
                  <a:ea typeface="Meiryo UI" panose="020B0604030504040204" pitchFamily="50" charset="-128"/>
                </a:rPr>
                <a:t>〇〇駅前の公衆トイレの使用に係る警備員の配置</a:t>
              </a:r>
              <a:r>
                <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rPr>
                <a:t>【</a:t>
              </a:r>
              <a:r>
                <a:rPr kumimoji="0" lang="ja-JP" altLang="en-US" sz="600" i="0" strike="noStrike" kern="0" cap="none" spc="0" normalizeH="0" baseline="0" noProof="0">
                  <a:ln>
                    <a:noFill/>
                  </a:ln>
                  <a:effectLst/>
                  <a:uLnTx/>
                  <a:uFillTx/>
                  <a:latin typeface="Meiryo UI" panose="020B0604030504040204" pitchFamily="50" charset="-128"/>
                  <a:ea typeface="Meiryo UI" panose="020B0604030504040204" pitchFamily="50" charset="-128"/>
                </a:rPr>
                <a:t>事業④</a:t>
              </a:r>
              <a:r>
                <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rPr>
                <a:t>】</a:t>
              </a:r>
            </a:p>
          </p:txBody>
        </p:sp>
        <p:sp>
          <p:nvSpPr>
            <p:cNvPr id="2577" name="四角形: 角を丸くする 9">
              <a:extLst>
                <a:ext uri="{FF2B5EF4-FFF2-40B4-BE49-F238E27FC236}">
                  <a16:creationId xmlns:a16="http://schemas.microsoft.com/office/drawing/2014/main" id="{75EA1365-6777-A973-EA2B-1FCDE3314F1D}"/>
                </a:ext>
              </a:extLst>
            </p:cNvPr>
            <p:cNvSpPr/>
            <p:nvPr/>
          </p:nvSpPr>
          <p:spPr>
            <a:xfrm>
              <a:off x="8314771" y="426519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en-US" altLang="ja-JP" sz="700" kern="0">
                  <a:latin typeface="Meiryo UI" panose="020B0604030504040204" pitchFamily="50" charset="-128"/>
                  <a:ea typeface="Meiryo UI" panose="020B0604030504040204" pitchFamily="50" charset="-128"/>
                </a:rPr>
                <a:t>B</a:t>
              </a:r>
              <a:r>
                <a:rPr lang="ja-JP" altLang="en-US" sz="700" kern="0">
                  <a:latin typeface="Meiryo UI" panose="020B0604030504040204" pitchFamily="50" charset="-128"/>
                  <a:ea typeface="Meiryo UI" panose="020B0604030504040204" pitchFamily="50" charset="-128"/>
                </a:rPr>
                <a:t>社</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78" name="四角形: 角を丸くする 9">
              <a:extLst>
                <a:ext uri="{FF2B5EF4-FFF2-40B4-BE49-F238E27FC236}">
                  <a16:creationId xmlns:a16="http://schemas.microsoft.com/office/drawing/2014/main" id="{26E9D37E-5CFC-49B5-E735-68FA92B4BF34}"/>
                </a:ext>
              </a:extLst>
            </p:cNvPr>
            <p:cNvSpPr/>
            <p:nvPr/>
          </p:nvSpPr>
          <p:spPr>
            <a:xfrm>
              <a:off x="8314772" y="4628926"/>
              <a:ext cx="1377478"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panose="020B0604030504040204" pitchFamily="50" charset="-128"/>
                  <a:ea typeface="Meiryo UI" panose="020B0604030504040204" pitchFamily="50" charset="-128"/>
                </a:rPr>
                <a:t>マナー啓発コンテンツのデザイン業務</a:t>
              </a:r>
              <a:r>
                <a:rPr lang="en-US" altLang="ja-JP" sz="600" kern="0">
                  <a:latin typeface="Meiryo UI" panose="020B0604030504040204" pitchFamily="50" charset="-128"/>
                  <a:ea typeface="Meiryo UI" panose="020B0604030504040204" pitchFamily="50" charset="-128"/>
                </a:rPr>
                <a:t>【</a:t>
              </a:r>
              <a:r>
                <a:rPr lang="ja-JP" altLang="en-US" sz="600" kern="0">
                  <a:latin typeface="Meiryo UI" panose="020B0604030504040204" pitchFamily="50" charset="-128"/>
                  <a:ea typeface="Meiryo UI" panose="020B0604030504040204" pitchFamily="50" charset="-128"/>
                </a:rPr>
                <a:t>事業③</a:t>
              </a:r>
              <a:r>
                <a:rPr lang="en-US" altLang="ja-JP" sz="600" kern="0">
                  <a:latin typeface="Meiryo UI" panose="020B0604030504040204" pitchFamily="50" charset="-128"/>
                  <a:ea typeface="Meiryo UI" panose="020B0604030504040204" pitchFamily="50" charset="-128"/>
                </a:rPr>
                <a:t>】</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cxnSp>
          <p:nvCxnSpPr>
            <p:cNvPr id="2579" name="コネクタ: カギ線 2578">
              <a:extLst>
                <a:ext uri="{FF2B5EF4-FFF2-40B4-BE49-F238E27FC236}">
                  <a16:creationId xmlns:a16="http://schemas.microsoft.com/office/drawing/2014/main" id="{6520B4AA-9EE7-A667-9A40-DBCAE2C69D15}"/>
                </a:ext>
              </a:extLst>
            </p:cNvPr>
            <p:cNvCxnSpPr>
              <a:cxnSpLocks/>
              <a:stCxn id="2568" idx="3"/>
              <a:endCxn id="2577" idx="1"/>
            </p:cNvCxnSpPr>
            <p:nvPr/>
          </p:nvCxnSpPr>
          <p:spPr>
            <a:xfrm>
              <a:off x="7370752" y="4429778"/>
              <a:ext cx="944019" cy="12700"/>
            </a:xfrm>
            <a:prstGeom prst="bentConnector3">
              <a:avLst>
                <a:gd name="adj1" fmla="val 50000"/>
              </a:avLst>
            </a:prstGeom>
            <a:ln w="9525">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580" name="四角形: 角を丸くする 9">
              <a:extLst>
                <a:ext uri="{FF2B5EF4-FFF2-40B4-BE49-F238E27FC236}">
                  <a16:creationId xmlns:a16="http://schemas.microsoft.com/office/drawing/2014/main" id="{230153D1-BAAF-03F7-F06C-5BA4421D5703}"/>
                </a:ext>
              </a:extLst>
            </p:cNvPr>
            <p:cNvSpPr/>
            <p:nvPr/>
          </p:nvSpPr>
          <p:spPr>
            <a:xfrm>
              <a:off x="7585638" y="4265190"/>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panose="020B0604030504040204" pitchFamily="50" charset="-128"/>
                  <a:ea typeface="Meiryo UI" panose="020B0604030504040204" pitchFamily="50" charset="-128"/>
                </a:rPr>
                <a:t>再委託</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581" name="四角形: 角を丸くする 9">
              <a:extLst>
                <a:ext uri="{FF2B5EF4-FFF2-40B4-BE49-F238E27FC236}">
                  <a16:creationId xmlns:a16="http://schemas.microsoft.com/office/drawing/2014/main" id="{20C54E29-818B-6872-198B-F3C52EC132E0}"/>
                </a:ext>
              </a:extLst>
            </p:cNvPr>
            <p:cNvSpPr/>
            <p:nvPr/>
          </p:nvSpPr>
          <p:spPr>
            <a:xfrm>
              <a:off x="6487168" y="4100602"/>
              <a:ext cx="883583"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600" i="0" strike="noStrike" kern="0" cap="none" spc="0" normalizeH="0" baseline="0" noProof="0">
                  <a:ln>
                    <a:noFill/>
                  </a:ln>
                  <a:effectLst/>
                  <a:uLnTx/>
                  <a:uFillTx/>
                  <a:latin typeface="Meiryo UI" panose="020B0604030504040204" pitchFamily="50" charset="-128"/>
                  <a:ea typeface="Meiryo UI" panose="020B0604030504040204" pitchFamily="50" charset="-128"/>
                </a:rPr>
                <a:t>個別事業者</a:t>
              </a:r>
              <a:endParaRPr kumimoji="0" lang="en-US" altLang="ja-JP" sz="600" i="0" strike="noStrike" kern="0" cap="none" spc="0" normalizeH="0" baseline="0" noProof="0">
                <a:ln>
                  <a:noFill/>
                </a:ln>
                <a:effectLst/>
                <a:uLnTx/>
                <a:uFillTx/>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581724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9">
            <a:extLst>
              <a:ext uri="{FF2B5EF4-FFF2-40B4-BE49-F238E27FC236}">
                <a16:creationId xmlns:a16="http://schemas.microsoft.com/office/drawing/2014/main" id="{A168E069-9420-298E-39BA-793268BC638D}"/>
              </a:ext>
            </a:extLst>
          </p:cNvPr>
          <p:cNvSpPr/>
          <p:nvPr/>
        </p:nvSpPr>
        <p:spPr>
          <a:xfrm>
            <a:off x="0" y="193417"/>
            <a:ext cx="9906000" cy="565106"/>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kumimoji="0"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対策計画名：</a:t>
            </a:r>
            <a:r>
              <a:rPr kumimoji="0" lang="en-US" altLang="ja-JP"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XXXXX</a:t>
            </a:r>
            <a:endParaRPr lang="en-US" altLang="ja-JP" sz="1400" kern="0" dirty="0">
              <a:solidFill>
                <a:srgbClr val="000000"/>
              </a:solidFill>
              <a:latin typeface="Meiryo UI" panose="020B0604030504040204" pitchFamily="50" charset="-128"/>
              <a:ea typeface="Meiryo UI" panose="020B0604030504040204" pitchFamily="50" charset="-128"/>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panose="020B0604030504040204" pitchFamily="50" charset="-128"/>
                <a:ea typeface="Meiryo UI" panose="020B0604030504040204" pitchFamily="50" charset="-128"/>
              </a:rPr>
              <a:t>申請主体：</a:t>
            </a:r>
            <a:r>
              <a:rPr lang="en-US" altLang="ja-JP" sz="1200" kern="0" dirty="0">
                <a:solidFill>
                  <a:srgbClr val="000000"/>
                </a:solidFill>
                <a:latin typeface="Meiryo UI" panose="020B0604030504040204" pitchFamily="50" charset="-128"/>
                <a:ea typeface="Meiryo UI" panose="020B0604030504040204" pitchFamily="50" charset="-128"/>
              </a:rPr>
              <a:t>XXXXX</a:t>
            </a:r>
            <a:r>
              <a:rPr lang="ja-JP" altLang="en-US" sz="1200" kern="0" dirty="0">
                <a:solidFill>
                  <a:srgbClr val="000000"/>
                </a:solidFill>
                <a:latin typeface="Meiryo UI" panose="020B0604030504040204" pitchFamily="50" charset="-128"/>
                <a:ea typeface="Meiryo UI" panose="020B0604030504040204" pitchFamily="50" charset="-128"/>
              </a:rPr>
              <a:t>　、　対象地域：</a:t>
            </a:r>
            <a:r>
              <a:rPr lang="en-US" altLang="ja-JP" sz="1200" kern="0" dirty="0">
                <a:solidFill>
                  <a:srgbClr val="000000"/>
                </a:solidFill>
                <a:latin typeface="Meiryo UI" panose="020B0604030504040204" pitchFamily="50" charset="-128"/>
                <a:ea typeface="Meiryo UI" panose="020B0604030504040204" pitchFamily="50" charset="-128"/>
              </a:rPr>
              <a:t> XXXXX </a:t>
            </a:r>
            <a:r>
              <a:rPr lang="ja-JP" altLang="en-US" sz="1200" kern="0" dirty="0">
                <a:solidFill>
                  <a:srgbClr val="000000"/>
                </a:solidFill>
                <a:latin typeface="Meiryo UI" panose="020B0604030504040204" pitchFamily="50" charset="-128"/>
                <a:ea typeface="Meiryo UI" panose="020B0604030504040204" pitchFamily="50" charset="-128"/>
              </a:rPr>
              <a:t>　</a:t>
            </a:r>
            <a:endParaRPr lang="en-US" altLang="ja-JP" sz="1200" kern="0" dirty="0">
              <a:solidFill>
                <a:srgbClr val="000000"/>
              </a:solidFill>
              <a:latin typeface="Meiryo UI" panose="020B0604030504040204" pitchFamily="50" charset="-128"/>
              <a:ea typeface="Meiryo UI" panose="020B0604030504040204" pitchFamily="50" charset="-128"/>
            </a:endParaRPr>
          </a:p>
        </p:txBody>
      </p:sp>
      <p:sp>
        <p:nvSpPr>
          <p:cNvPr id="41" name="四角形: 角を丸くする 9">
            <a:extLst>
              <a:ext uri="{FF2B5EF4-FFF2-40B4-BE49-F238E27FC236}">
                <a16:creationId xmlns:a16="http://schemas.microsoft.com/office/drawing/2014/main" id="{AD2DDBC9-BAAF-96BE-233D-5F887DBAA43F}"/>
              </a:ext>
            </a:extLst>
          </p:cNvPr>
          <p:cNvSpPr/>
          <p:nvPr/>
        </p:nvSpPr>
        <p:spPr>
          <a:xfrm>
            <a:off x="34978" y="1180176"/>
            <a:ext cx="9827419" cy="560496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panose="020B0604030504040204" pitchFamily="50" charset="-128"/>
                <a:ea typeface="Meiryo UI" panose="020B0604030504040204" pitchFamily="50" charset="-128"/>
              </a:rPr>
              <a:t>※</a:t>
            </a:r>
            <a:r>
              <a:rPr lang="ja-JP" altLang="en-US" sz="700" u="sng" kern="0" dirty="0">
                <a:latin typeface="Meiryo UI" panose="020B0604030504040204" pitchFamily="50" charset="-128"/>
                <a:ea typeface="Meiryo UI" panose="020B0604030504040204" pitchFamily="50" charset="-128"/>
              </a:rPr>
              <a:t>地図、観光案内図などを添付し、事業を実施するスポット・エリアについて、明記するようにしてください。</a:t>
            </a:r>
            <a:endParaRPr lang="en-US" altLang="ja-JP" sz="70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panose="020B0604030504040204" pitchFamily="50" charset="-128"/>
                <a:ea typeface="Meiryo UI" panose="020B0604030504040204" pitchFamily="50" charset="-128"/>
              </a:rPr>
              <a:t>※</a:t>
            </a:r>
            <a:r>
              <a:rPr lang="ja-JP" altLang="en-US" sz="700" u="sng" kern="0" dirty="0">
                <a:latin typeface="Meiryo UI" panose="020B0604030504040204" pitchFamily="50" charset="-128"/>
                <a:ea typeface="Meiryo UI" panose="020B0604030504040204" pitchFamily="50" charset="-128"/>
              </a:rPr>
              <a:t>また、過度な混雑やマナー違反行為等の観光課題が確認される場所が分かるように明示していただく他、生じている課題について簡単に解説するようにしてください。</a:t>
            </a:r>
            <a:endParaRPr lang="en-US" altLang="ja-JP" sz="700" u="sng" kern="0" dirty="0">
              <a:latin typeface="Meiryo UI" panose="020B0604030504040204" pitchFamily="50" charset="-128"/>
              <a:ea typeface="Meiryo UI" panose="020B0604030504040204" pitchFamily="50" charset="-128"/>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dirty="0">
                <a:solidFill>
                  <a:schemeClr val="bg1"/>
                </a:solidFill>
                <a:latin typeface="Meiryo UI" panose="020B0604030504040204" pitchFamily="50" charset="-128"/>
                <a:ea typeface="Meiryo UI" panose="020B0604030504040204" pitchFamily="50" charset="-128"/>
              </a:rPr>
              <a:t>令和８年度</a:t>
            </a:r>
            <a:r>
              <a:rPr lang="en-US" altLang="ja-JP" sz="1100" b="1" dirty="0">
                <a:solidFill>
                  <a:schemeClr val="bg1"/>
                </a:solidFill>
                <a:latin typeface="Meiryo UI" panose="020B0604030504040204" pitchFamily="50" charset="-128"/>
                <a:ea typeface="Meiryo UI" panose="020B0604030504040204" pitchFamily="50" charset="-128"/>
              </a:rPr>
              <a:t>_</a:t>
            </a:r>
            <a:r>
              <a:rPr lang="ja-JP" altLang="en-US" sz="1100" b="1" dirty="0">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7476798" y="-1"/>
            <a:ext cx="2429202" cy="193419"/>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a:solidFill>
                  <a:schemeClr val="bg1"/>
                </a:solidFill>
                <a:latin typeface="Meiryo UI" panose="020B0604030504040204" pitchFamily="50" charset="-128"/>
                <a:ea typeface="Meiryo UI" panose="020B0604030504040204" pitchFamily="50" charset="-128"/>
              </a:rPr>
              <a:t>地域一体型・一般型共通</a:t>
            </a:r>
            <a:r>
              <a:rPr lang="en-US" altLang="ja-JP" sz="1100" b="1">
                <a:solidFill>
                  <a:schemeClr val="bg1"/>
                </a:solidFill>
                <a:latin typeface="Meiryo UI" panose="020B0604030504040204" pitchFamily="50" charset="-128"/>
                <a:ea typeface="Meiryo UI" panose="020B0604030504040204" pitchFamily="50" charset="-128"/>
              </a:rPr>
              <a:t>【</a:t>
            </a:r>
            <a:r>
              <a:rPr lang="ja-JP" altLang="en-US" sz="1100" b="1">
                <a:solidFill>
                  <a:schemeClr val="bg1"/>
                </a:solidFill>
                <a:latin typeface="Meiryo UI" panose="020B0604030504040204" pitchFamily="50" charset="-128"/>
                <a:ea typeface="Meiryo UI" panose="020B0604030504040204" pitchFamily="50" charset="-128"/>
              </a:rPr>
              <a:t>様式２</a:t>
            </a:r>
            <a:r>
              <a:rPr lang="en-US" altLang="ja-JP" sz="1100" b="1">
                <a:solidFill>
                  <a:schemeClr val="bg1"/>
                </a:solidFill>
                <a:latin typeface="Meiryo UI" panose="020B0604030504040204" pitchFamily="50" charset="-128"/>
                <a:ea typeface="Meiryo UI" panose="020B0604030504040204" pitchFamily="50" charset="-128"/>
              </a:rPr>
              <a:t>】</a:t>
            </a:r>
            <a:endParaRPr lang="ja-JP" altLang="en-US" sz="1100" b="1">
              <a:solidFill>
                <a:schemeClr val="bg1"/>
              </a:solidFill>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8675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事業実施地域・エリア</a:t>
            </a:r>
            <a:endParaRPr kumimoji="0" lang="en-US" altLang="ja-JP" sz="800" b="1" i="0" u="sng"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8" name="四角形: 角を丸くする 9">
            <a:extLst>
              <a:ext uri="{FF2B5EF4-FFF2-40B4-BE49-F238E27FC236}">
                <a16:creationId xmlns:a16="http://schemas.microsoft.com/office/drawing/2014/main" id="{AB77412B-2ED4-CC79-3173-73471B310844}"/>
              </a:ext>
            </a:extLst>
          </p:cNvPr>
          <p:cNvSpPr/>
          <p:nvPr/>
        </p:nvSpPr>
        <p:spPr>
          <a:xfrm>
            <a:off x="1715223" y="1581151"/>
            <a:ext cx="6356722" cy="5001956"/>
          </a:xfrm>
          <a:prstGeom prst="rect">
            <a:avLst/>
          </a:prstGeom>
          <a:solidFill>
            <a:schemeClr val="bg1"/>
          </a:solidFill>
          <a:ln w="63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ja-JP" altLang="en-US"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事業を実施するエリアのマップに、課題が発生している箇所と本事業で対策を実施する箇所を記載</a:t>
            </a:r>
            <a:endPar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algn="ctr" defTabSz="914400" rtl="0" eaLnBrk="1" fontAlgn="auto" latinLnBrk="0" hangingPunct="1">
              <a:lnSpc>
                <a:spcPct val="100000"/>
              </a:lnSpc>
              <a:spcBef>
                <a:spcPts val="0"/>
              </a:spcBef>
              <a:spcAft>
                <a:spcPts val="0"/>
              </a:spcAft>
              <a:buClrTx/>
              <a:buSzTx/>
              <a:tabLst/>
              <a:defRPr/>
            </a:pPr>
            <a:r>
              <a:rPr kumimoji="0" lang="ja-JP" altLang="en-US"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　（マップについては著作権に配慮すること</a:t>
            </a:r>
            <a:r>
              <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p>
        </p:txBody>
      </p:sp>
      <p:cxnSp>
        <p:nvCxnSpPr>
          <p:cNvPr id="9" name="直線矢印コネクタ 8">
            <a:extLst>
              <a:ext uri="{FF2B5EF4-FFF2-40B4-BE49-F238E27FC236}">
                <a16:creationId xmlns:a16="http://schemas.microsoft.com/office/drawing/2014/main" id="{BFFCE792-811C-2AE2-B5B2-8728A0A77749}"/>
              </a:ext>
            </a:extLst>
          </p:cNvPr>
          <p:cNvCxnSpPr>
            <a:cxnSpLocks/>
          </p:cNvCxnSpPr>
          <p:nvPr/>
        </p:nvCxnSpPr>
        <p:spPr>
          <a:xfrm flipH="1">
            <a:off x="6277510" y="2145015"/>
            <a:ext cx="1313915" cy="15228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四角形: 角を丸くする 9">
            <a:extLst>
              <a:ext uri="{FF2B5EF4-FFF2-40B4-BE49-F238E27FC236}">
                <a16:creationId xmlns:a16="http://schemas.microsoft.com/office/drawing/2014/main" id="{4DE27970-11EE-60D8-C6CB-D56515024CE5}"/>
              </a:ext>
            </a:extLst>
          </p:cNvPr>
          <p:cNvSpPr/>
          <p:nvPr/>
        </p:nvSpPr>
        <p:spPr>
          <a:xfrm>
            <a:off x="8148007" y="1507034"/>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FF0D22EF-C2BA-CA4B-EDF9-F564710E8AF3}"/>
              </a:ext>
            </a:extLst>
          </p:cNvPr>
          <p:cNvCxnSpPr>
            <a:cxnSpLocks/>
            <a:stCxn id="45" idx="1"/>
          </p:cNvCxnSpPr>
          <p:nvPr/>
        </p:nvCxnSpPr>
        <p:spPr>
          <a:xfrm flipH="1">
            <a:off x="5644892" y="4680444"/>
            <a:ext cx="1098821" cy="2193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四角形: 角を丸くする 9">
            <a:extLst>
              <a:ext uri="{FF2B5EF4-FFF2-40B4-BE49-F238E27FC236}">
                <a16:creationId xmlns:a16="http://schemas.microsoft.com/office/drawing/2014/main" id="{F65102C7-EF4E-8450-5DBA-126EFBFDC955}"/>
              </a:ext>
            </a:extLst>
          </p:cNvPr>
          <p:cNvSpPr/>
          <p:nvPr/>
        </p:nvSpPr>
        <p:spPr>
          <a:xfrm>
            <a:off x="8148007" y="4116746"/>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D233226E-F84D-0591-B4F2-A21204DFF4C9}"/>
              </a:ext>
            </a:extLst>
          </p:cNvPr>
          <p:cNvCxnSpPr>
            <a:cxnSpLocks/>
          </p:cNvCxnSpPr>
          <p:nvPr/>
        </p:nvCxnSpPr>
        <p:spPr>
          <a:xfrm>
            <a:off x="3599958" y="2391797"/>
            <a:ext cx="1068720" cy="10847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四角形: 角を丸くする 9">
            <a:extLst>
              <a:ext uri="{FF2B5EF4-FFF2-40B4-BE49-F238E27FC236}">
                <a16:creationId xmlns:a16="http://schemas.microsoft.com/office/drawing/2014/main" id="{F619BD9D-4A3A-C051-19FD-8D54A2261E1A}"/>
              </a:ext>
            </a:extLst>
          </p:cNvPr>
          <p:cNvSpPr/>
          <p:nvPr/>
        </p:nvSpPr>
        <p:spPr>
          <a:xfrm>
            <a:off x="1990162" y="1681646"/>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7" name="四角形: 角を丸くする 9">
            <a:extLst>
              <a:ext uri="{FF2B5EF4-FFF2-40B4-BE49-F238E27FC236}">
                <a16:creationId xmlns:a16="http://schemas.microsoft.com/office/drawing/2014/main" id="{43D8CC1E-B6BD-391E-F684-C2E482C9F7F1}"/>
              </a:ext>
            </a:extLst>
          </p:cNvPr>
          <p:cNvSpPr/>
          <p:nvPr/>
        </p:nvSpPr>
        <p:spPr>
          <a:xfrm>
            <a:off x="591481" y="1953184"/>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28" name="四角形: 角を丸くする 9">
            <a:extLst>
              <a:ext uri="{FF2B5EF4-FFF2-40B4-BE49-F238E27FC236}">
                <a16:creationId xmlns:a16="http://schemas.microsoft.com/office/drawing/2014/main" id="{88182CD5-209B-B73F-BDB3-274B4808A580}"/>
              </a:ext>
            </a:extLst>
          </p:cNvPr>
          <p:cNvSpPr/>
          <p:nvPr/>
        </p:nvSpPr>
        <p:spPr>
          <a:xfrm>
            <a:off x="591481" y="1953183"/>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DEA00650-5731-00EE-0CEB-E9917500FB9C}"/>
              </a:ext>
            </a:extLst>
          </p:cNvPr>
          <p:cNvCxnSpPr>
            <a:cxnSpLocks/>
          </p:cNvCxnSpPr>
          <p:nvPr/>
        </p:nvCxnSpPr>
        <p:spPr>
          <a:xfrm flipV="1">
            <a:off x="3573272" y="5577318"/>
            <a:ext cx="422137" cy="4950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四角形: 角を丸くする 9">
            <a:extLst>
              <a:ext uri="{FF2B5EF4-FFF2-40B4-BE49-F238E27FC236}">
                <a16:creationId xmlns:a16="http://schemas.microsoft.com/office/drawing/2014/main" id="{886181E3-D899-EC83-F325-EE6F9541E505}"/>
              </a:ext>
            </a:extLst>
          </p:cNvPr>
          <p:cNvSpPr/>
          <p:nvPr/>
        </p:nvSpPr>
        <p:spPr>
          <a:xfrm>
            <a:off x="1990162" y="5591244"/>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8" name="四角形: 角を丸くする 9">
            <a:extLst>
              <a:ext uri="{FF2B5EF4-FFF2-40B4-BE49-F238E27FC236}">
                <a16:creationId xmlns:a16="http://schemas.microsoft.com/office/drawing/2014/main" id="{856A16B6-5849-58B5-6AD7-F419FC0E6BBC}"/>
              </a:ext>
            </a:extLst>
          </p:cNvPr>
          <p:cNvSpPr/>
          <p:nvPr/>
        </p:nvSpPr>
        <p:spPr>
          <a:xfrm>
            <a:off x="7488928" y="241417"/>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9" name="四角形: 角を丸くする 9">
            <a:extLst>
              <a:ext uri="{FF2B5EF4-FFF2-40B4-BE49-F238E27FC236}">
                <a16:creationId xmlns:a16="http://schemas.microsoft.com/office/drawing/2014/main" id="{4DD8220D-17C5-1CD3-0F92-1C9DAC4312C8}"/>
              </a:ext>
            </a:extLst>
          </p:cNvPr>
          <p:cNvSpPr/>
          <p:nvPr/>
        </p:nvSpPr>
        <p:spPr>
          <a:xfrm>
            <a:off x="7488928" y="505434"/>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aphicFrame>
        <p:nvGraphicFramePr>
          <p:cNvPr id="40" name="表 39">
            <a:extLst>
              <a:ext uri="{FF2B5EF4-FFF2-40B4-BE49-F238E27FC236}">
                <a16:creationId xmlns:a16="http://schemas.microsoft.com/office/drawing/2014/main" id="{EC3135FA-B769-C306-DF2B-076876CEB2AF}"/>
              </a:ext>
            </a:extLst>
          </p:cNvPr>
          <p:cNvGraphicFramePr>
            <a:graphicFrameLocks noGrp="1"/>
          </p:cNvGraphicFramePr>
          <p:nvPr>
            <p:extLst>
              <p:ext uri="{D42A27DB-BD31-4B8C-83A1-F6EECF244321}">
                <p14:modId xmlns:p14="http://schemas.microsoft.com/office/powerpoint/2010/main" val="3540040901"/>
              </p:ext>
            </p:extLst>
          </p:nvPr>
        </p:nvGraphicFramePr>
        <p:xfrm>
          <a:off x="6096000" y="234104"/>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
        <p:nvSpPr>
          <p:cNvPr id="43" name="四角形: 角を丸くする 9">
            <a:extLst>
              <a:ext uri="{FF2B5EF4-FFF2-40B4-BE49-F238E27FC236}">
                <a16:creationId xmlns:a16="http://schemas.microsoft.com/office/drawing/2014/main" id="{99E3ADC8-C614-BC72-D569-4C9735FB3077}"/>
              </a:ext>
            </a:extLst>
          </p:cNvPr>
          <p:cNvSpPr/>
          <p:nvPr/>
        </p:nvSpPr>
        <p:spPr>
          <a:xfrm>
            <a:off x="591481" y="5879244"/>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4" name="四角形: 角を丸くする 9">
            <a:extLst>
              <a:ext uri="{FF2B5EF4-FFF2-40B4-BE49-F238E27FC236}">
                <a16:creationId xmlns:a16="http://schemas.microsoft.com/office/drawing/2014/main" id="{3CD926B3-8197-2636-38D0-4856E6751758}"/>
              </a:ext>
            </a:extLst>
          </p:cNvPr>
          <p:cNvSpPr/>
          <p:nvPr/>
        </p:nvSpPr>
        <p:spPr>
          <a:xfrm>
            <a:off x="591481" y="5879243"/>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5" name="四角形: 角を丸くする 9">
            <a:extLst>
              <a:ext uri="{FF2B5EF4-FFF2-40B4-BE49-F238E27FC236}">
                <a16:creationId xmlns:a16="http://schemas.microsoft.com/office/drawing/2014/main" id="{7A17A4C9-5BED-BD34-C688-0A4E6E3ED5C9}"/>
              </a:ext>
            </a:extLst>
          </p:cNvPr>
          <p:cNvSpPr/>
          <p:nvPr/>
        </p:nvSpPr>
        <p:spPr>
          <a:xfrm>
            <a:off x="6743713" y="4461137"/>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6" name="四角形: 角を丸くする 9">
            <a:extLst>
              <a:ext uri="{FF2B5EF4-FFF2-40B4-BE49-F238E27FC236}">
                <a16:creationId xmlns:a16="http://schemas.microsoft.com/office/drawing/2014/main" id="{C63262D9-5990-613A-63F1-18014713E655}"/>
              </a:ext>
            </a:extLst>
          </p:cNvPr>
          <p:cNvSpPr/>
          <p:nvPr/>
        </p:nvSpPr>
        <p:spPr>
          <a:xfrm>
            <a:off x="6743713" y="4461136"/>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7" name="四角形: 角を丸くする 9">
            <a:extLst>
              <a:ext uri="{FF2B5EF4-FFF2-40B4-BE49-F238E27FC236}">
                <a16:creationId xmlns:a16="http://schemas.microsoft.com/office/drawing/2014/main" id="{7A5B778A-AF76-0480-4F25-0C896992A1E8}"/>
              </a:ext>
            </a:extLst>
          </p:cNvPr>
          <p:cNvSpPr/>
          <p:nvPr/>
        </p:nvSpPr>
        <p:spPr>
          <a:xfrm>
            <a:off x="6743713" y="1799525"/>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8" name="四角形: 角を丸くする 9">
            <a:extLst>
              <a:ext uri="{FF2B5EF4-FFF2-40B4-BE49-F238E27FC236}">
                <a16:creationId xmlns:a16="http://schemas.microsoft.com/office/drawing/2014/main" id="{48868B9A-ED64-4BDC-EB8F-F6A8D64D1F73}"/>
              </a:ext>
            </a:extLst>
          </p:cNvPr>
          <p:cNvSpPr/>
          <p:nvPr/>
        </p:nvSpPr>
        <p:spPr>
          <a:xfrm>
            <a:off x="6743713" y="1799524"/>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25452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四角形: 角を丸くする 9">
            <a:extLst>
              <a:ext uri="{FF2B5EF4-FFF2-40B4-BE49-F238E27FC236}">
                <a16:creationId xmlns:a16="http://schemas.microsoft.com/office/drawing/2014/main" id="{AD2DDBC9-BAAF-96BE-233D-5F887DBAA43F}"/>
              </a:ext>
            </a:extLst>
          </p:cNvPr>
          <p:cNvSpPr/>
          <p:nvPr/>
        </p:nvSpPr>
        <p:spPr>
          <a:xfrm>
            <a:off x="54768" y="997142"/>
            <a:ext cx="9737072" cy="1767768"/>
          </a:xfrm>
          <a:prstGeom prst="rect">
            <a:avLst/>
          </a:prstGeom>
          <a:solidFill>
            <a:schemeClr val="bg1">
              <a:lumMod val="95000"/>
            </a:schemeClr>
          </a:solidFill>
          <a:ln w="19050">
            <a:solidFill>
              <a:schemeClr val="accent1"/>
            </a:solidFill>
          </a:ln>
          <a:effectLst/>
        </p:spPr>
        <p:txBody>
          <a:bodyPr vertOverflow="overflow" horzOverflow="overflow" wrap="square" numCol="2" rtlCol="0" anchor="t" anchorCtr="0" compatLnSpc="1"/>
          <a:lstStyle/>
          <a:p>
            <a:pPr defTabSz="914400">
              <a:defRPr/>
            </a:pPr>
            <a:r>
              <a:rPr kumimoji="1" lang="ja-JP" altLang="en-US" sz="1050" b="1" kern="0" dirty="0">
                <a:solidFill>
                  <a:prstClr val="black"/>
                </a:solidFill>
                <a:latin typeface="Meiryo UI" panose="020B0604030504040204" pitchFamily="50" charset="-128"/>
                <a:ea typeface="Meiryo UI" panose="020B0604030504040204" pitchFamily="50" charset="-128"/>
              </a:rPr>
              <a:t>■観光客の動向</a:t>
            </a:r>
            <a:endParaRPr kumimoji="1" lang="en-US" altLang="ja-JP" sz="1050" b="1" kern="0" dirty="0">
              <a:solidFill>
                <a:prstClr val="black"/>
              </a:solidFill>
              <a:latin typeface="Meiryo UI" panose="020B0604030504040204" pitchFamily="50" charset="-128"/>
              <a:ea typeface="Meiryo UI" panose="020B0604030504040204" pitchFamily="50" charset="-128"/>
            </a:endParaRP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defTabSz="914400">
              <a:defRPr/>
            </a:pPr>
            <a:r>
              <a:rPr kumimoji="1" lang="ja-JP" altLang="en-US" sz="1050" b="1" kern="0" dirty="0">
                <a:solidFill>
                  <a:prstClr val="black"/>
                </a:solidFill>
                <a:latin typeface="Meiryo UI" panose="020B0604030504040204" pitchFamily="50" charset="-128"/>
                <a:ea typeface="Meiryo UI" panose="020B0604030504040204" pitchFamily="50" charset="-128"/>
              </a:rPr>
              <a:t>■現状の分析・課題</a:t>
            </a:r>
            <a:endParaRPr kumimoji="1" lang="en-US" altLang="ja-JP" sz="1050" b="1" kern="0" dirty="0">
              <a:solidFill>
                <a:prstClr val="black"/>
              </a:solidFill>
              <a:latin typeface="Meiryo UI" panose="020B0604030504040204" pitchFamily="50" charset="-128"/>
              <a:ea typeface="Meiryo UI" panose="020B0604030504040204" pitchFamily="50" charset="-128"/>
            </a:endParaRP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p>
          <a:p>
            <a:pPr defTabSz="914400">
              <a:defRPr/>
            </a:pPr>
            <a:r>
              <a:rPr lang="ja-JP" altLang="en-US" sz="1050" u="sng" kern="0" dirty="0">
                <a:latin typeface="Meiryo UI" panose="020B0604030504040204" pitchFamily="50" charset="-128"/>
                <a:ea typeface="Meiryo UI" panose="020B0604030504040204" pitchFamily="50" charset="-128"/>
              </a:rPr>
              <a:t>・</a:t>
            </a:r>
            <a:r>
              <a:rPr lang="en-US" altLang="ja-JP" sz="1050" u="sng" kern="0" dirty="0">
                <a:latin typeface="Meiryo UI" panose="020B0604030504040204" pitchFamily="50" charset="-128"/>
                <a:ea typeface="Meiryo UI" panose="020B0604030504040204" pitchFamily="50" charset="-128"/>
              </a:rPr>
              <a:t>XXXXXXXX</a:t>
            </a:r>
            <a:endParaRPr kumimoji="1" lang="ja-JP" altLang="en-US" sz="1050" b="1" kern="0" dirty="0">
              <a:latin typeface="Meiryo UI" panose="020B0604030504040204" pitchFamily="50" charset="-128"/>
              <a:ea typeface="Meiryo UI" panose="020B0604030504040204" pitchFamily="50" charset="-128"/>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dirty="0">
                <a:solidFill>
                  <a:schemeClr val="bg1"/>
                </a:solidFill>
                <a:latin typeface="Meiryo UI" panose="020B0604030504040204" pitchFamily="50" charset="-128"/>
                <a:ea typeface="Meiryo UI" panose="020B0604030504040204" pitchFamily="50" charset="-128"/>
              </a:rPr>
              <a:t>令和８年度</a:t>
            </a:r>
            <a:r>
              <a:rPr lang="en-US" altLang="ja-JP" sz="1100" b="1" dirty="0">
                <a:solidFill>
                  <a:schemeClr val="bg1"/>
                </a:solidFill>
                <a:latin typeface="Meiryo UI" panose="020B0604030504040204" pitchFamily="50" charset="-128"/>
                <a:ea typeface="Meiryo UI" panose="020B0604030504040204" pitchFamily="50" charset="-128"/>
              </a:rPr>
              <a:t>_</a:t>
            </a:r>
            <a:r>
              <a:rPr lang="ja-JP" altLang="en-US" sz="1100" b="1" dirty="0">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7476798" y="-1"/>
            <a:ext cx="2429202" cy="193419"/>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dirty="0">
                <a:solidFill>
                  <a:schemeClr val="bg1"/>
                </a:solidFill>
                <a:latin typeface="Meiryo UI" panose="020B0604030504040204" pitchFamily="50" charset="-128"/>
                <a:ea typeface="Meiryo UI" panose="020B0604030504040204" pitchFamily="50" charset="-128"/>
              </a:rPr>
              <a:t>地域一体型・一般型共通</a:t>
            </a:r>
            <a:r>
              <a:rPr lang="en-US" altLang="ja-JP" sz="1100" b="1" dirty="0">
                <a:solidFill>
                  <a:schemeClr val="bg1"/>
                </a:solidFill>
                <a:latin typeface="Meiryo UI" panose="020B0604030504040204" pitchFamily="50" charset="-128"/>
                <a:ea typeface="Meiryo UI" panose="020B0604030504040204" pitchFamily="50" charset="-128"/>
              </a:rPr>
              <a:t>【</a:t>
            </a:r>
            <a:r>
              <a:rPr lang="ja-JP" altLang="en-US" sz="1100" b="1" dirty="0">
                <a:solidFill>
                  <a:schemeClr val="bg1"/>
                </a:solidFill>
                <a:latin typeface="Meiryo UI" panose="020B0604030504040204" pitchFamily="50" charset="-128"/>
                <a:ea typeface="Meiryo UI" panose="020B0604030504040204" pitchFamily="50" charset="-128"/>
              </a:rPr>
              <a:t>様式２</a:t>
            </a:r>
            <a:r>
              <a:rPr lang="en-US" altLang="ja-JP" sz="1100" b="1" dirty="0">
                <a:solidFill>
                  <a:schemeClr val="bg1"/>
                </a:solidFill>
                <a:latin typeface="Meiryo UI" panose="020B0604030504040204" pitchFamily="50" charset="-128"/>
                <a:ea typeface="Meiryo UI" panose="020B0604030504040204" pitchFamily="50" charset="-128"/>
              </a:rPr>
              <a:t>】</a:t>
            </a:r>
            <a:endParaRPr lang="ja-JP" altLang="en-US" sz="1100" b="1" dirty="0">
              <a:solidFill>
                <a:schemeClr val="bg1"/>
              </a:solidFill>
              <a:latin typeface="Meiryo UI" panose="020B0604030504040204" pitchFamily="50" charset="-128"/>
              <a:ea typeface="Meiryo UI" panose="020B0604030504040204" pitchFamily="50" charset="-128"/>
            </a:endParaRPr>
          </a:p>
        </p:txBody>
      </p:sp>
      <p:sp>
        <p:nvSpPr>
          <p:cNvPr id="4" name="四角形: 角を丸くする 9">
            <a:extLst>
              <a:ext uri="{FF2B5EF4-FFF2-40B4-BE49-F238E27FC236}">
                <a16:creationId xmlns:a16="http://schemas.microsoft.com/office/drawing/2014/main" id="{1C932E2D-85AC-19DD-1FFE-73E21AC5162E}"/>
              </a:ext>
            </a:extLst>
          </p:cNvPr>
          <p:cNvSpPr/>
          <p:nvPr/>
        </p:nvSpPr>
        <p:spPr>
          <a:xfrm>
            <a:off x="0" y="193417"/>
            <a:ext cx="9906000" cy="565106"/>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kumimoji="0"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対策計画名：</a:t>
            </a:r>
            <a:r>
              <a:rPr kumimoji="0" lang="en-US" altLang="ja-JP"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XXXXXXXXXXXXXXXX</a:t>
            </a:r>
            <a:endParaRPr lang="en-US" altLang="ja-JP" sz="1400" kern="0" dirty="0">
              <a:solidFill>
                <a:srgbClr val="000000"/>
              </a:solidFill>
              <a:latin typeface="Meiryo UI" panose="020B0604030504040204" pitchFamily="50" charset="-128"/>
              <a:ea typeface="Meiryo UI" panose="020B0604030504040204" pitchFamily="50" charset="-128"/>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panose="020B0604030504040204" pitchFamily="50" charset="-128"/>
                <a:ea typeface="Meiryo UI" panose="020B0604030504040204" pitchFamily="50" charset="-128"/>
              </a:rPr>
              <a:t>申請主体：</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市　、　対象地域：</a:t>
            </a:r>
            <a:r>
              <a:rPr lang="en-US" altLang="ja-JP" sz="1200" kern="0" dirty="0">
                <a:solidFill>
                  <a:srgbClr val="000000"/>
                </a:solidFill>
                <a:latin typeface="Meiryo UI" panose="020B0604030504040204" pitchFamily="50" charset="-128"/>
                <a:ea typeface="Meiryo UI" panose="020B0604030504040204" pitchFamily="50" charset="-128"/>
              </a:rPr>
              <a:t> XXXX</a:t>
            </a:r>
            <a:r>
              <a:rPr lang="ja-JP" altLang="en-US" sz="1200" kern="0" dirty="0">
                <a:solidFill>
                  <a:srgbClr val="000000"/>
                </a:solidFill>
                <a:latin typeface="Meiryo UI" panose="020B0604030504040204" pitchFamily="50" charset="-128"/>
                <a:ea typeface="Meiryo UI" panose="020B0604030504040204" pitchFamily="50" charset="-128"/>
              </a:rPr>
              <a:t>県　</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市　</a:t>
            </a:r>
            <a:r>
              <a:rPr lang="en-US" altLang="ja-JP" sz="1200" kern="0" dirty="0">
                <a:solidFill>
                  <a:srgbClr val="000000"/>
                </a:solidFill>
                <a:latin typeface="Meiryo UI" panose="020B0604030504040204" pitchFamily="50" charset="-128"/>
                <a:ea typeface="Meiryo UI" panose="020B0604030504040204" pitchFamily="50" charset="-128"/>
              </a:rPr>
              <a:t>XXXX</a:t>
            </a:r>
            <a:r>
              <a:rPr lang="ja-JP" altLang="en-US" sz="1200" kern="0" dirty="0">
                <a:solidFill>
                  <a:srgbClr val="000000"/>
                </a:solidFill>
                <a:latin typeface="Meiryo UI" panose="020B0604030504040204" pitchFamily="50" charset="-128"/>
                <a:ea typeface="Meiryo UI" panose="020B0604030504040204" pitchFamily="50" charset="-128"/>
              </a:rPr>
              <a:t>エリア　</a:t>
            </a:r>
            <a:endParaRPr lang="en-US" altLang="ja-JP" sz="1200" kern="0" dirty="0">
              <a:solidFill>
                <a:srgbClr val="000000"/>
              </a:solidFill>
              <a:latin typeface="Meiryo UI" panose="020B0604030504040204" pitchFamily="50" charset="-128"/>
              <a:ea typeface="Meiryo UI" panose="020B0604030504040204" pitchFamily="50" charset="-128"/>
            </a:endParaRPr>
          </a:p>
        </p:txBody>
      </p:sp>
      <p:sp>
        <p:nvSpPr>
          <p:cNvPr id="5" name="四角形: 角を丸くする 9">
            <a:extLst>
              <a:ext uri="{FF2B5EF4-FFF2-40B4-BE49-F238E27FC236}">
                <a16:creationId xmlns:a16="http://schemas.microsoft.com/office/drawing/2014/main" id="{3973856B-6DF8-EC09-3E96-9B81714DB74E}"/>
              </a:ext>
            </a:extLst>
          </p:cNvPr>
          <p:cNvSpPr/>
          <p:nvPr/>
        </p:nvSpPr>
        <p:spPr>
          <a:xfrm>
            <a:off x="7488928" y="241417"/>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6" name="四角形: 角を丸くする 9">
            <a:extLst>
              <a:ext uri="{FF2B5EF4-FFF2-40B4-BE49-F238E27FC236}">
                <a16:creationId xmlns:a16="http://schemas.microsoft.com/office/drawing/2014/main" id="{F82F608E-6EFC-79AE-2538-F5F7DE2DC5C5}"/>
              </a:ext>
            </a:extLst>
          </p:cNvPr>
          <p:cNvSpPr/>
          <p:nvPr/>
        </p:nvSpPr>
        <p:spPr>
          <a:xfrm>
            <a:off x="7488928" y="505434"/>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790811"/>
            <a:ext cx="1512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現状・課題</a:t>
            </a:r>
            <a:endParaRPr kumimoji="0" lang="en-US" altLang="ja-JP"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1" name="四角形: 角を丸くする 9">
            <a:extLst>
              <a:ext uri="{FF2B5EF4-FFF2-40B4-BE49-F238E27FC236}">
                <a16:creationId xmlns:a16="http://schemas.microsoft.com/office/drawing/2014/main" id="{B72C64E6-828C-7323-520D-6FB46A9DA3DD}"/>
              </a:ext>
            </a:extLst>
          </p:cNvPr>
          <p:cNvSpPr/>
          <p:nvPr/>
        </p:nvSpPr>
        <p:spPr>
          <a:xfrm>
            <a:off x="4991256" y="2830149"/>
            <a:ext cx="1304286" cy="17338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実施体制</a:t>
            </a:r>
            <a:endParaRPr kumimoji="0" lang="en-US" altLang="ja-JP"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55" name="四角形: 角を丸くする 9">
            <a:extLst>
              <a:ext uri="{FF2B5EF4-FFF2-40B4-BE49-F238E27FC236}">
                <a16:creationId xmlns:a16="http://schemas.microsoft.com/office/drawing/2014/main" id="{D9ED0165-381E-0F23-81A1-44A5DBC3F097}"/>
              </a:ext>
            </a:extLst>
          </p:cNvPr>
          <p:cNvSpPr/>
          <p:nvPr/>
        </p:nvSpPr>
        <p:spPr>
          <a:xfrm>
            <a:off x="4991256" y="2986952"/>
            <a:ext cx="4859978" cy="3837104"/>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kumimoji="0" lang="ja-JP" altLang="en-US"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rPr>
              <a:t>■協議の場</a:t>
            </a: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ja-JP" altLang="en-US" sz="1050" b="1" u="sng" kern="0" dirty="0">
                <a:latin typeface="Meiryo UI" panose="020B0604030504040204" pitchFamily="50" charset="-128"/>
                <a:ea typeface="Meiryo UI" panose="020B0604030504040204" pitchFamily="50" charset="-128"/>
              </a:rPr>
              <a:t>■協議計画</a:t>
            </a:r>
            <a:endParaRPr lang="en-US" altLang="ja-JP" sz="1050" b="1" u="sng" kern="0" dirty="0">
              <a:latin typeface="Meiryo UI" panose="020B0604030504040204" pitchFamily="50" charset="-128"/>
              <a:ea typeface="Meiryo UI" panose="020B0604030504040204" pitchFamily="50" charset="-128"/>
            </a:endParaRPr>
          </a:p>
        </p:txBody>
      </p:sp>
      <p:graphicFrame>
        <p:nvGraphicFramePr>
          <p:cNvPr id="38" name="表 37">
            <a:extLst>
              <a:ext uri="{FF2B5EF4-FFF2-40B4-BE49-F238E27FC236}">
                <a16:creationId xmlns:a16="http://schemas.microsoft.com/office/drawing/2014/main" id="{C938073C-FFF3-6AF1-280C-458A313C63BB}"/>
              </a:ext>
            </a:extLst>
          </p:cNvPr>
          <p:cNvGraphicFramePr>
            <a:graphicFrameLocks noGrp="1"/>
          </p:cNvGraphicFramePr>
          <p:nvPr>
            <p:extLst>
              <p:ext uri="{D42A27DB-BD31-4B8C-83A1-F6EECF244321}">
                <p14:modId xmlns:p14="http://schemas.microsoft.com/office/powerpoint/2010/main" val="1543779254"/>
              </p:ext>
            </p:extLst>
          </p:nvPr>
        </p:nvGraphicFramePr>
        <p:xfrm>
          <a:off x="5075827" y="5831923"/>
          <a:ext cx="4709014" cy="925866"/>
        </p:xfrm>
        <a:graphic>
          <a:graphicData uri="http://schemas.openxmlformats.org/drawingml/2006/table">
            <a:tbl>
              <a:tblPr firstRow="1" bandRow="1">
                <a:tableStyleId>{5C22544A-7EE6-4342-B048-85BDC9FD1C3A}</a:tableStyleId>
              </a:tblPr>
              <a:tblGrid>
                <a:gridCol w="656451">
                  <a:extLst>
                    <a:ext uri="{9D8B030D-6E8A-4147-A177-3AD203B41FA5}">
                      <a16:colId xmlns:a16="http://schemas.microsoft.com/office/drawing/2014/main" val="3559197824"/>
                    </a:ext>
                  </a:extLst>
                </a:gridCol>
                <a:gridCol w="3011077">
                  <a:extLst>
                    <a:ext uri="{9D8B030D-6E8A-4147-A177-3AD203B41FA5}">
                      <a16:colId xmlns:a16="http://schemas.microsoft.com/office/drawing/2014/main" val="2726071596"/>
                    </a:ext>
                  </a:extLst>
                </a:gridCol>
                <a:gridCol w="1041486">
                  <a:extLst>
                    <a:ext uri="{9D8B030D-6E8A-4147-A177-3AD203B41FA5}">
                      <a16:colId xmlns:a16="http://schemas.microsoft.com/office/drawing/2014/main" val="2138279705"/>
                    </a:ext>
                  </a:extLst>
                </a:gridCol>
              </a:tblGrid>
              <a:tr h="204889">
                <a:tc>
                  <a:txBody>
                    <a:bodyPr/>
                    <a:lstStyle/>
                    <a:p>
                      <a:pPr algn="ct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900" b="0" dirty="0">
                          <a:solidFill>
                            <a:schemeClr val="tx1"/>
                          </a:solidFill>
                          <a:latin typeface="Meiryo UI" panose="020B0604030504040204" pitchFamily="50" charset="-128"/>
                          <a:ea typeface="Meiryo UI" panose="020B0604030504040204" pitchFamily="50" charset="-128"/>
                        </a:rPr>
                        <a:t>協議事項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900" b="0">
                          <a:solidFill>
                            <a:schemeClr val="tx1"/>
                          </a:solidFill>
                          <a:latin typeface="Meiryo UI" panose="020B0604030504040204" pitchFamily="50" charset="-128"/>
                          <a:ea typeface="Meiryo UI" panose="020B0604030504040204" pitchFamily="50" charset="-128"/>
                        </a:rPr>
                        <a:t>実施時期</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04889">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1</a:t>
                      </a:r>
                      <a:r>
                        <a:rPr kumimoji="1" lang="ja-JP" altLang="en-US" sz="900" b="0" dirty="0">
                          <a:solidFill>
                            <a:schemeClr val="tx1"/>
                          </a:solidFill>
                          <a:latin typeface="Meiryo UI" panose="020B0604030504040204" pitchFamily="50" charset="-128"/>
                          <a:ea typeface="Meiryo UI" panose="020B0604030504040204" pitchFamily="50" charset="-128"/>
                        </a:rPr>
                        <a:t>回目</a:t>
                      </a:r>
                      <a:endParaRPr kumimoji="1" lang="en-US" altLang="ja-JP" sz="900" b="0" dirty="0">
                        <a:solidFill>
                          <a:schemeClr val="tx1"/>
                        </a:solidFill>
                        <a:latin typeface="Meiryo UI" panose="020B0604030504040204" pitchFamily="50" charset="-128"/>
                        <a:ea typeface="Meiryo UI" panose="020B0604030504040204" pitchFamily="50" charset="-128"/>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2026</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9</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249663">
                <a:tc>
                  <a:txBody>
                    <a:bodyPr/>
                    <a:lstStyle/>
                    <a:p>
                      <a:pPr algn="ctr"/>
                      <a:r>
                        <a:rPr kumimoji="1" lang="en-US" altLang="ja-JP" sz="900" b="0" dirty="0">
                          <a:solidFill>
                            <a:schemeClr val="tx1"/>
                          </a:solidFill>
                          <a:latin typeface="Meiryo UI" panose="020B0604030504040204" pitchFamily="50" charset="-128"/>
                          <a:ea typeface="Meiryo UI" panose="020B0604030504040204" pitchFamily="50" charset="-128"/>
                        </a:rPr>
                        <a:t>2</a:t>
                      </a:r>
                      <a:r>
                        <a:rPr kumimoji="1" lang="ja-JP" altLang="en-US" sz="900" b="0" dirty="0">
                          <a:solidFill>
                            <a:schemeClr val="tx1"/>
                          </a:solidFill>
                          <a:latin typeface="Meiryo UI" panose="020B0604030504040204" pitchFamily="50" charset="-128"/>
                          <a:ea typeface="Meiryo UI" panose="020B0604030504040204"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2026</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12</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249663">
                <a:tc>
                  <a:txBody>
                    <a:bodyPr/>
                    <a:lstStyle/>
                    <a:p>
                      <a:pPr algn="ctr"/>
                      <a:r>
                        <a:rPr kumimoji="1" lang="en-US" altLang="ja-JP" sz="900" b="0">
                          <a:solidFill>
                            <a:schemeClr val="tx1"/>
                          </a:solidFill>
                          <a:latin typeface="Meiryo UI" panose="020B0604030504040204" pitchFamily="50" charset="-128"/>
                          <a:ea typeface="Meiryo UI" panose="020B0604030504040204" pitchFamily="50" charset="-128"/>
                        </a:rPr>
                        <a:t>3</a:t>
                      </a:r>
                      <a:r>
                        <a:rPr kumimoji="1" lang="ja-JP" altLang="en-US" sz="900" b="0">
                          <a:solidFill>
                            <a:schemeClr val="tx1"/>
                          </a:solidFill>
                          <a:latin typeface="Meiryo UI" panose="020B0604030504040204" pitchFamily="50" charset="-128"/>
                          <a:ea typeface="Meiryo UI" panose="020B0604030504040204" pitchFamily="50" charset="-128"/>
                        </a:rPr>
                        <a:t>回目</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marR="0" lvl="0" indent="-171450" algn="l" defTabSz="682887"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2027</a:t>
                      </a:r>
                      <a:r>
                        <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年２月</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40" name="表 39">
            <a:extLst>
              <a:ext uri="{FF2B5EF4-FFF2-40B4-BE49-F238E27FC236}">
                <a16:creationId xmlns:a16="http://schemas.microsoft.com/office/drawing/2014/main" id="{2C3E0290-19DD-15BF-CC5C-29D981277B31}"/>
              </a:ext>
            </a:extLst>
          </p:cNvPr>
          <p:cNvGraphicFramePr>
            <a:graphicFrameLocks noGrp="1"/>
          </p:cNvGraphicFramePr>
          <p:nvPr>
            <p:extLst>
              <p:ext uri="{D42A27DB-BD31-4B8C-83A1-F6EECF244321}">
                <p14:modId xmlns:p14="http://schemas.microsoft.com/office/powerpoint/2010/main" val="2793234528"/>
              </p:ext>
            </p:extLst>
          </p:nvPr>
        </p:nvGraphicFramePr>
        <p:xfrm>
          <a:off x="5062518" y="3256410"/>
          <a:ext cx="4732666" cy="2473656"/>
        </p:xfrm>
        <a:graphic>
          <a:graphicData uri="http://schemas.openxmlformats.org/drawingml/2006/table">
            <a:tbl>
              <a:tblPr firstRow="1" bandRow="1">
                <a:tableStyleId>{5C22544A-7EE6-4342-B048-85BDC9FD1C3A}</a:tableStyleId>
              </a:tblPr>
              <a:tblGrid>
                <a:gridCol w="658135">
                  <a:extLst>
                    <a:ext uri="{9D8B030D-6E8A-4147-A177-3AD203B41FA5}">
                      <a16:colId xmlns:a16="http://schemas.microsoft.com/office/drawing/2014/main" val="3559197824"/>
                    </a:ext>
                  </a:extLst>
                </a:gridCol>
                <a:gridCol w="4074531">
                  <a:extLst>
                    <a:ext uri="{9D8B030D-6E8A-4147-A177-3AD203B41FA5}">
                      <a16:colId xmlns:a16="http://schemas.microsoft.com/office/drawing/2014/main" val="2726071596"/>
                    </a:ext>
                  </a:extLst>
                </a:gridCol>
              </a:tblGrid>
              <a:tr h="271163">
                <a:tc>
                  <a:txBody>
                    <a:bodyPr/>
                    <a:lstStyle/>
                    <a:p>
                      <a:pPr algn="ctr"/>
                      <a:r>
                        <a:rPr kumimoji="1" lang="ja-JP" altLang="en-US" sz="1000" b="0" dirty="0">
                          <a:solidFill>
                            <a:schemeClr val="tx1"/>
                          </a:solidFill>
                          <a:latin typeface="Meiryo UI" panose="020B0604030504040204" pitchFamily="50" charset="-128"/>
                          <a:ea typeface="Meiryo UI" panose="020B0604030504040204" pitchFamily="50" charset="-128"/>
                        </a:rPr>
                        <a:t>協議会名</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協議会</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35794796"/>
                  </a:ext>
                </a:extLst>
              </a:tr>
              <a:tr h="271163">
                <a:tc>
                  <a:txBody>
                    <a:bodyPr/>
                    <a:lstStyle/>
                    <a:p>
                      <a:pPr algn="ctr"/>
                      <a:r>
                        <a:rPr kumimoji="1" lang="ja-JP" altLang="en-US" sz="1000" b="0">
                          <a:solidFill>
                            <a:schemeClr val="tx1"/>
                          </a:solidFill>
                          <a:latin typeface="Meiryo UI" panose="020B0604030504040204" pitchFamily="50" charset="-128"/>
                          <a:ea typeface="Meiryo UI" panose="020B0604030504040204" pitchFamily="50" charset="-128"/>
                        </a:rPr>
                        <a:t>実施方法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682887"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（新規会議</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lang="ja-JP" altLang="en-US" sz="1050" kern="0" dirty="0">
                          <a:solidFill>
                            <a:srgbClr val="000000"/>
                          </a:solidFill>
                          <a:latin typeface="Meiryo UI" panose="020B0604030504040204" pitchFamily="50" charset="-128"/>
                          <a:ea typeface="Meiryo UI" panose="020B0604030504040204" pitchFamily="50" charset="-128"/>
                        </a:rPr>
                        <a:t>既存会議</a:t>
                      </a:r>
                      <a:r>
                        <a:rPr lang="en-US" altLang="ja-JP" sz="1050" kern="0" dirty="0">
                          <a:solidFill>
                            <a:srgbClr val="000000"/>
                          </a:solidFill>
                          <a:latin typeface="Meiryo UI" panose="020B0604030504040204" pitchFamily="50" charset="-128"/>
                          <a:ea typeface="Meiryo UI" panose="020B0604030504040204" pitchFamily="50" charset="-128"/>
                        </a:rPr>
                        <a:t>/</a:t>
                      </a:r>
                      <a:r>
                        <a:rPr lang="ja-JP" altLang="en-US" sz="1050" kern="0" dirty="0">
                          <a:solidFill>
                            <a:srgbClr val="000000"/>
                          </a:solidFill>
                          <a:latin typeface="Meiryo UI" panose="020B0604030504040204" pitchFamily="50" charset="-128"/>
                          <a:ea typeface="Meiryo UI" panose="020B0604030504040204" pitchFamily="50" charset="-128"/>
                        </a:rPr>
                        <a:t>既存会議の組み合わせ</a:t>
                      </a:r>
                      <a:r>
                        <a:rPr kumimoji="1" lang="en-US" altLang="ja-JP"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個別協議　等）</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98157294"/>
                  </a:ext>
                </a:extLst>
              </a:tr>
              <a:tr h="1220844">
                <a:tc>
                  <a:txBody>
                    <a:bodyPr/>
                    <a:lstStyle/>
                    <a:p>
                      <a:pPr algn="ctr"/>
                      <a:r>
                        <a:rPr kumimoji="1" lang="ja-JP" altLang="en-US" sz="1000" b="0">
                          <a:solidFill>
                            <a:schemeClr val="tx1"/>
                          </a:solidFill>
                          <a:latin typeface="Meiryo UI" panose="020B0604030504040204" pitchFamily="50" charset="-128"/>
                          <a:ea typeface="Meiryo UI" panose="020B0604030504040204" pitchFamily="50" charset="-128"/>
                        </a:rPr>
                        <a:t>参画者</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＜行政機関＞</a:t>
                      </a:r>
                      <a:endParaRPr kumimoji="1" lang="en-US" altLang="ja-JP" sz="100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　</a:t>
                      </a:r>
                      <a:r>
                        <a:rPr kumimoji="1" lang="en-US" altLang="ja-JP" sz="100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0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市</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＜事業者＞</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　</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観光協会、</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株式会社、</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株式会社</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＜住民関係者＞</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　</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町内会、</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市民団体、</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＜有識者等＞</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　</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大学</a:t>
                      </a:r>
                      <a:r>
                        <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XXXX</a:t>
                      </a:r>
                      <a:r>
                        <a:rPr kumimoji="1" lang="ja-JP" altLang="en-US"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rPr>
                        <a:t>教授</a:t>
                      </a:r>
                      <a:endParaRPr kumimoji="1" lang="en-US" altLang="ja-JP" sz="1050" b="0" i="0" u="none" strike="noStrike" kern="1200" cap="none" spc="0" normalizeH="0" baseline="0" noProof="0" dirty="0">
                        <a:ln>
                          <a:noFill/>
                        </a:ln>
                        <a:solidFill>
                          <a:schemeClr val="accent6"/>
                        </a:solidFill>
                        <a:effectLst/>
                        <a:uLnTx/>
                        <a:uFillTx/>
                        <a:latin typeface="Meiryo UI" panose="020B0604030504040204" pitchFamily="50" charset="-128"/>
                        <a:ea typeface="Meiryo UI" panose="020B0604030504040204" pitchFamily="50" charset="-128"/>
                        <a:cs typeface="+mn-cs"/>
                      </a:endParaRPr>
                    </a:p>
                  </a:txBody>
                  <a:tcPr marL="32727" marR="32727" marT="38055" marB="3805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7817062"/>
                  </a:ext>
                </a:extLst>
              </a:tr>
              <a:tr h="590300">
                <a:tc>
                  <a:txBody>
                    <a:bodyPr/>
                    <a:lstStyle/>
                    <a:p>
                      <a:pPr algn="ctr"/>
                      <a:r>
                        <a:rPr kumimoji="1" lang="ja-JP" altLang="en-US" sz="1000" b="0" dirty="0">
                          <a:solidFill>
                            <a:schemeClr val="tx1"/>
                          </a:solidFill>
                          <a:latin typeface="Meiryo UI" panose="020B0604030504040204" pitchFamily="50" charset="-128"/>
                          <a:ea typeface="Meiryo UI" panose="020B0604030504040204" pitchFamily="50" charset="-128"/>
                        </a:rPr>
                        <a:t>住民参画手法</a:t>
                      </a:r>
                    </a:p>
                  </a:txBody>
                  <a:tcPr marL="32727" marR="32727" marT="38055" marB="38055"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l" defTabSz="682887" rtl="0" eaLnBrk="1" fontAlgn="auto" latinLnBrk="0" hangingPunct="1">
                        <a:lnSpc>
                          <a:spcPct val="100000"/>
                        </a:lnSpc>
                        <a:spcBef>
                          <a:spcPts val="0"/>
                        </a:spcBef>
                        <a:spcAft>
                          <a:spcPts val="0"/>
                        </a:spcAft>
                        <a:buClrTx/>
                        <a:buSzTx/>
                        <a:buFont typeface="Arial" panose="020B0604020202020204" pitchFamily="34" charset="0"/>
                        <a:buNone/>
                        <a:tabLst/>
                        <a:defRPr/>
                      </a:pPr>
                      <a:br>
                        <a:rPr kumimoji="1"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br>
                      <a:r>
                        <a:rPr kumimoji="1" lang="en-US" altLang="zh-CN"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r>
                        <a:rPr kumimoji="1" lang="zh-CN"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町内会</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会長と</a:t>
                      </a:r>
                      <a:r>
                        <a:rPr kumimoji="1" lang="en-US" altLang="zh-CN"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XXXX</a:t>
                      </a:r>
                      <a:r>
                        <a:rPr kumimoji="1" lang="zh-CN"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市民団体</a:t>
                      </a:r>
                      <a:r>
                        <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代表が、</a:t>
                      </a:r>
                      <a:r>
                        <a:rPr lang="ja-JP" altLang="en-US" sz="1050" kern="0" dirty="0">
                          <a:solidFill>
                            <a:srgbClr val="000000"/>
                          </a:solidFill>
                          <a:latin typeface="Meiryo UI" panose="020B0604030504040204" pitchFamily="50" charset="-128"/>
                          <a:ea typeface="Meiryo UI" panose="020B0604030504040204" pitchFamily="50" charset="-128"/>
                        </a:rPr>
                        <a:t>協議会の構成員として参画</a:t>
                      </a: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2727" marR="32727" marT="38055" marB="38055">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8643946"/>
                  </a:ext>
                </a:extLst>
              </a:tr>
            </a:tbl>
          </a:graphicData>
        </a:graphic>
      </p:graphicFrame>
      <p:graphicFrame>
        <p:nvGraphicFramePr>
          <p:cNvPr id="45" name="表 44">
            <a:extLst>
              <a:ext uri="{FF2B5EF4-FFF2-40B4-BE49-F238E27FC236}">
                <a16:creationId xmlns:a16="http://schemas.microsoft.com/office/drawing/2014/main" id="{1DA954AB-E454-A56D-6EDB-CD8A062F91E6}"/>
              </a:ext>
            </a:extLst>
          </p:cNvPr>
          <p:cNvGraphicFramePr>
            <a:graphicFrameLocks noGrp="1"/>
          </p:cNvGraphicFramePr>
          <p:nvPr/>
        </p:nvGraphicFramePr>
        <p:xfrm>
          <a:off x="6096000" y="234104"/>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graphicFrame>
        <p:nvGraphicFramePr>
          <p:cNvPr id="21" name="表 20">
            <a:extLst>
              <a:ext uri="{FF2B5EF4-FFF2-40B4-BE49-F238E27FC236}">
                <a16:creationId xmlns:a16="http://schemas.microsoft.com/office/drawing/2014/main" id="{9A24700A-2CD1-159D-8B7F-958CD4CCE93D}"/>
              </a:ext>
            </a:extLst>
          </p:cNvPr>
          <p:cNvGraphicFramePr>
            <a:graphicFrameLocks noGrp="1"/>
          </p:cNvGraphicFramePr>
          <p:nvPr>
            <p:extLst>
              <p:ext uri="{D42A27DB-BD31-4B8C-83A1-F6EECF244321}">
                <p14:modId xmlns:p14="http://schemas.microsoft.com/office/powerpoint/2010/main" val="2279791411"/>
              </p:ext>
            </p:extLst>
          </p:nvPr>
        </p:nvGraphicFramePr>
        <p:xfrm>
          <a:off x="186895" y="1560003"/>
          <a:ext cx="4445775" cy="1133545"/>
        </p:xfrm>
        <a:graphic>
          <a:graphicData uri="http://schemas.openxmlformats.org/drawingml/2006/table">
            <a:tbl>
              <a:tblPr firstRow="1" bandRow="1">
                <a:tableStyleId>{5C22544A-7EE6-4342-B048-85BDC9FD1C3A}</a:tableStyleId>
              </a:tblPr>
              <a:tblGrid>
                <a:gridCol w="989961">
                  <a:extLst>
                    <a:ext uri="{9D8B030D-6E8A-4147-A177-3AD203B41FA5}">
                      <a16:colId xmlns:a16="http://schemas.microsoft.com/office/drawing/2014/main" val="3559197824"/>
                    </a:ext>
                  </a:extLst>
                </a:gridCol>
                <a:gridCol w="1151938">
                  <a:extLst>
                    <a:ext uri="{9D8B030D-6E8A-4147-A177-3AD203B41FA5}">
                      <a16:colId xmlns:a16="http://schemas.microsoft.com/office/drawing/2014/main" val="2726071596"/>
                    </a:ext>
                  </a:extLst>
                </a:gridCol>
                <a:gridCol w="1151938">
                  <a:extLst>
                    <a:ext uri="{9D8B030D-6E8A-4147-A177-3AD203B41FA5}">
                      <a16:colId xmlns:a16="http://schemas.microsoft.com/office/drawing/2014/main" val="2472737929"/>
                    </a:ext>
                  </a:extLst>
                </a:gridCol>
                <a:gridCol w="1151938">
                  <a:extLst>
                    <a:ext uri="{9D8B030D-6E8A-4147-A177-3AD203B41FA5}">
                      <a16:colId xmlns:a16="http://schemas.microsoft.com/office/drawing/2014/main" val="2345826440"/>
                    </a:ext>
                  </a:extLst>
                </a:gridCol>
              </a:tblGrid>
              <a:tr h="293276">
                <a:tc>
                  <a:txBody>
                    <a:bodyPr/>
                    <a:lstStyle/>
                    <a:p>
                      <a:pPr algn="ctr"/>
                      <a:endParaRPr kumimoji="1" lang="ja-JP" altLang="en-US" sz="105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2019</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2024</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2025</a:t>
                      </a:r>
                      <a:r>
                        <a:rPr kumimoji="1" lang="ja-JP" altLang="en-US" sz="900" dirty="0">
                          <a:solidFill>
                            <a:schemeClr val="tx1"/>
                          </a:solidFill>
                          <a:latin typeface="Meiryo UI" panose="020B0604030504040204" pitchFamily="50" charset="-128"/>
                          <a:ea typeface="Meiryo UI" panose="020B0604030504040204" pitchFamily="50" charset="-128"/>
                        </a:rPr>
                        <a:t>年</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284388">
                <a:tc>
                  <a:txBody>
                    <a:bodyPr/>
                    <a:lstStyle/>
                    <a:p>
                      <a:pPr algn="ctr"/>
                      <a:r>
                        <a:rPr kumimoji="1" lang="ja-JP" altLang="en-US" sz="1000" b="1" dirty="0">
                          <a:solidFill>
                            <a:schemeClr val="tx1"/>
                          </a:solidFill>
                          <a:latin typeface="Meiryo UI" panose="020B0604030504040204" pitchFamily="50" charset="-128"/>
                          <a:ea typeface="Meiryo UI" panose="020B0604030504040204" pitchFamily="50" charset="-128"/>
                        </a:rPr>
                        <a:t>入込観光客数</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84388">
                <a:tc>
                  <a:txBody>
                    <a:bodyPr/>
                    <a:lstStyle/>
                    <a:p>
                      <a:pPr algn="ctr"/>
                      <a:r>
                        <a:rPr kumimoji="1" lang="ja-JP" altLang="en-US" sz="1000" b="1">
                          <a:solidFill>
                            <a:schemeClr val="tx1"/>
                          </a:solidFill>
                          <a:latin typeface="Meiryo UI" panose="020B0604030504040204" pitchFamily="50" charset="-128"/>
                          <a:ea typeface="Meiryo UI" panose="020B0604030504040204" pitchFamily="50" charset="-128"/>
                        </a:rPr>
                        <a:t>国内（人）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a:solidFill>
                            <a:schemeClr val="tx1"/>
                          </a:solidFill>
                          <a:latin typeface="Meiryo UI" panose="020B0604030504040204" pitchFamily="50" charset="-128"/>
                          <a:ea typeface="Meiryo UI" panose="020B0604030504040204" pitchFamily="50" charset="-128"/>
                        </a:rPr>
                        <a:t>XX</a:t>
                      </a:r>
                      <a:endParaRPr kumimoji="1" lang="ja-JP" altLang="en-US" sz="90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r h="271493">
                <a:tc>
                  <a:txBody>
                    <a:bodyPr/>
                    <a:lstStyle/>
                    <a:p>
                      <a:pPr algn="ctr"/>
                      <a:r>
                        <a:rPr kumimoji="1" lang="ja-JP" altLang="en-US" sz="900" b="1" dirty="0">
                          <a:solidFill>
                            <a:schemeClr val="tx1"/>
                          </a:solidFill>
                          <a:latin typeface="Meiryo UI" panose="020B0604030504040204" pitchFamily="50" charset="-128"/>
                          <a:ea typeface="Meiryo UI" panose="020B0604030504040204" pitchFamily="50" charset="-128"/>
                        </a:rPr>
                        <a:t>インバウンド（人）</a:t>
                      </a: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r"/>
                      <a:r>
                        <a:rPr kumimoji="1" lang="en-US" altLang="ja-JP" sz="900" dirty="0">
                          <a:solidFill>
                            <a:schemeClr val="tx1"/>
                          </a:solidFill>
                          <a:latin typeface="Meiryo UI" panose="020B0604030504040204" pitchFamily="50" charset="-128"/>
                          <a:ea typeface="Meiryo UI" panose="020B0604030504040204" pitchFamily="50" charset="-128"/>
                        </a:rPr>
                        <a:t>XX</a:t>
                      </a:r>
                      <a:endParaRPr kumimoji="1" lang="ja-JP" altLang="en-US" sz="900" dirty="0">
                        <a:solidFill>
                          <a:schemeClr val="tx1"/>
                        </a:solidFill>
                        <a:latin typeface="Meiryo UI" panose="020B0604030504040204" pitchFamily="50" charset="-128"/>
                        <a:ea typeface="Meiryo UI" panose="020B0604030504040204" pitchFamily="50" charset="-128"/>
                      </a:endParaRPr>
                    </a:p>
                  </a:txBody>
                  <a:tcPr marL="45720" marR="4572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r" defTabSz="682887"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45720" marR="4572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68643946"/>
                  </a:ext>
                </a:extLst>
              </a:tr>
            </a:tbl>
          </a:graphicData>
        </a:graphic>
      </p:graphicFrame>
      <p:sp>
        <p:nvSpPr>
          <p:cNvPr id="28" name="四角形: 角を丸くする 9">
            <a:extLst>
              <a:ext uri="{FF2B5EF4-FFF2-40B4-BE49-F238E27FC236}">
                <a16:creationId xmlns:a16="http://schemas.microsoft.com/office/drawing/2014/main" id="{5A25241B-45B8-B684-4381-3D29206DF258}"/>
              </a:ext>
            </a:extLst>
          </p:cNvPr>
          <p:cNvSpPr/>
          <p:nvPr/>
        </p:nvSpPr>
        <p:spPr>
          <a:xfrm>
            <a:off x="54769" y="2838216"/>
            <a:ext cx="1512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目指す姿・</a:t>
            </a:r>
            <a:r>
              <a:rPr kumimoji="0" lang="en-US" altLang="ja-JP" sz="10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KGI</a:t>
            </a:r>
          </a:p>
        </p:txBody>
      </p:sp>
      <p:graphicFrame>
        <p:nvGraphicFramePr>
          <p:cNvPr id="29" name="表 28">
            <a:extLst>
              <a:ext uri="{FF2B5EF4-FFF2-40B4-BE49-F238E27FC236}">
                <a16:creationId xmlns:a16="http://schemas.microsoft.com/office/drawing/2014/main" id="{267482B9-8FE4-C34A-1EC9-72062451EE4D}"/>
              </a:ext>
            </a:extLst>
          </p:cNvPr>
          <p:cNvGraphicFramePr>
            <a:graphicFrameLocks noGrp="1"/>
          </p:cNvGraphicFramePr>
          <p:nvPr>
            <p:extLst>
              <p:ext uri="{D42A27DB-BD31-4B8C-83A1-F6EECF244321}">
                <p14:modId xmlns:p14="http://schemas.microsoft.com/office/powerpoint/2010/main" val="720059937"/>
              </p:ext>
            </p:extLst>
          </p:nvPr>
        </p:nvGraphicFramePr>
        <p:xfrm>
          <a:off x="4920710" y="1731552"/>
          <a:ext cx="4583090" cy="911068"/>
        </p:xfrm>
        <a:graphic>
          <a:graphicData uri="http://schemas.openxmlformats.org/drawingml/2006/table">
            <a:tbl>
              <a:tblPr firstRow="1" bandRow="1">
                <a:tableStyleId>{5C22544A-7EE6-4342-B048-85BDC9FD1C3A}</a:tableStyleId>
              </a:tblPr>
              <a:tblGrid>
                <a:gridCol w="879141">
                  <a:extLst>
                    <a:ext uri="{9D8B030D-6E8A-4147-A177-3AD203B41FA5}">
                      <a16:colId xmlns:a16="http://schemas.microsoft.com/office/drawing/2014/main" val="3559197824"/>
                    </a:ext>
                  </a:extLst>
                </a:gridCol>
                <a:gridCol w="2808652">
                  <a:extLst>
                    <a:ext uri="{9D8B030D-6E8A-4147-A177-3AD203B41FA5}">
                      <a16:colId xmlns:a16="http://schemas.microsoft.com/office/drawing/2014/main" val="2726071596"/>
                    </a:ext>
                  </a:extLst>
                </a:gridCol>
                <a:gridCol w="895297">
                  <a:extLst>
                    <a:ext uri="{9D8B030D-6E8A-4147-A177-3AD203B41FA5}">
                      <a16:colId xmlns:a16="http://schemas.microsoft.com/office/drawing/2014/main" val="2393010626"/>
                    </a:ext>
                  </a:extLst>
                </a:gridCol>
              </a:tblGrid>
              <a:tr h="320222">
                <a:tc gridSpan="2">
                  <a:txBody>
                    <a:bodyPr/>
                    <a:lstStyle/>
                    <a:p>
                      <a:pPr algn="ctr"/>
                      <a:r>
                        <a:rPr kumimoji="1" lang="ja-JP" altLang="en-US" sz="900" dirty="0">
                          <a:solidFill>
                            <a:schemeClr val="tx1"/>
                          </a:solidFill>
                          <a:latin typeface="Meiryo UI" panose="020B0604030504040204" pitchFamily="50" charset="-128"/>
                          <a:ea typeface="Meiryo UI" panose="020B0604030504040204" pitchFamily="50" charset="-128"/>
                        </a:rPr>
                        <a:t>現状・問題点</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a:solidFill>
                            <a:schemeClr val="tx1"/>
                          </a:solidFill>
                          <a:latin typeface="Meiryo UI" panose="020B0604030504040204" pitchFamily="50" charset="-128"/>
                          <a:ea typeface="Meiryo UI" panose="020B0604030504040204" pitchFamily="50" charset="-128"/>
                        </a:rPr>
                        <a:t>影響を受けている</a:t>
                      </a:r>
                      <a:endParaRPr kumimoji="1" lang="en-US" altLang="ja-JP" sz="800">
                        <a:solidFill>
                          <a:schemeClr val="tx1"/>
                        </a:solidFill>
                        <a:latin typeface="Meiryo UI" panose="020B0604030504040204" pitchFamily="50" charset="-128"/>
                        <a:ea typeface="Meiryo UI" panose="020B0604030504040204" pitchFamily="50" charset="-128"/>
                      </a:endParaRPr>
                    </a:p>
                    <a:p>
                      <a:pPr algn="ctr"/>
                      <a:r>
                        <a:rPr kumimoji="1" lang="ja-JP" altLang="en-US" sz="800">
                          <a:solidFill>
                            <a:schemeClr val="tx1"/>
                          </a:solidFill>
                          <a:latin typeface="Meiryo UI" panose="020B0604030504040204" pitchFamily="50" charset="-128"/>
                          <a:ea typeface="Meiryo UI" panose="020B0604030504040204" pitchFamily="50" charset="-128"/>
                        </a:rPr>
                        <a:t>主な対象</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35122624"/>
                  </a:ext>
                </a:extLst>
              </a:tr>
              <a:tr h="368370">
                <a:tc>
                  <a:txBody>
                    <a:bodyPr/>
                    <a:lstStyle/>
                    <a:p>
                      <a:pPr algn="ctr"/>
                      <a:r>
                        <a:rPr kumimoji="1" lang="ja-JP" altLang="en-US" sz="900" b="1" dirty="0">
                          <a:solidFill>
                            <a:schemeClr val="tx1"/>
                          </a:solidFill>
                          <a:latin typeface="Meiryo UI" panose="020B0604030504040204" pitchFamily="50" charset="-128"/>
                          <a:ea typeface="Meiryo UI" panose="020B0604030504040204" pitchFamily="50" charset="-128"/>
                        </a:rPr>
                        <a:t>公共交通の混雑</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dirty="0">
                          <a:solidFill>
                            <a:schemeClr val="tx1"/>
                          </a:solidFill>
                          <a:latin typeface="Meiryo UI" panose="020B0604030504040204" pitchFamily="50" charset="-128"/>
                          <a:ea typeface="Meiryo UI" panose="020B0604030504040204" pitchFamily="50" charset="-128"/>
                        </a:rPr>
                        <a:t>XXX</a:t>
                      </a:r>
                    </a:p>
                    <a:p>
                      <a:pPr marL="171450" indent="-171450" algn="l">
                        <a:buFont typeface="Arial" panose="020B0604020202020204" pitchFamily="34" charset="0"/>
                        <a:buChar char="•"/>
                      </a:pPr>
                      <a:r>
                        <a:rPr kumimoji="1" lang="en-US" altLang="ja-JP" sz="900" dirty="0">
                          <a:solidFill>
                            <a:schemeClr val="tx1"/>
                          </a:solidFill>
                          <a:latin typeface="Meiryo UI" panose="020B0604030504040204" pitchFamily="50" charset="-128"/>
                          <a:ea typeface="Meiryo UI" panose="020B0604030504040204" pitchFamily="50" charset="-128"/>
                        </a:rPr>
                        <a:t>XXX</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dirty="0">
                          <a:solidFill>
                            <a:schemeClr val="tx1"/>
                          </a:solidFill>
                          <a:latin typeface="Meiryo UI" panose="020B0604030504040204" pitchFamily="50" charset="-128"/>
                          <a:ea typeface="Meiryo UI" panose="020B0604030504040204" pitchFamily="50" charset="-128"/>
                        </a:rPr>
                        <a:t>住民・観光客</a:t>
                      </a:r>
                      <a:endParaRPr kumimoji="1" lang="en-US" altLang="ja-JP" sz="90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5794796"/>
                  </a:ext>
                </a:extLst>
              </a:tr>
              <a:tr h="222476">
                <a:tc>
                  <a:txBody>
                    <a:bodyPr/>
                    <a:lstStyle/>
                    <a:p>
                      <a:pPr algn="ctr"/>
                      <a:r>
                        <a:rPr kumimoji="1" lang="ja-JP" altLang="en-US" sz="900" b="1" dirty="0">
                          <a:solidFill>
                            <a:schemeClr val="tx1"/>
                          </a:solidFill>
                          <a:latin typeface="Meiryo UI" panose="020B0604030504040204" pitchFamily="50" charset="-128"/>
                          <a:ea typeface="Meiryo UI" panose="020B0604030504040204" pitchFamily="50" charset="-128"/>
                        </a:rPr>
                        <a:t>人手不足</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85000"/>
                      </a:schemeClr>
                    </a:solidFill>
                  </a:tcPr>
                </a:tc>
                <a:tc>
                  <a:txBody>
                    <a:bodyPr/>
                    <a:lstStyle/>
                    <a:p>
                      <a:pPr marL="171450" indent="-171450" algn="l">
                        <a:buFont typeface="Arial" panose="020B0604020202020204" pitchFamily="34" charset="0"/>
                        <a:buChar char="•"/>
                      </a:pPr>
                      <a:r>
                        <a:rPr kumimoji="1" lang="en-US" altLang="ja-JP" sz="9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rPr>
                        <a:t>XXX</a:t>
                      </a:r>
                      <a:endParaRPr kumimoji="1" lang="ja-JP" altLang="en-US" sz="9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900" dirty="0">
                          <a:solidFill>
                            <a:schemeClr val="tx1"/>
                          </a:solidFill>
                          <a:latin typeface="Meiryo UI" panose="020B0604030504040204" pitchFamily="50" charset="-128"/>
                          <a:ea typeface="Meiryo UI" panose="020B0604030504040204" pitchFamily="50" charset="-128"/>
                        </a:rPr>
                        <a:t>住民・観光客</a:t>
                      </a:r>
                    </a:p>
                  </a:txBody>
                  <a:tcPr marL="36000" marR="36000" marT="36000" marB="36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17817062"/>
                  </a:ext>
                </a:extLst>
              </a:tr>
            </a:tbl>
          </a:graphicData>
        </a:graphic>
      </p:graphicFrame>
      <p:sp>
        <p:nvSpPr>
          <p:cNvPr id="31" name="四角形: 角を丸くする 9">
            <a:extLst>
              <a:ext uri="{FF2B5EF4-FFF2-40B4-BE49-F238E27FC236}">
                <a16:creationId xmlns:a16="http://schemas.microsoft.com/office/drawing/2014/main" id="{9DC7D3E5-240E-C383-0B87-A829DB5BFC08}"/>
              </a:ext>
            </a:extLst>
          </p:cNvPr>
          <p:cNvSpPr/>
          <p:nvPr/>
        </p:nvSpPr>
        <p:spPr>
          <a:xfrm>
            <a:off x="54766" y="3031635"/>
            <a:ext cx="4898232" cy="2465994"/>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defTabSz="914400">
              <a:defRPr/>
            </a:pPr>
            <a:r>
              <a:rPr lang="ja-JP" altLang="en-US" sz="1050" b="1" kern="0" dirty="0">
                <a:latin typeface="Meiryo UI" panose="020B0604030504040204" pitchFamily="50" charset="-128"/>
                <a:ea typeface="Meiryo UI" panose="020B0604030504040204" pitchFamily="50" charset="-128"/>
              </a:rPr>
              <a:t>■目指す姿</a:t>
            </a:r>
            <a:endParaRPr lang="en-US" altLang="ja-JP" sz="1050" b="1"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50" u="sng" kern="0" dirty="0">
                <a:latin typeface="Meiryo UI" panose="020B0604030504040204" pitchFamily="50" charset="-128"/>
                <a:ea typeface="Meiryo UI" panose="020B0604030504040204" pitchFamily="50" charset="-128"/>
              </a:rPr>
              <a:t>XXXXXXXX</a:t>
            </a: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r>
              <a:rPr lang="ja-JP" altLang="en-US" sz="1050" b="1" kern="0" dirty="0">
                <a:latin typeface="Meiryo UI" panose="020B0604030504040204" pitchFamily="50" charset="-128"/>
                <a:ea typeface="Meiryo UI" panose="020B0604030504040204" pitchFamily="50" charset="-128"/>
              </a:rPr>
              <a:t>■</a:t>
            </a:r>
            <a:r>
              <a:rPr lang="en-US" altLang="ja-JP" sz="1050" b="1" kern="0" dirty="0">
                <a:latin typeface="Meiryo UI" panose="020B0604030504040204" pitchFamily="50" charset="-128"/>
                <a:ea typeface="Meiryo UI" panose="020B0604030504040204" pitchFamily="50" charset="-128"/>
              </a:rPr>
              <a:t>KGI</a:t>
            </a: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XXXXXXXX</a:t>
            </a:r>
          </a:p>
          <a:p>
            <a:pPr marL="216000" marR="0" lvl="0" indent="-88900" defTabSz="914400" rtl="0" eaLnBrk="1" fontAlgn="auto" latinLnBrk="0" hangingPunct="1">
              <a:lnSpc>
                <a:spcPct val="100000"/>
              </a:lnSpc>
              <a:spcBef>
                <a:spcPts val="0"/>
              </a:spcBef>
              <a:spcAft>
                <a:spcPts val="0"/>
              </a:spcAft>
              <a:buClrTx/>
              <a:buSzTx/>
              <a:tabLst/>
              <a:defRPr/>
            </a:pPr>
            <a:r>
              <a:rPr lang="ja-JP" altLang="en-US" sz="1000" u="sng" kern="0" dirty="0">
                <a:latin typeface="Meiryo UI" panose="020B0604030504040204" pitchFamily="50" charset="-128"/>
                <a:ea typeface="Meiryo UI" panose="020B0604030504040204" pitchFamily="50" charset="-128"/>
              </a:rPr>
              <a:t>現状値：</a:t>
            </a:r>
            <a:r>
              <a:rPr lang="en-US" altLang="ja-JP" sz="1000" u="sng" kern="0" dirty="0">
                <a:latin typeface="Meiryo UI" panose="020B0604030504040204" pitchFamily="50" charset="-128"/>
                <a:ea typeface="Meiryo UI" panose="020B0604030504040204" pitchFamily="50" charset="-128"/>
              </a:rPr>
              <a:t>XXXXXX</a:t>
            </a:r>
          </a:p>
          <a:p>
            <a:pPr marL="216000" marR="0" lvl="0" indent="-88900" defTabSz="914400" rtl="0" eaLnBrk="1" fontAlgn="auto" latinLnBrk="0" hangingPunct="1">
              <a:lnSpc>
                <a:spcPct val="100000"/>
              </a:lnSpc>
              <a:spcBef>
                <a:spcPts val="0"/>
              </a:spcBef>
              <a:spcAft>
                <a:spcPts val="0"/>
              </a:spcAft>
              <a:buClrTx/>
              <a:buSzTx/>
              <a:tabLst/>
              <a:defRPr/>
            </a:pPr>
            <a:r>
              <a:rPr lang="ja-JP" altLang="en-US" sz="1000" u="sng" kern="0" dirty="0">
                <a:latin typeface="Meiryo UI" panose="020B0604030504040204" pitchFamily="50" charset="-128"/>
                <a:ea typeface="Meiryo UI" panose="020B0604030504040204" pitchFamily="50" charset="-128"/>
              </a:rPr>
              <a:t>目標値：</a:t>
            </a:r>
            <a:r>
              <a:rPr lang="en-US" altLang="ja-JP" sz="1000" u="sng" kern="0" dirty="0">
                <a:latin typeface="Meiryo UI" panose="020B0604030504040204" pitchFamily="50" charset="-128"/>
                <a:ea typeface="Meiryo UI" panose="020B0604030504040204" pitchFamily="50" charset="-128"/>
              </a:rPr>
              <a:t>XXXXXX</a:t>
            </a:r>
          </a:p>
          <a:p>
            <a:pPr marL="216000" marR="0" lvl="0" indent="-88900" defTabSz="914400" rtl="0" eaLnBrk="1" fontAlgn="auto" latinLnBrk="0" hangingPunct="1">
              <a:lnSpc>
                <a:spcPct val="100000"/>
              </a:lnSpc>
              <a:spcBef>
                <a:spcPts val="0"/>
              </a:spcBef>
              <a:spcAft>
                <a:spcPts val="0"/>
              </a:spcAft>
              <a:buClrTx/>
              <a:buSzTx/>
              <a:tabLst/>
              <a:defRPr/>
            </a:pP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KGI</a:t>
            </a:r>
            <a:r>
              <a:rPr lang="ja-JP" altLang="en-US" sz="1000" u="sng" kern="0" dirty="0">
                <a:latin typeface="Meiryo UI" panose="020B0604030504040204" pitchFamily="50" charset="-128"/>
                <a:ea typeface="Meiryo UI" panose="020B0604030504040204" pitchFamily="50" charset="-128"/>
              </a:rPr>
              <a:t>の設定理由：</a:t>
            </a: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XXXXXXXXXXXXXXXXXXXXXX</a:t>
            </a:r>
          </a:p>
          <a:p>
            <a:pPr marL="216000" marR="0" lvl="0" indent="-88900" defTabSz="914400" rtl="0" eaLnBrk="1" fontAlgn="auto" latinLnBrk="0" hangingPunct="1">
              <a:lnSpc>
                <a:spcPct val="100000"/>
              </a:lnSpc>
              <a:spcBef>
                <a:spcPts val="0"/>
              </a:spcBef>
              <a:spcAft>
                <a:spcPts val="0"/>
              </a:spcAft>
              <a:buClrTx/>
              <a:buSzTx/>
              <a:tabLst/>
              <a:defRPr/>
            </a:pP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KGI</a:t>
            </a:r>
            <a:r>
              <a:rPr lang="ja-JP" altLang="en-US" sz="1000" u="sng" kern="0" dirty="0">
                <a:latin typeface="Meiryo UI" panose="020B0604030504040204" pitchFamily="50" charset="-128"/>
                <a:ea typeface="Meiryo UI" panose="020B0604030504040204" pitchFamily="50" charset="-128"/>
              </a:rPr>
              <a:t>の測定方法：</a:t>
            </a:r>
            <a:endParaRPr lang="en-US" altLang="ja-JP" sz="1000" u="sng" kern="0" dirty="0">
              <a:latin typeface="Meiryo UI" panose="020B0604030504040204" pitchFamily="50" charset="-128"/>
              <a:ea typeface="Meiryo UI" panose="020B0604030504040204" pitchFamily="50" charset="-128"/>
            </a:endParaRP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latin typeface="Meiryo UI" panose="020B0604030504040204" pitchFamily="50" charset="-128"/>
                <a:ea typeface="Meiryo UI" panose="020B0604030504040204" pitchFamily="50" charset="-128"/>
              </a:rPr>
              <a:t>XXXXXXX</a:t>
            </a:r>
          </a:p>
          <a:p>
            <a:pPr marL="216000" marR="0" lvl="0" indent="-88900" defTabSz="914400" rtl="0" eaLnBrk="1" fontAlgn="auto" latinLnBrk="0" hangingPunct="1">
              <a:lnSpc>
                <a:spcPct val="100000"/>
              </a:lnSpc>
              <a:spcBef>
                <a:spcPts val="0"/>
              </a:spcBef>
              <a:spcAft>
                <a:spcPts val="0"/>
              </a:spcAft>
              <a:buClrTx/>
              <a:buSzTx/>
              <a:tabLst/>
              <a:defRPr/>
            </a:pPr>
            <a:r>
              <a:rPr lang="en-US" altLang="ja-JP" sz="1000" u="sng" kern="0" dirty="0">
                <a:solidFill>
                  <a:srgbClr val="C00000"/>
                </a:solidFill>
                <a:latin typeface="Meiryo UI" panose="020B0604030504040204" pitchFamily="50" charset="-128"/>
                <a:ea typeface="Meiryo UI" panose="020B0604030504040204" pitchFamily="50" charset="-128"/>
              </a:rPr>
              <a:t>※KPI</a:t>
            </a:r>
            <a:r>
              <a:rPr lang="ja-JP" altLang="en-US" sz="1000" u="sng" kern="0" dirty="0">
                <a:solidFill>
                  <a:srgbClr val="C00000"/>
                </a:solidFill>
                <a:latin typeface="Meiryo UI" panose="020B0604030504040204" pitchFamily="50" charset="-128"/>
                <a:ea typeface="Meiryo UI" panose="020B0604030504040204" pitchFamily="50" charset="-128"/>
              </a:rPr>
              <a:t>の設定については、その効果測定に係る費用を本事業の経費として計上することが可能です。そのため、取組内容と直結する値の意欲的な設定を推奨します。</a:t>
            </a:r>
            <a:endParaRPr lang="en-US" altLang="ja-JP" sz="1000" u="sng" kern="0" dirty="0">
              <a:solidFill>
                <a:srgbClr val="C00000"/>
              </a:solidFill>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a:p>
            <a:pPr defTabSz="914400">
              <a:defRPr/>
            </a:pPr>
            <a:endParaRPr lang="en-US" altLang="ja-JP" sz="1050" kern="0" dirty="0">
              <a:latin typeface="Meiryo UI" panose="020B0604030504040204" pitchFamily="50" charset="-128"/>
              <a:ea typeface="Meiryo UI" panose="020B0604030504040204" pitchFamily="50" charset="-128"/>
            </a:endParaRPr>
          </a:p>
        </p:txBody>
      </p:sp>
      <p:sp>
        <p:nvSpPr>
          <p:cNvPr id="32" name="四角形: 角を丸くする 9">
            <a:extLst>
              <a:ext uri="{FF2B5EF4-FFF2-40B4-BE49-F238E27FC236}">
                <a16:creationId xmlns:a16="http://schemas.microsoft.com/office/drawing/2014/main" id="{12C4FF43-3073-C18C-86F7-34C376AAC5A0}"/>
              </a:ext>
            </a:extLst>
          </p:cNvPr>
          <p:cNvSpPr/>
          <p:nvPr/>
        </p:nvSpPr>
        <p:spPr>
          <a:xfrm>
            <a:off x="63995" y="5568766"/>
            <a:ext cx="1296000"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1000" b="1" kern="0">
                <a:solidFill>
                  <a:schemeClr val="bg1"/>
                </a:solidFill>
                <a:latin typeface="Meiryo UI" panose="020B0604030504040204" pitchFamily="50" charset="-128"/>
                <a:ea typeface="Meiryo UI" panose="020B0604030504040204" pitchFamily="50" charset="-128"/>
              </a:rPr>
              <a:t>過年度の取組概要</a:t>
            </a:r>
            <a:endParaRPr kumimoji="0" lang="en-US" altLang="ja-JP" sz="1000" b="1" i="0" strike="noStrike" kern="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3" name="四角形: 角を丸くする 9">
            <a:extLst>
              <a:ext uri="{FF2B5EF4-FFF2-40B4-BE49-F238E27FC236}">
                <a16:creationId xmlns:a16="http://schemas.microsoft.com/office/drawing/2014/main" id="{DFF88DB9-6B96-BEAB-E95A-A19DF50F20F9}"/>
              </a:ext>
            </a:extLst>
          </p:cNvPr>
          <p:cNvSpPr/>
          <p:nvPr/>
        </p:nvSpPr>
        <p:spPr>
          <a:xfrm>
            <a:off x="54766" y="5762186"/>
            <a:ext cx="4898232" cy="1061870"/>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1000" u="sng" kern="0" dirty="0">
                <a:solidFill>
                  <a:srgbClr val="C00000"/>
                </a:solidFill>
                <a:latin typeface="Meiryo UI" panose="020B0604030504040204" pitchFamily="50" charset="-128"/>
                <a:ea typeface="Meiryo UI" panose="020B0604030504040204" pitchFamily="50" charset="-128"/>
              </a:rPr>
              <a:t>※20XX</a:t>
            </a:r>
            <a:r>
              <a:rPr lang="ja-JP" altLang="en-US" sz="1000" u="sng" kern="0" dirty="0">
                <a:solidFill>
                  <a:srgbClr val="C00000"/>
                </a:solidFill>
                <a:latin typeface="Meiryo UI" panose="020B0604030504040204" pitchFamily="50" charset="-128"/>
                <a:ea typeface="Meiryo UI" panose="020B0604030504040204" pitchFamily="50" charset="-128"/>
              </a:rPr>
              <a:t>年度に、特段渋滞が顕著な</a:t>
            </a:r>
            <a:r>
              <a:rPr lang="en-US" altLang="ja-JP" sz="1000" u="sng" kern="0" dirty="0">
                <a:solidFill>
                  <a:srgbClr val="C00000"/>
                </a:solidFill>
                <a:latin typeface="Meiryo UI" panose="020B0604030504040204" pitchFamily="50" charset="-128"/>
                <a:ea typeface="Meiryo UI" panose="020B0604030504040204" pitchFamily="50" charset="-128"/>
              </a:rPr>
              <a:t>AM8:00-9:30</a:t>
            </a:r>
            <a:r>
              <a:rPr lang="ja-JP" altLang="en-US" sz="1000" u="sng" kern="0" dirty="0">
                <a:solidFill>
                  <a:srgbClr val="C00000"/>
                </a:solidFill>
                <a:latin typeface="Meiryo UI" panose="020B0604030504040204" pitchFamily="50" charset="-128"/>
                <a:ea typeface="Meiryo UI" panose="020B0604030504040204" pitchFamily="50" charset="-128"/>
              </a:rPr>
              <a:t>の時間帯で、</a:t>
            </a:r>
            <a:r>
              <a:rPr lang="en-US" altLang="ja-JP" sz="1000" u="sng" kern="0" dirty="0">
                <a:solidFill>
                  <a:srgbClr val="C00000"/>
                </a:solidFill>
                <a:latin typeface="Meiryo UI" panose="020B0604030504040204" pitchFamily="50" charset="-128"/>
                <a:ea typeface="Meiryo UI" panose="020B0604030504040204" pitchFamily="50" charset="-128"/>
              </a:rPr>
              <a:t>XXXX</a:t>
            </a:r>
            <a:r>
              <a:rPr lang="ja-JP" altLang="en-US" sz="1000" u="sng" kern="0" dirty="0">
                <a:solidFill>
                  <a:srgbClr val="C00000"/>
                </a:solidFill>
                <a:latin typeface="Meiryo UI" panose="020B0604030504040204" pitchFamily="50" charset="-128"/>
                <a:ea typeface="Meiryo UI" panose="020B0604030504040204" pitchFamily="50" charset="-128"/>
              </a:rPr>
              <a:t>を実施。一定の成果はあったものの、</a:t>
            </a:r>
            <a:r>
              <a:rPr lang="en-US" altLang="ja-JP" sz="1000" u="sng" kern="0" dirty="0">
                <a:solidFill>
                  <a:srgbClr val="C00000"/>
                </a:solidFill>
                <a:latin typeface="Meiryo UI" panose="020B0604030504040204" pitchFamily="50" charset="-128"/>
                <a:ea typeface="Meiryo UI" panose="020B0604030504040204" pitchFamily="50" charset="-128"/>
              </a:rPr>
              <a:t>XXXXX</a:t>
            </a:r>
            <a:r>
              <a:rPr lang="ja-JP" altLang="en-US" sz="1000" u="sng" kern="0" dirty="0">
                <a:solidFill>
                  <a:srgbClr val="C00000"/>
                </a:solidFill>
                <a:latin typeface="Meiryo UI" panose="020B0604030504040204" pitchFamily="50" charset="-128"/>
                <a:ea typeface="Meiryo UI" panose="020B0604030504040204" pitchFamily="50" charset="-128"/>
              </a:rPr>
              <a:t>等の課題が残る（参考：過去に観光庁補助金事業を活用して取組を実施していることがあれば、当該補助金事業の名称を記載）</a:t>
            </a:r>
            <a:endParaRPr lang="en-US" altLang="ja-JP" sz="1000" u="sng" kern="0" dirty="0">
              <a:solidFill>
                <a:srgbClr val="C00000"/>
              </a:solidFill>
              <a:latin typeface="Meiryo UI" panose="020B0604030504040204" pitchFamily="50" charset="-128"/>
              <a:ea typeface="Meiryo UI" panose="020B0604030504040204" pitchFamily="50" charset="-128"/>
            </a:endParaRPr>
          </a:p>
          <a:p>
            <a:pPr defTabSz="914400">
              <a:defRPr/>
            </a:pPr>
            <a:r>
              <a:rPr lang="en-US" altLang="ja-JP" sz="1050" kern="0" dirty="0">
                <a:latin typeface="Meiryo UI" panose="020B0604030504040204" pitchFamily="50" charset="-128"/>
                <a:ea typeface="Meiryo UI" panose="020B0604030504040204" pitchFamily="50" charset="-128"/>
              </a:rPr>
              <a:t>XXXXXXXXXXXXXXX</a:t>
            </a:r>
          </a:p>
          <a:p>
            <a:pPr marR="0" lvl="0" defTabSz="914400" rtl="0" eaLnBrk="1" fontAlgn="auto" latinLnBrk="0" hangingPunct="1">
              <a:lnSpc>
                <a:spcPct val="100000"/>
              </a:lnSpc>
              <a:spcBef>
                <a:spcPts val="0"/>
              </a:spcBef>
              <a:spcAft>
                <a:spcPts val="0"/>
              </a:spcAft>
              <a:buClrTx/>
              <a:buSzTx/>
              <a:tabLst/>
              <a:defRPr/>
            </a:pPr>
            <a:endParaRPr lang="ja-JP" altLang="en-US" sz="700" u="sng" kern="0" dirty="0">
              <a:solidFill>
                <a:srgbClr val="FF0000"/>
              </a:solidFill>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700" u="sng" kern="0" dirty="0">
              <a:latin typeface="Meiryo UI" panose="020B0604030504040204" pitchFamily="50" charset="-128"/>
              <a:ea typeface="Meiryo UI" panose="020B0604030504040204" pitchFamily="50" charset="-128"/>
            </a:endParaRPr>
          </a:p>
        </p:txBody>
      </p:sp>
      <p:sp>
        <p:nvSpPr>
          <p:cNvPr id="36" name="四角形: 角を丸くする 9">
            <a:extLst>
              <a:ext uri="{FF2B5EF4-FFF2-40B4-BE49-F238E27FC236}">
                <a16:creationId xmlns:a16="http://schemas.microsoft.com/office/drawing/2014/main" id="{68B29B63-832E-B11C-D352-2FAA95DD8A56}"/>
              </a:ext>
            </a:extLst>
          </p:cNvPr>
          <p:cNvSpPr/>
          <p:nvPr/>
        </p:nvSpPr>
        <p:spPr>
          <a:xfrm>
            <a:off x="10065140" y="2986951"/>
            <a:ext cx="1304286" cy="173380"/>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rPr>
              <a:t>実施体制</a:t>
            </a:r>
            <a:endParaRPr kumimoji="0" lang="en-US" altLang="ja-JP" sz="105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39" name="四角形: 角を丸くする 9">
            <a:extLst>
              <a:ext uri="{FF2B5EF4-FFF2-40B4-BE49-F238E27FC236}">
                <a16:creationId xmlns:a16="http://schemas.microsoft.com/office/drawing/2014/main" id="{F0468E50-1529-F222-1295-5796C533F956}"/>
              </a:ext>
            </a:extLst>
          </p:cNvPr>
          <p:cNvSpPr/>
          <p:nvPr/>
        </p:nvSpPr>
        <p:spPr>
          <a:xfrm>
            <a:off x="10019118" y="3198315"/>
            <a:ext cx="4859978" cy="365968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kumimoji="0" lang="en-US" altLang="ja-JP" sz="1050" b="1" i="0" u="sng" strike="noStrike" kern="0" cap="none" spc="0" normalizeH="0" baseline="0" noProof="0" dirty="0">
              <a:ln>
                <a:noFill/>
              </a:ln>
              <a:effectLst/>
              <a:uLnTx/>
              <a:uFillTx/>
              <a:latin typeface="Yu Gothic UI" panose="020B0500000000000000" pitchFamily="50" charset="-128"/>
              <a:ea typeface="Yu Gothic UI" panose="020B0500000000000000" pitchFamily="50" charset="-128"/>
            </a:endParaRPr>
          </a:p>
          <a:p>
            <a:pPr marR="0" lvl="0" defTabSz="914400" rtl="0" eaLnBrk="1" fontAlgn="auto" latinLnBrk="0" hangingPunct="1">
              <a:lnSpc>
                <a:spcPct val="100000"/>
              </a:lnSpc>
              <a:spcBef>
                <a:spcPts val="0"/>
              </a:spcBef>
              <a:spcAft>
                <a:spcPts val="0"/>
              </a:spcAft>
              <a:buClrTx/>
              <a:buSzTx/>
              <a:tabLst/>
              <a:defRPr/>
            </a:pPr>
            <a:endParaRPr lang="en-US" altLang="ja-JP" sz="1050" b="1" u="sng" kern="0" dirty="0">
              <a:latin typeface="Yu Gothic UI" panose="020B0500000000000000" pitchFamily="50" charset="-128"/>
              <a:ea typeface="Yu Gothic UI" panose="020B0500000000000000" pitchFamily="50" charset="-128"/>
            </a:endParaRPr>
          </a:p>
        </p:txBody>
      </p:sp>
      <p:grpSp>
        <p:nvGrpSpPr>
          <p:cNvPr id="2582" name="グループ化 2581">
            <a:extLst>
              <a:ext uri="{FF2B5EF4-FFF2-40B4-BE49-F238E27FC236}">
                <a16:creationId xmlns:a16="http://schemas.microsoft.com/office/drawing/2014/main" id="{F244F88F-F8F2-8334-28F1-B2A2841BAF6B}"/>
              </a:ext>
            </a:extLst>
          </p:cNvPr>
          <p:cNvGrpSpPr/>
          <p:nvPr/>
        </p:nvGrpSpPr>
        <p:grpSpPr>
          <a:xfrm>
            <a:off x="10267193" y="3739708"/>
            <a:ext cx="4455870" cy="2478152"/>
            <a:chOff x="5236380" y="3282309"/>
            <a:chExt cx="4455870" cy="2478152"/>
          </a:xfrm>
        </p:grpSpPr>
        <p:sp>
          <p:nvSpPr>
            <p:cNvPr id="2566" name="四角形: 角を丸くする 9">
              <a:extLst>
                <a:ext uri="{FF2B5EF4-FFF2-40B4-BE49-F238E27FC236}">
                  <a16:creationId xmlns:a16="http://schemas.microsoft.com/office/drawing/2014/main" id="{7775E3C6-A379-C6CD-AE1B-E5E348FD77E2}"/>
                </a:ext>
              </a:extLst>
            </p:cNvPr>
            <p:cNvSpPr/>
            <p:nvPr/>
          </p:nvSpPr>
          <p:spPr>
            <a:xfrm>
              <a:off x="5236380" y="342900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700" i="0" strike="noStrike" kern="0" cap="none" spc="0" normalizeH="0" baseline="0" noProof="0">
                  <a:ln>
                    <a:noFill/>
                  </a:ln>
                  <a:effectLst/>
                  <a:uLnTx/>
                  <a:uFillTx/>
                  <a:latin typeface="Meiryo UI"/>
                  <a:ea typeface="Meiryo UI"/>
                  <a:cs typeface="+mn-cs"/>
                </a:rPr>
                <a:t>〇〇市</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67" name="四角形: 角を丸くする 9">
              <a:extLst>
                <a:ext uri="{FF2B5EF4-FFF2-40B4-BE49-F238E27FC236}">
                  <a16:creationId xmlns:a16="http://schemas.microsoft.com/office/drawing/2014/main" id="{3735AC75-7DBB-4DC0-CD5E-6CBBB7A710DE}"/>
                </a:ext>
              </a:extLst>
            </p:cNvPr>
            <p:cNvSpPr/>
            <p:nvPr/>
          </p:nvSpPr>
          <p:spPr>
            <a:xfrm>
              <a:off x="5236380" y="3282309"/>
              <a:ext cx="883583"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a:ea typeface="Meiryo UI"/>
                </a:rPr>
                <a:t>申請者</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68" name="四角形: 角を丸くする 9">
              <a:extLst>
                <a:ext uri="{FF2B5EF4-FFF2-40B4-BE49-F238E27FC236}">
                  <a16:creationId xmlns:a16="http://schemas.microsoft.com/office/drawing/2014/main" id="{CD698DEB-5089-5326-D8CD-71784DD122FC}"/>
                </a:ext>
              </a:extLst>
            </p:cNvPr>
            <p:cNvSpPr/>
            <p:nvPr/>
          </p:nvSpPr>
          <p:spPr>
            <a:xfrm>
              <a:off x="6487169" y="426519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700" kern="0">
                  <a:latin typeface="Meiryo UI"/>
                  <a:ea typeface="Meiryo UI"/>
                </a:rPr>
                <a:t>〇〇市</a:t>
              </a:r>
              <a:r>
                <a:rPr lang="en-US" altLang="ja-JP" sz="700" kern="0">
                  <a:latin typeface="Meiryo UI"/>
                  <a:ea typeface="Meiryo UI"/>
                </a:rPr>
                <a:t>DMO</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69" name="四角形: 角を丸くする 9">
              <a:extLst>
                <a:ext uri="{FF2B5EF4-FFF2-40B4-BE49-F238E27FC236}">
                  <a16:creationId xmlns:a16="http://schemas.microsoft.com/office/drawing/2014/main" id="{1243CA9A-78B9-04DF-F229-DC1EF5ABEAC5}"/>
                </a:ext>
              </a:extLst>
            </p:cNvPr>
            <p:cNvSpPr/>
            <p:nvPr/>
          </p:nvSpPr>
          <p:spPr>
            <a:xfrm>
              <a:off x="6534711" y="5256316"/>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700" i="0" strike="noStrike" kern="0" cap="none" spc="0" normalizeH="0" baseline="0" noProof="0">
                  <a:ln>
                    <a:noFill/>
                  </a:ln>
                  <a:effectLst/>
                  <a:uLnTx/>
                  <a:uFillTx/>
                  <a:latin typeface="Meiryo UI"/>
                  <a:ea typeface="Meiryo UI"/>
                  <a:cs typeface="+mn-cs"/>
                </a:rPr>
                <a:t>A</a:t>
              </a:r>
              <a:r>
                <a:rPr kumimoji="0" lang="ja-JP" altLang="en-US" sz="700" i="0" strike="noStrike" kern="0" cap="none" spc="0" normalizeH="0" baseline="0" noProof="0">
                  <a:ln>
                    <a:noFill/>
                  </a:ln>
                  <a:effectLst/>
                  <a:uLnTx/>
                  <a:uFillTx/>
                  <a:latin typeface="Meiryo UI"/>
                  <a:ea typeface="Meiryo UI"/>
                  <a:cs typeface="+mn-cs"/>
                </a:rPr>
                <a:t>社</a:t>
              </a:r>
              <a:endParaRPr kumimoji="0" lang="en-US" altLang="ja-JP" sz="600" i="0" strike="noStrike" kern="0" cap="none" spc="0" normalizeH="0" baseline="0" noProof="0">
                <a:ln>
                  <a:noFill/>
                </a:ln>
                <a:effectLst/>
                <a:uLnTx/>
                <a:uFillTx/>
                <a:latin typeface="Meiryo UI"/>
                <a:ea typeface="Meiryo UI"/>
                <a:cs typeface="+mn-cs"/>
              </a:endParaRPr>
            </a:p>
          </p:txBody>
        </p:sp>
        <p:cxnSp>
          <p:nvCxnSpPr>
            <p:cNvPr id="2570" name="コネクタ: カギ線 2569">
              <a:extLst>
                <a:ext uri="{FF2B5EF4-FFF2-40B4-BE49-F238E27FC236}">
                  <a16:creationId xmlns:a16="http://schemas.microsoft.com/office/drawing/2014/main" id="{0161CCCE-F7DB-3752-E8E7-2B7C3611CB98}"/>
                </a:ext>
              </a:extLst>
            </p:cNvPr>
            <p:cNvCxnSpPr>
              <a:cxnSpLocks/>
              <a:stCxn id="2566" idx="2"/>
              <a:endCxn id="2568" idx="1"/>
            </p:cNvCxnSpPr>
            <p:nvPr/>
          </p:nvCxnSpPr>
          <p:spPr>
            <a:xfrm rot="16200000" flipH="1">
              <a:off x="5746869" y="3689477"/>
              <a:ext cx="671603" cy="808997"/>
            </a:xfrm>
            <a:prstGeom prst="bentConnector2">
              <a:avLst/>
            </a:prstGeom>
            <a:ln w="952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571" name="コネクタ: カギ線 2570">
              <a:extLst>
                <a:ext uri="{FF2B5EF4-FFF2-40B4-BE49-F238E27FC236}">
                  <a16:creationId xmlns:a16="http://schemas.microsoft.com/office/drawing/2014/main" id="{384D6E19-E6AF-68DC-B633-A49066ED86F0}"/>
                </a:ext>
              </a:extLst>
            </p:cNvPr>
            <p:cNvCxnSpPr>
              <a:cxnSpLocks/>
              <a:stCxn id="2566" idx="2"/>
              <a:endCxn id="2569" idx="1"/>
            </p:cNvCxnSpPr>
            <p:nvPr/>
          </p:nvCxnSpPr>
          <p:spPr>
            <a:xfrm rot="16200000" flipH="1">
              <a:off x="5275077" y="4161269"/>
              <a:ext cx="1662729" cy="856539"/>
            </a:xfrm>
            <a:prstGeom prst="bentConnector2">
              <a:avLst/>
            </a:prstGeom>
            <a:ln w="952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572" name="四角形: 角を丸くする 9">
              <a:extLst>
                <a:ext uri="{FF2B5EF4-FFF2-40B4-BE49-F238E27FC236}">
                  <a16:creationId xmlns:a16="http://schemas.microsoft.com/office/drawing/2014/main" id="{7E264382-5CA4-4B4A-46FF-59B058105F6F}"/>
                </a:ext>
              </a:extLst>
            </p:cNvPr>
            <p:cNvSpPr/>
            <p:nvPr/>
          </p:nvSpPr>
          <p:spPr>
            <a:xfrm>
              <a:off x="5728263" y="4265190"/>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a:ea typeface="Meiryo UI"/>
                </a:rPr>
                <a:t>連携・委託</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73" name="四角形: 角を丸くする 9">
              <a:extLst>
                <a:ext uri="{FF2B5EF4-FFF2-40B4-BE49-F238E27FC236}">
                  <a16:creationId xmlns:a16="http://schemas.microsoft.com/office/drawing/2014/main" id="{EE8B5ABD-1475-A944-4443-7BB7FCE6A558}"/>
                </a:ext>
              </a:extLst>
            </p:cNvPr>
            <p:cNvSpPr/>
            <p:nvPr/>
          </p:nvSpPr>
          <p:spPr>
            <a:xfrm>
              <a:off x="5775805" y="5186087"/>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a:ea typeface="Meiryo UI"/>
                </a:rPr>
                <a:t>連携・委託</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74" name="四角形: 角を丸くする 9">
              <a:extLst>
                <a:ext uri="{FF2B5EF4-FFF2-40B4-BE49-F238E27FC236}">
                  <a16:creationId xmlns:a16="http://schemas.microsoft.com/office/drawing/2014/main" id="{A284A197-A152-7371-2F3D-4DA910511F77}"/>
                </a:ext>
              </a:extLst>
            </p:cNvPr>
            <p:cNvSpPr/>
            <p:nvPr/>
          </p:nvSpPr>
          <p:spPr>
            <a:xfrm>
              <a:off x="6184196" y="3483653"/>
              <a:ext cx="1758545" cy="216432"/>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a:ea typeface="Meiryo UI"/>
                </a:rPr>
                <a:t>〇〇駅前の公衆トイレ整備</a:t>
              </a:r>
              <a:r>
                <a:rPr lang="en-US" altLang="ja-JP" sz="600" kern="0">
                  <a:latin typeface="Meiryo UI"/>
                  <a:ea typeface="Meiryo UI"/>
                </a:rPr>
                <a:t>【</a:t>
              </a:r>
              <a:r>
                <a:rPr lang="ja-JP" altLang="en-US" sz="600" kern="0">
                  <a:latin typeface="Meiryo UI"/>
                  <a:ea typeface="Meiryo UI"/>
                </a:rPr>
                <a:t>事業①</a:t>
              </a:r>
              <a:r>
                <a:rPr lang="en-US" altLang="ja-JP" sz="600" kern="0">
                  <a:latin typeface="Meiryo UI"/>
                  <a:ea typeface="Meiryo UI"/>
                </a:rPr>
                <a:t>】</a:t>
              </a:r>
            </a:p>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ja-JP" altLang="en-US" sz="600" i="0" strike="noStrike" kern="0" cap="none" spc="0" normalizeH="0" baseline="0" noProof="0">
                  <a:ln>
                    <a:noFill/>
                  </a:ln>
                  <a:effectLst/>
                  <a:uLnTx/>
                  <a:uFillTx/>
                  <a:latin typeface="Meiryo UI"/>
                  <a:ea typeface="Meiryo UI"/>
                  <a:cs typeface="+mn-cs"/>
                </a:rPr>
                <a:t>〇〇駅前の公衆トイレの保守・運用</a:t>
              </a:r>
              <a:r>
                <a:rPr kumimoji="0" lang="en-US" altLang="ja-JP" sz="600" i="0" strike="noStrike" kern="0" cap="none" spc="0" normalizeH="0" baseline="0" noProof="0">
                  <a:ln>
                    <a:noFill/>
                  </a:ln>
                  <a:effectLst/>
                  <a:uLnTx/>
                  <a:uFillTx/>
                  <a:latin typeface="Meiryo UI"/>
                  <a:ea typeface="Meiryo UI"/>
                  <a:cs typeface="+mn-cs"/>
                </a:rPr>
                <a:t>【</a:t>
              </a:r>
              <a:r>
                <a:rPr kumimoji="0" lang="ja-JP" altLang="en-US" sz="600" i="0" strike="noStrike" kern="0" cap="none" spc="0" normalizeH="0" baseline="0" noProof="0">
                  <a:ln>
                    <a:noFill/>
                  </a:ln>
                  <a:effectLst/>
                  <a:uLnTx/>
                  <a:uFillTx/>
                  <a:latin typeface="Meiryo UI"/>
                  <a:ea typeface="Meiryo UI"/>
                  <a:cs typeface="+mn-cs"/>
                </a:rPr>
                <a:t>事業②</a:t>
              </a:r>
              <a:r>
                <a:rPr kumimoji="0" lang="en-US" altLang="ja-JP" sz="600" i="0" strike="noStrike" kern="0" cap="none" spc="0" normalizeH="0" baseline="0" noProof="0">
                  <a:ln>
                    <a:noFill/>
                  </a:ln>
                  <a:effectLst/>
                  <a:uLnTx/>
                  <a:uFillTx/>
                  <a:latin typeface="Meiryo UI"/>
                  <a:ea typeface="Meiryo UI"/>
                  <a:cs typeface="+mn-cs"/>
                </a:rPr>
                <a:t>】</a:t>
              </a:r>
            </a:p>
          </p:txBody>
        </p:sp>
        <p:sp>
          <p:nvSpPr>
            <p:cNvPr id="2575" name="四角形: 角を丸くする 9">
              <a:extLst>
                <a:ext uri="{FF2B5EF4-FFF2-40B4-BE49-F238E27FC236}">
                  <a16:creationId xmlns:a16="http://schemas.microsoft.com/office/drawing/2014/main" id="{FB15C1EC-9FDD-A5CC-F41E-35CB25B75BB8}"/>
                </a:ext>
              </a:extLst>
            </p:cNvPr>
            <p:cNvSpPr/>
            <p:nvPr/>
          </p:nvSpPr>
          <p:spPr>
            <a:xfrm>
              <a:off x="6487169" y="4616838"/>
              <a:ext cx="1627105"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a:ea typeface="Meiryo UI"/>
                </a:rPr>
                <a:t>マナー啓発コンテンツの作成・周知</a:t>
              </a:r>
              <a:r>
                <a:rPr lang="en-US" altLang="ja-JP" sz="600" kern="0">
                  <a:latin typeface="Meiryo UI"/>
                  <a:ea typeface="Meiryo UI"/>
                </a:rPr>
                <a:t>【</a:t>
              </a:r>
              <a:r>
                <a:rPr lang="ja-JP" altLang="en-US" sz="600" kern="0">
                  <a:latin typeface="Meiryo UI"/>
                  <a:ea typeface="Meiryo UI"/>
                </a:rPr>
                <a:t>事業③</a:t>
              </a:r>
              <a:r>
                <a:rPr lang="en-US" altLang="ja-JP" sz="600" kern="0">
                  <a:latin typeface="Meiryo UI"/>
                  <a:ea typeface="Meiryo UI"/>
                </a:rPr>
                <a:t>】</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76" name="四角形: 角を丸くする 9">
              <a:extLst>
                <a:ext uri="{FF2B5EF4-FFF2-40B4-BE49-F238E27FC236}">
                  <a16:creationId xmlns:a16="http://schemas.microsoft.com/office/drawing/2014/main" id="{3361F5A0-703F-C650-9C72-514B97B90C35}"/>
                </a:ext>
              </a:extLst>
            </p:cNvPr>
            <p:cNvSpPr/>
            <p:nvPr/>
          </p:nvSpPr>
          <p:spPr>
            <a:xfrm>
              <a:off x="6534711" y="5609865"/>
              <a:ext cx="2170030"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ja-JP" altLang="en-US" sz="600" i="0" strike="noStrike" kern="0" cap="none" spc="0" normalizeH="0" baseline="0" noProof="0">
                  <a:ln>
                    <a:noFill/>
                  </a:ln>
                  <a:effectLst/>
                  <a:uLnTx/>
                  <a:uFillTx/>
                  <a:latin typeface="Meiryo UI"/>
                  <a:ea typeface="Meiryo UI"/>
                  <a:cs typeface="+mn-cs"/>
                </a:rPr>
                <a:t>〇〇駅前の公衆トイレの使用に係る警備員の配置</a:t>
              </a:r>
              <a:r>
                <a:rPr kumimoji="0" lang="en-US" altLang="ja-JP" sz="600" i="0" strike="noStrike" kern="0" cap="none" spc="0" normalizeH="0" baseline="0" noProof="0">
                  <a:ln>
                    <a:noFill/>
                  </a:ln>
                  <a:effectLst/>
                  <a:uLnTx/>
                  <a:uFillTx/>
                  <a:latin typeface="Meiryo UI"/>
                  <a:ea typeface="Meiryo UI"/>
                  <a:cs typeface="+mn-cs"/>
                </a:rPr>
                <a:t>【</a:t>
              </a:r>
              <a:r>
                <a:rPr kumimoji="0" lang="ja-JP" altLang="en-US" sz="600" i="0" strike="noStrike" kern="0" cap="none" spc="0" normalizeH="0" baseline="0" noProof="0">
                  <a:ln>
                    <a:noFill/>
                  </a:ln>
                  <a:effectLst/>
                  <a:uLnTx/>
                  <a:uFillTx/>
                  <a:latin typeface="Meiryo UI"/>
                  <a:ea typeface="Meiryo UI"/>
                  <a:cs typeface="+mn-cs"/>
                </a:rPr>
                <a:t>事業④</a:t>
              </a:r>
              <a:r>
                <a:rPr kumimoji="0" lang="en-US" altLang="ja-JP" sz="600" i="0" strike="noStrike" kern="0" cap="none" spc="0" normalizeH="0" baseline="0" noProof="0">
                  <a:ln>
                    <a:noFill/>
                  </a:ln>
                  <a:effectLst/>
                  <a:uLnTx/>
                  <a:uFillTx/>
                  <a:latin typeface="Meiryo UI"/>
                  <a:ea typeface="Meiryo UI"/>
                  <a:cs typeface="+mn-cs"/>
                </a:rPr>
                <a:t>】</a:t>
              </a:r>
            </a:p>
          </p:txBody>
        </p:sp>
        <p:sp>
          <p:nvSpPr>
            <p:cNvPr id="2577" name="四角形: 角を丸くする 9">
              <a:extLst>
                <a:ext uri="{FF2B5EF4-FFF2-40B4-BE49-F238E27FC236}">
                  <a16:creationId xmlns:a16="http://schemas.microsoft.com/office/drawing/2014/main" id="{75EA1365-6777-A973-EA2B-1FCDE3314F1D}"/>
                </a:ext>
              </a:extLst>
            </p:cNvPr>
            <p:cNvSpPr/>
            <p:nvPr/>
          </p:nvSpPr>
          <p:spPr>
            <a:xfrm>
              <a:off x="8314771" y="4265190"/>
              <a:ext cx="883583" cy="329175"/>
            </a:xfrm>
            <a:prstGeom prst="rect">
              <a:avLst/>
            </a:prstGeom>
            <a:solidFill>
              <a:schemeClr val="bg1"/>
            </a:solidFill>
            <a:ln w="9525">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en-US" altLang="ja-JP" sz="700" kern="0">
                  <a:latin typeface="Meiryo UI"/>
                  <a:ea typeface="Meiryo UI"/>
                </a:rPr>
                <a:t>B</a:t>
              </a:r>
              <a:r>
                <a:rPr lang="ja-JP" altLang="en-US" sz="700" kern="0">
                  <a:latin typeface="Meiryo UI"/>
                  <a:ea typeface="Meiryo UI"/>
                </a:rPr>
                <a:t>社</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78" name="四角形: 角を丸くする 9">
              <a:extLst>
                <a:ext uri="{FF2B5EF4-FFF2-40B4-BE49-F238E27FC236}">
                  <a16:creationId xmlns:a16="http://schemas.microsoft.com/office/drawing/2014/main" id="{26E9D37E-5CFC-49B5-E735-68FA92B4BF34}"/>
                </a:ext>
              </a:extLst>
            </p:cNvPr>
            <p:cNvSpPr/>
            <p:nvPr/>
          </p:nvSpPr>
          <p:spPr>
            <a:xfrm>
              <a:off x="8314772" y="4628926"/>
              <a:ext cx="1377478" cy="150596"/>
            </a:xfrm>
            <a:prstGeom prst="rect">
              <a:avLst/>
            </a:prstGeom>
            <a:solidFill>
              <a:schemeClr val="bg1"/>
            </a:solidFill>
            <a:ln w="19050">
              <a:no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ja-JP" altLang="en-US" sz="600" kern="0">
                  <a:latin typeface="Meiryo UI"/>
                  <a:ea typeface="Meiryo UI"/>
                </a:rPr>
                <a:t>マナー啓発コンテンツのデザイン業務</a:t>
              </a:r>
              <a:r>
                <a:rPr lang="en-US" altLang="ja-JP" sz="600" kern="0">
                  <a:latin typeface="Meiryo UI"/>
                  <a:ea typeface="Meiryo UI"/>
                </a:rPr>
                <a:t>【</a:t>
              </a:r>
              <a:r>
                <a:rPr lang="ja-JP" altLang="en-US" sz="600" kern="0">
                  <a:latin typeface="Meiryo UI"/>
                  <a:ea typeface="Meiryo UI"/>
                </a:rPr>
                <a:t>事業③</a:t>
              </a:r>
              <a:r>
                <a:rPr lang="en-US" altLang="ja-JP" sz="600" kern="0">
                  <a:latin typeface="Meiryo UI"/>
                  <a:ea typeface="Meiryo UI"/>
                </a:rPr>
                <a:t>】</a:t>
              </a:r>
              <a:endParaRPr kumimoji="0" lang="en-US" altLang="ja-JP" sz="600" i="0" strike="noStrike" kern="0" cap="none" spc="0" normalizeH="0" baseline="0" noProof="0">
                <a:ln>
                  <a:noFill/>
                </a:ln>
                <a:effectLst/>
                <a:uLnTx/>
                <a:uFillTx/>
                <a:latin typeface="Meiryo UI"/>
                <a:ea typeface="Meiryo UI"/>
                <a:cs typeface="+mn-cs"/>
              </a:endParaRPr>
            </a:p>
          </p:txBody>
        </p:sp>
        <p:cxnSp>
          <p:nvCxnSpPr>
            <p:cNvPr id="2579" name="コネクタ: カギ線 2578">
              <a:extLst>
                <a:ext uri="{FF2B5EF4-FFF2-40B4-BE49-F238E27FC236}">
                  <a16:creationId xmlns:a16="http://schemas.microsoft.com/office/drawing/2014/main" id="{6520B4AA-9EE7-A667-9A40-DBCAE2C69D15}"/>
                </a:ext>
              </a:extLst>
            </p:cNvPr>
            <p:cNvCxnSpPr>
              <a:cxnSpLocks/>
              <a:stCxn id="2568" idx="3"/>
              <a:endCxn id="2577" idx="1"/>
            </p:cNvCxnSpPr>
            <p:nvPr/>
          </p:nvCxnSpPr>
          <p:spPr>
            <a:xfrm>
              <a:off x="7370752" y="4429778"/>
              <a:ext cx="944019" cy="12700"/>
            </a:xfrm>
            <a:prstGeom prst="bentConnector3">
              <a:avLst>
                <a:gd name="adj1" fmla="val 50000"/>
              </a:avLst>
            </a:prstGeom>
            <a:ln w="9525">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580" name="四角形: 角を丸くする 9">
              <a:extLst>
                <a:ext uri="{FF2B5EF4-FFF2-40B4-BE49-F238E27FC236}">
                  <a16:creationId xmlns:a16="http://schemas.microsoft.com/office/drawing/2014/main" id="{230153D1-BAAF-03F7-F06C-5BA4421D5703}"/>
                </a:ext>
              </a:extLst>
            </p:cNvPr>
            <p:cNvSpPr/>
            <p:nvPr/>
          </p:nvSpPr>
          <p:spPr>
            <a:xfrm>
              <a:off x="7585638" y="4265190"/>
              <a:ext cx="544474"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600" kern="0">
                  <a:latin typeface="Meiryo UI"/>
                  <a:ea typeface="Meiryo UI"/>
                </a:rPr>
                <a:t>再委託</a:t>
              </a:r>
              <a:endParaRPr kumimoji="0" lang="en-US" altLang="ja-JP" sz="600" i="0" strike="noStrike" kern="0" cap="none" spc="0" normalizeH="0" baseline="0" noProof="0">
                <a:ln>
                  <a:noFill/>
                </a:ln>
                <a:effectLst/>
                <a:uLnTx/>
                <a:uFillTx/>
                <a:latin typeface="Meiryo UI"/>
                <a:ea typeface="Meiryo UI"/>
                <a:cs typeface="+mn-cs"/>
              </a:endParaRPr>
            </a:p>
          </p:txBody>
        </p:sp>
        <p:sp>
          <p:nvSpPr>
            <p:cNvPr id="2581" name="四角形: 角を丸くする 9">
              <a:extLst>
                <a:ext uri="{FF2B5EF4-FFF2-40B4-BE49-F238E27FC236}">
                  <a16:creationId xmlns:a16="http://schemas.microsoft.com/office/drawing/2014/main" id="{20C54E29-818B-6872-198B-F3C52EC132E0}"/>
                </a:ext>
              </a:extLst>
            </p:cNvPr>
            <p:cNvSpPr/>
            <p:nvPr/>
          </p:nvSpPr>
          <p:spPr>
            <a:xfrm>
              <a:off x="6487168" y="4100602"/>
              <a:ext cx="883583" cy="119844"/>
            </a:xfrm>
            <a:prstGeom prst="rect">
              <a:avLst/>
            </a:prstGeom>
            <a:solidFill>
              <a:schemeClr val="bg1"/>
            </a:solidFill>
            <a:ln w="19050">
              <a:no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ja-JP" altLang="en-US" sz="600" i="0" strike="noStrike" kern="0" cap="none" spc="0" normalizeH="0" baseline="0" noProof="0">
                  <a:ln>
                    <a:noFill/>
                  </a:ln>
                  <a:effectLst/>
                  <a:uLnTx/>
                  <a:uFillTx/>
                  <a:latin typeface="Meiryo UI"/>
                  <a:ea typeface="Meiryo UI"/>
                  <a:cs typeface="+mn-cs"/>
                </a:rPr>
                <a:t>個別事業者</a:t>
              </a:r>
              <a:endParaRPr kumimoji="0" lang="en-US" altLang="ja-JP" sz="600" i="0" strike="noStrike" kern="0" cap="none" spc="0" normalizeH="0" baseline="0" noProof="0">
                <a:ln>
                  <a:noFill/>
                </a:ln>
                <a:effectLst/>
                <a:uLnTx/>
                <a:uFillTx/>
                <a:latin typeface="Meiryo UI"/>
                <a:ea typeface="Meiryo UI"/>
                <a:cs typeface="+mn-cs"/>
              </a:endParaRPr>
            </a:p>
          </p:txBody>
        </p:sp>
      </p:grpSp>
      <p:sp>
        <p:nvSpPr>
          <p:cNvPr id="2" name="正方形/長方形 1">
            <a:extLst>
              <a:ext uri="{FF2B5EF4-FFF2-40B4-BE49-F238E27FC236}">
                <a16:creationId xmlns:a16="http://schemas.microsoft.com/office/drawing/2014/main" id="{8A546E32-8454-495B-A205-CB69A153CC41}"/>
              </a:ext>
            </a:extLst>
          </p:cNvPr>
          <p:cNvSpPr/>
          <p:nvPr/>
        </p:nvSpPr>
        <p:spPr>
          <a:xfrm>
            <a:off x="-3397398" y="18499"/>
            <a:ext cx="3342415" cy="1066467"/>
          </a:xfrm>
          <a:prstGeom prst="rect">
            <a:avLst/>
          </a:prstGeom>
          <a:solidFill>
            <a:schemeClr val="accent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800" b="1" dirty="0">
                <a:solidFill>
                  <a:schemeClr val="tx1"/>
                </a:solidFill>
                <a:latin typeface="Yu Gothic UI" panose="020B0500000000000000" pitchFamily="50" charset="-128"/>
                <a:ea typeface="Yu Gothic UI" panose="020B0500000000000000" pitchFamily="50" charset="-128"/>
              </a:rPr>
              <a:t>記入例・留意事項</a:t>
            </a:r>
            <a:endParaRPr kumimoji="1" lang="en-US" altLang="ja-JP" sz="1800" b="1" dirty="0">
              <a:solidFill>
                <a:schemeClr val="tx1"/>
              </a:solidFill>
              <a:latin typeface="Yu Gothic UI" panose="020B0500000000000000" pitchFamily="50" charset="-128"/>
              <a:ea typeface="Yu Gothic UI" panose="020B0500000000000000" pitchFamily="50" charset="-128"/>
            </a:endParaRPr>
          </a:p>
          <a:p>
            <a:pPr algn="ctr"/>
            <a:r>
              <a:rPr kumimoji="1" lang="ja-JP" altLang="en-US" sz="1800" b="0" dirty="0">
                <a:solidFill>
                  <a:schemeClr val="tx1"/>
                </a:solidFill>
                <a:latin typeface="Yu Gothic UI" panose="020B0500000000000000" pitchFamily="50" charset="-128"/>
                <a:ea typeface="Yu Gothic UI" panose="020B0500000000000000" pitchFamily="50" charset="-128"/>
              </a:rPr>
              <a:t>申請時本シートは削除すること</a:t>
            </a:r>
          </a:p>
        </p:txBody>
      </p:sp>
      <p:sp>
        <p:nvSpPr>
          <p:cNvPr id="8" name="正方形/長方形 7">
            <a:extLst>
              <a:ext uri="{FF2B5EF4-FFF2-40B4-BE49-F238E27FC236}">
                <a16:creationId xmlns:a16="http://schemas.microsoft.com/office/drawing/2014/main" id="{07E42073-E856-67D5-01CF-763623D78415}"/>
              </a:ext>
            </a:extLst>
          </p:cNvPr>
          <p:cNvSpPr/>
          <p:nvPr/>
        </p:nvSpPr>
        <p:spPr bwMode="gray">
          <a:xfrm>
            <a:off x="1838122" y="1077278"/>
            <a:ext cx="2883857" cy="43200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marR="0" indent="-171450" defTabSz="990564" rtl="0" eaLnBrk="1" fontAlgn="auto" latinLnBrk="0" hangingPunct="1">
              <a:lnSpc>
                <a:spcPct val="100000"/>
              </a:lnSpc>
              <a:spcBef>
                <a:spcPts val="0"/>
              </a:spcBef>
              <a:spcAft>
                <a:spcPts val="0"/>
              </a:spcAft>
              <a:buClrTx/>
              <a:buSzPct val="100000"/>
              <a:buFont typeface="Wingdings" panose="05000000000000000000" pitchFamily="2" charset="2"/>
              <a:buChar char="Ø"/>
              <a:tabLst/>
            </a:pPr>
            <a:r>
              <a:rPr kumimoji="1" lang="ja-JP" altLang="en-US" sz="1050" b="1" dirty="0">
                <a:latin typeface="Meiryo UI" panose="020B0604030504040204" pitchFamily="50" charset="-128"/>
                <a:ea typeface="Meiryo UI" panose="020B0604030504040204" pitchFamily="50" charset="-128"/>
              </a:rPr>
              <a:t>把握している最新動向を記載すること</a:t>
            </a:r>
            <a:endParaRPr kumimoji="1" lang="en-US" altLang="ja-JP" sz="1050" b="1" dirty="0">
              <a:latin typeface="Meiryo UI" panose="020B0604030504040204" pitchFamily="50" charset="-128"/>
              <a:ea typeface="Meiryo UI" panose="020B0604030504040204" pitchFamily="50" charset="-128"/>
            </a:endParaRPr>
          </a:p>
          <a:p>
            <a:pPr marR="0" defTabSz="990564" rtl="0" eaLnBrk="1" fontAlgn="auto" latinLnBrk="0" hangingPunct="1">
              <a:lnSpc>
                <a:spcPct val="100000"/>
              </a:lnSpc>
              <a:spcBef>
                <a:spcPts val="0"/>
              </a:spcBef>
              <a:spcAft>
                <a:spcPts val="0"/>
              </a:spcAft>
              <a:buClrTx/>
              <a:buSzPct val="100000"/>
              <a:tabLst/>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記載年は変更して構わない</a:t>
            </a:r>
            <a:endParaRPr kumimoji="1" lang="en-US" altLang="ja-JP" sz="1050" b="1"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E52F161-89AE-D7FD-07C3-0DF04EBBEFE7}"/>
              </a:ext>
            </a:extLst>
          </p:cNvPr>
          <p:cNvSpPr/>
          <p:nvPr/>
        </p:nvSpPr>
        <p:spPr bwMode="gray">
          <a:xfrm>
            <a:off x="8952225" y="748511"/>
            <a:ext cx="4021329" cy="80148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Meiryo UI" panose="020B0604030504040204" pitchFamily="50" charset="-128"/>
                <a:ea typeface="Meiryo UI" panose="020B0604030504040204" pitchFamily="50" charset="-128"/>
              </a:rPr>
              <a:t>以下を参考に記載</a:t>
            </a:r>
            <a:endParaRPr kumimoji="1" lang="en-US" altLang="ja-JP" sz="1050" b="1" dirty="0">
              <a:latin typeface="Meiryo UI" panose="020B0604030504040204" pitchFamily="50" charset="-128"/>
              <a:ea typeface="Meiryo UI" panose="020B0604030504040204" pitchFamily="50" charset="-128"/>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latin typeface="Meiryo UI" panose="020B0604030504040204" pitchFamily="50" charset="-128"/>
                <a:ea typeface="Meiryo UI" panose="020B0604030504040204" pitchFamily="50" charset="-128"/>
              </a:rPr>
              <a:t>公共交通の混雑、道路渋滞・混雑、マナー問題、観光地の混雑、観光資源の悪化、人手不足、特定の時間帯への集中、特定の場所への集中 等</a:t>
            </a:r>
            <a:endParaRPr kumimoji="1" lang="en-US" altLang="ja-JP" sz="1050" b="1" dirty="0">
              <a:latin typeface="Meiryo UI" panose="020B0604030504040204" pitchFamily="50" charset="-128"/>
              <a:ea typeface="Meiryo UI" panose="020B0604030504040204" pitchFamily="50" charset="-128"/>
            </a:endParaRPr>
          </a:p>
          <a:p>
            <a:pPr defTabSz="990564" fontAlgn="auto">
              <a:spcBef>
                <a:spcPts val="0"/>
              </a:spcBef>
              <a:spcAft>
                <a:spcPts val="0"/>
              </a:spcAft>
              <a:buSzPct val="100000"/>
            </a:pPr>
            <a:r>
              <a:rPr kumimoji="1" lang="en-US" altLang="ja-JP" sz="1050" b="1" dirty="0">
                <a:latin typeface="Meiryo UI" panose="020B0604030504040204" pitchFamily="50" charset="-128"/>
                <a:ea typeface="Meiryo UI" panose="020B0604030504040204" pitchFamily="50" charset="-128"/>
              </a:rPr>
              <a:t>※ </a:t>
            </a:r>
            <a:r>
              <a:rPr kumimoji="1" lang="ja-JP" altLang="en-US" sz="1050" b="1" dirty="0">
                <a:latin typeface="Meiryo UI" panose="020B0604030504040204" pitchFamily="50" charset="-128"/>
                <a:ea typeface="Meiryo UI" panose="020B0604030504040204" pitchFamily="50" charset="-128"/>
              </a:rPr>
              <a:t>独自に設定しても構わない</a:t>
            </a:r>
            <a:endParaRPr kumimoji="1" lang="en-US" altLang="ja-JP" sz="1050" b="1" dirty="0">
              <a:latin typeface="Meiryo UI" panose="020B0604030504040204" pitchFamily="50" charset="-128"/>
              <a:ea typeface="Meiryo UI" panose="020B0604030504040204" pitchFamily="50" charset="-128"/>
            </a:endParaRPr>
          </a:p>
        </p:txBody>
      </p:sp>
      <p:cxnSp>
        <p:nvCxnSpPr>
          <p:cNvPr id="15" name="直線矢印コネクタ 14">
            <a:extLst>
              <a:ext uri="{FF2B5EF4-FFF2-40B4-BE49-F238E27FC236}">
                <a16:creationId xmlns:a16="http://schemas.microsoft.com/office/drawing/2014/main" id="{016B636C-A3A9-26A4-C10B-07148E56134F}"/>
              </a:ext>
            </a:extLst>
          </p:cNvPr>
          <p:cNvCxnSpPr>
            <a:cxnSpLocks/>
            <a:stCxn id="9" idx="1"/>
          </p:cNvCxnSpPr>
          <p:nvPr/>
        </p:nvCxnSpPr>
        <p:spPr>
          <a:xfrm flipH="1">
            <a:off x="5443369" y="1149251"/>
            <a:ext cx="3508856" cy="9558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正方形/長方形 18">
            <a:extLst>
              <a:ext uri="{FF2B5EF4-FFF2-40B4-BE49-F238E27FC236}">
                <a16:creationId xmlns:a16="http://schemas.microsoft.com/office/drawing/2014/main" id="{4716DD4B-C980-54BB-EDFF-CF876498CEAD}"/>
              </a:ext>
            </a:extLst>
          </p:cNvPr>
          <p:cNvSpPr/>
          <p:nvPr/>
        </p:nvSpPr>
        <p:spPr bwMode="gray">
          <a:xfrm>
            <a:off x="-2966414" y="5831923"/>
            <a:ext cx="3002051" cy="754443"/>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オーバーツーリズムの未然防止に係る取組は、継続的な取組が必要とされる</a:t>
            </a:r>
            <a:endParaRPr kumimoji="1" lang="en-US" altLang="ja-JP" sz="1050" b="1" dirty="0">
              <a:solidFill>
                <a:prstClr val="black"/>
              </a:solidFill>
              <a:latin typeface="Meiryo UI" panose="020B0604030504040204" pitchFamily="50" charset="-128"/>
              <a:ea typeface="Meiryo UI" panose="020B0604030504040204" pitchFamily="50" charset="-128"/>
            </a:endParaRPr>
          </a:p>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本事業に限らず、過年度で実施してきた取組があれば、記載すること</a:t>
            </a:r>
          </a:p>
        </p:txBody>
      </p:sp>
      <p:sp>
        <p:nvSpPr>
          <p:cNvPr id="20" name="正方形/長方形 19">
            <a:extLst>
              <a:ext uri="{FF2B5EF4-FFF2-40B4-BE49-F238E27FC236}">
                <a16:creationId xmlns:a16="http://schemas.microsoft.com/office/drawing/2014/main" id="{2FC45FF6-B6F8-32B9-C68D-8B79BFD6D304}"/>
              </a:ext>
            </a:extLst>
          </p:cNvPr>
          <p:cNvSpPr/>
          <p:nvPr/>
        </p:nvSpPr>
        <p:spPr bwMode="gray">
          <a:xfrm>
            <a:off x="3219771" y="211126"/>
            <a:ext cx="3029077" cy="271947"/>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補助事業を総括する対策計画名を記載</a:t>
            </a:r>
            <a:endParaRPr kumimoji="1" lang="en-US" altLang="ja-JP" sz="1050" b="1" dirty="0">
              <a:solidFill>
                <a:prstClr val="black"/>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17B62958-0F68-C256-C6BA-ACDE20F23E48}"/>
              </a:ext>
            </a:extLst>
          </p:cNvPr>
          <p:cNvSpPr/>
          <p:nvPr/>
        </p:nvSpPr>
        <p:spPr bwMode="gray">
          <a:xfrm>
            <a:off x="10117329" y="1925409"/>
            <a:ext cx="4021329" cy="801480"/>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一般型の記載内容について</a:t>
            </a:r>
            <a:r>
              <a:rPr kumimoji="1" lang="en-US" altLang="ja-JP" sz="1050" b="1" dirty="0">
                <a:latin typeface="Meiryo UI" panose="020B0604030504040204" pitchFamily="50" charset="-128"/>
                <a:ea typeface="Meiryo UI" panose="020B0604030504040204" pitchFamily="50" charset="-128"/>
              </a:rPr>
              <a:t>】</a:t>
            </a:r>
          </a:p>
          <a:p>
            <a:r>
              <a:rPr kumimoji="1" lang="ja-JP" altLang="en-US" sz="1050" b="1" dirty="0">
                <a:latin typeface="Meiryo UI" panose="020B0604030504040204" pitchFamily="50" charset="-128"/>
                <a:ea typeface="Meiryo UI" panose="020B0604030504040204" pitchFamily="50" charset="-128"/>
              </a:rPr>
              <a:t>一般型について、協議会がない場合は、</a:t>
            </a:r>
            <a:endParaRPr kumimoji="1" lang="en-US" altLang="ja-JP" sz="1050" b="1" dirty="0">
              <a:latin typeface="Meiryo UI" panose="020B0604030504040204" pitchFamily="50" charset="-128"/>
              <a:ea typeface="Meiryo UI" panose="020B0604030504040204" pitchFamily="50" charset="-128"/>
            </a:endParaRPr>
          </a:p>
          <a:p>
            <a:r>
              <a:rPr kumimoji="1" lang="ja-JP" altLang="en-US" sz="1050" b="1" dirty="0">
                <a:latin typeface="Meiryo UI" panose="020B0604030504040204" pitchFamily="50" charset="-128"/>
                <a:ea typeface="Meiryo UI" panose="020B0604030504040204" pitchFamily="50" charset="-128"/>
              </a:rPr>
              <a:t>表を削除の上、</a:t>
            </a:r>
            <a:r>
              <a:rPr lang="ja-JP" altLang="en-US" sz="1050" b="1" kern="0" dirty="0">
                <a:latin typeface="Meiryo UI" panose="020B0604030504040204" pitchFamily="50" charset="-128"/>
                <a:ea typeface="Meiryo UI" panose="020B0604030504040204" pitchFamily="50" charset="-128"/>
              </a:rPr>
              <a:t>申請主体と個別事業実施者との関係性、委託部分アド、事業の実施概形が分かるように、図もしくは箇条書きで記載してください。（下記例参照）</a:t>
            </a:r>
            <a:endParaRPr kumimoji="1" lang="en-US" altLang="ja-JP" sz="1050" b="1" dirty="0"/>
          </a:p>
        </p:txBody>
      </p:sp>
      <p:cxnSp>
        <p:nvCxnSpPr>
          <p:cNvPr id="23" name="直線矢印コネクタ 22">
            <a:extLst>
              <a:ext uri="{FF2B5EF4-FFF2-40B4-BE49-F238E27FC236}">
                <a16:creationId xmlns:a16="http://schemas.microsoft.com/office/drawing/2014/main" id="{DC2402D7-6713-D683-5BE5-202889142702}"/>
              </a:ext>
            </a:extLst>
          </p:cNvPr>
          <p:cNvCxnSpPr>
            <a:cxnSpLocks/>
          </p:cNvCxnSpPr>
          <p:nvPr/>
        </p:nvCxnSpPr>
        <p:spPr>
          <a:xfrm flipH="1">
            <a:off x="9458475" y="2693548"/>
            <a:ext cx="652732" cy="7189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4" name="正方形/長方形 23">
            <a:extLst>
              <a:ext uri="{FF2B5EF4-FFF2-40B4-BE49-F238E27FC236}">
                <a16:creationId xmlns:a16="http://schemas.microsoft.com/office/drawing/2014/main" id="{D66F39E7-86CD-586B-09A9-38C0A113E10E}"/>
              </a:ext>
            </a:extLst>
          </p:cNvPr>
          <p:cNvSpPr/>
          <p:nvPr/>
        </p:nvSpPr>
        <p:spPr bwMode="gray">
          <a:xfrm>
            <a:off x="5968808" y="-622195"/>
            <a:ext cx="2683188" cy="4859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Yu Gothic UI" panose="020B0500000000000000" pitchFamily="50" charset="-128"/>
                <a:ea typeface="Yu Gothic UI" panose="020B0500000000000000" pitchFamily="50" charset="-128"/>
                <a:cs typeface="+mn-cs"/>
              </a:rPr>
              <a:t>類型：該当していない方を削除すること</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26" name="直線矢印コネクタ 25">
            <a:extLst>
              <a:ext uri="{FF2B5EF4-FFF2-40B4-BE49-F238E27FC236}">
                <a16:creationId xmlns:a16="http://schemas.microsoft.com/office/drawing/2014/main" id="{CBE288A0-1CE9-EC0D-8B46-43BAD8AA6D08}"/>
              </a:ext>
            </a:extLst>
          </p:cNvPr>
          <p:cNvCxnSpPr>
            <a:cxnSpLocks/>
            <a:stCxn id="24" idx="1"/>
          </p:cNvCxnSpPr>
          <p:nvPr/>
        </p:nvCxnSpPr>
        <p:spPr>
          <a:xfrm>
            <a:off x="5968808" y="-379234"/>
            <a:ext cx="326734" cy="9358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直線矢印コネクタ 9">
            <a:extLst>
              <a:ext uri="{FF2B5EF4-FFF2-40B4-BE49-F238E27FC236}">
                <a16:creationId xmlns:a16="http://schemas.microsoft.com/office/drawing/2014/main" id="{7BEF5FAE-CD70-745D-56ED-925B81E027E1}"/>
              </a:ext>
            </a:extLst>
          </p:cNvPr>
          <p:cNvCxnSpPr>
            <a:cxnSpLocks/>
          </p:cNvCxnSpPr>
          <p:nvPr/>
        </p:nvCxnSpPr>
        <p:spPr>
          <a:xfrm>
            <a:off x="-355542" y="6365966"/>
            <a:ext cx="1166311" cy="2986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64991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9">
            <a:extLst>
              <a:ext uri="{FF2B5EF4-FFF2-40B4-BE49-F238E27FC236}">
                <a16:creationId xmlns:a16="http://schemas.microsoft.com/office/drawing/2014/main" id="{A168E069-9420-298E-39BA-793268BC638D}"/>
              </a:ext>
            </a:extLst>
          </p:cNvPr>
          <p:cNvSpPr/>
          <p:nvPr/>
        </p:nvSpPr>
        <p:spPr>
          <a:xfrm>
            <a:off x="0" y="193417"/>
            <a:ext cx="9906000" cy="565106"/>
          </a:xfrm>
          <a:prstGeom prst="rect">
            <a:avLst/>
          </a:prstGeom>
          <a:solidFill>
            <a:schemeClr val="bg1">
              <a:lumMod val="95000"/>
            </a:schemeClr>
          </a:solidFill>
          <a:ln w="19050">
            <a:noFill/>
          </a:ln>
          <a:effectLst/>
        </p:spPr>
        <p:txBody>
          <a:bodyPr vertOverflow="overflow" horzOverflow="overflow" wrap="square" numCol="1" rtlCol="0" anchor="ctr" anchorCtr="0" compatLnSpc="1"/>
          <a:lstStyle/>
          <a:p>
            <a:pPr indent="92075" defTabSz="914400">
              <a:defRPr/>
            </a:pPr>
            <a:r>
              <a:rPr kumimoji="0" lang="ja-JP" altLang="en-US"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対策計画名：</a:t>
            </a:r>
            <a:r>
              <a:rPr kumimoji="0" lang="en-US" altLang="ja-JP" sz="1400" b="0" i="0" u="none"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XXXXX</a:t>
            </a:r>
            <a:endParaRPr lang="en-US" altLang="ja-JP" sz="1400" kern="0" dirty="0">
              <a:solidFill>
                <a:srgbClr val="000000"/>
              </a:solidFill>
              <a:latin typeface="Meiryo UI" panose="020B0604030504040204" pitchFamily="50" charset="-128"/>
              <a:ea typeface="Meiryo UI" panose="020B0604030504040204" pitchFamily="50" charset="-128"/>
            </a:endParaRPr>
          </a:p>
          <a:p>
            <a:pPr marR="0" lvl="0" indent="92075" algn="l" defTabSz="914400" rtl="0" eaLnBrk="1" fontAlgn="auto" latinLnBrk="0" hangingPunct="1">
              <a:lnSpc>
                <a:spcPct val="100000"/>
              </a:lnSpc>
              <a:spcBef>
                <a:spcPts val="0"/>
              </a:spcBef>
              <a:spcAft>
                <a:spcPts val="0"/>
              </a:spcAft>
              <a:buClrTx/>
              <a:buSzTx/>
              <a:tabLst/>
              <a:defRPr/>
            </a:pPr>
            <a:r>
              <a:rPr lang="ja-JP" altLang="en-US" sz="1200" kern="0" dirty="0">
                <a:solidFill>
                  <a:srgbClr val="000000"/>
                </a:solidFill>
                <a:latin typeface="Meiryo UI" panose="020B0604030504040204" pitchFamily="50" charset="-128"/>
                <a:ea typeface="Meiryo UI" panose="020B0604030504040204" pitchFamily="50" charset="-128"/>
              </a:rPr>
              <a:t>申請主体：</a:t>
            </a:r>
            <a:r>
              <a:rPr lang="en-US" altLang="ja-JP" sz="1200" kern="0" dirty="0">
                <a:solidFill>
                  <a:srgbClr val="000000"/>
                </a:solidFill>
                <a:latin typeface="Meiryo UI" panose="020B0604030504040204" pitchFamily="50" charset="-128"/>
                <a:ea typeface="Meiryo UI" panose="020B0604030504040204" pitchFamily="50" charset="-128"/>
              </a:rPr>
              <a:t>XXXXX</a:t>
            </a:r>
            <a:r>
              <a:rPr lang="ja-JP" altLang="en-US" sz="1200" kern="0" dirty="0">
                <a:solidFill>
                  <a:srgbClr val="000000"/>
                </a:solidFill>
                <a:latin typeface="Meiryo UI" panose="020B0604030504040204" pitchFamily="50" charset="-128"/>
                <a:ea typeface="Meiryo UI" panose="020B0604030504040204" pitchFamily="50" charset="-128"/>
              </a:rPr>
              <a:t>　、　対象地域：</a:t>
            </a:r>
            <a:r>
              <a:rPr lang="en-US" altLang="ja-JP" sz="1200" kern="0" dirty="0">
                <a:solidFill>
                  <a:srgbClr val="000000"/>
                </a:solidFill>
                <a:latin typeface="Meiryo UI" panose="020B0604030504040204" pitchFamily="50" charset="-128"/>
                <a:ea typeface="Meiryo UI" panose="020B0604030504040204" pitchFamily="50" charset="-128"/>
              </a:rPr>
              <a:t> XXXXX </a:t>
            </a:r>
            <a:r>
              <a:rPr lang="ja-JP" altLang="en-US" sz="1200" kern="0" dirty="0">
                <a:solidFill>
                  <a:srgbClr val="000000"/>
                </a:solidFill>
                <a:latin typeface="Meiryo UI" panose="020B0604030504040204" pitchFamily="50" charset="-128"/>
                <a:ea typeface="Meiryo UI" panose="020B0604030504040204" pitchFamily="50" charset="-128"/>
              </a:rPr>
              <a:t>　</a:t>
            </a:r>
            <a:endParaRPr lang="en-US" altLang="ja-JP" sz="1200" kern="0" dirty="0">
              <a:solidFill>
                <a:srgbClr val="000000"/>
              </a:solidFill>
              <a:latin typeface="Meiryo UI" panose="020B0604030504040204" pitchFamily="50" charset="-128"/>
              <a:ea typeface="Meiryo UI" panose="020B0604030504040204" pitchFamily="50" charset="-128"/>
            </a:endParaRPr>
          </a:p>
        </p:txBody>
      </p:sp>
      <p:sp>
        <p:nvSpPr>
          <p:cNvPr id="41" name="四角形: 角を丸くする 9">
            <a:extLst>
              <a:ext uri="{FF2B5EF4-FFF2-40B4-BE49-F238E27FC236}">
                <a16:creationId xmlns:a16="http://schemas.microsoft.com/office/drawing/2014/main" id="{AD2DDBC9-BAAF-96BE-233D-5F887DBAA43F}"/>
              </a:ext>
            </a:extLst>
          </p:cNvPr>
          <p:cNvSpPr/>
          <p:nvPr/>
        </p:nvSpPr>
        <p:spPr>
          <a:xfrm>
            <a:off x="34978" y="1180176"/>
            <a:ext cx="9827419" cy="5604965"/>
          </a:xfrm>
          <a:prstGeom prst="rect">
            <a:avLst/>
          </a:prstGeom>
          <a:solidFill>
            <a:schemeClr val="bg1">
              <a:lumMod val="95000"/>
            </a:schemeClr>
          </a:solidFill>
          <a:ln w="19050">
            <a:solidFill>
              <a:schemeClr val="accent1"/>
            </a:solidFill>
          </a:ln>
          <a:effectLst/>
        </p:spPr>
        <p:txBody>
          <a:bodyPr vertOverflow="overflow" horzOverflow="overflow" wrap="square" numCol="1" rtlCol="0" anchor="t" anchorCtr="0" compatLnSpc="1"/>
          <a:lstStyle/>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panose="020B0604030504040204" pitchFamily="50" charset="-128"/>
                <a:ea typeface="Meiryo UI" panose="020B0604030504040204" pitchFamily="50" charset="-128"/>
              </a:rPr>
              <a:t>※</a:t>
            </a:r>
            <a:r>
              <a:rPr lang="ja-JP" altLang="en-US" sz="700" u="sng" kern="0" dirty="0">
                <a:latin typeface="Meiryo UI" panose="020B0604030504040204" pitchFamily="50" charset="-128"/>
                <a:ea typeface="Meiryo UI" panose="020B0604030504040204" pitchFamily="50" charset="-128"/>
              </a:rPr>
              <a:t>地図、観光案内図などを添付し、事業を実施するスポット・エリアについて、明記するようにしてください。</a:t>
            </a:r>
            <a:endParaRPr lang="en-US" altLang="ja-JP" sz="700" u="sng" kern="0" dirty="0">
              <a:latin typeface="Meiryo UI" panose="020B0604030504040204" pitchFamily="50" charset="-128"/>
              <a:ea typeface="Meiryo UI" panose="020B0604030504040204" pitchFamily="50" charset="-128"/>
            </a:endParaRPr>
          </a:p>
          <a:p>
            <a:pPr marR="0" lvl="0" defTabSz="914400" rtl="0" eaLnBrk="1" fontAlgn="auto" latinLnBrk="0" hangingPunct="1">
              <a:lnSpc>
                <a:spcPct val="100000"/>
              </a:lnSpc>
              <a:spcBef>
                <a:spcPts val="0"/>
              </a:spcBef>
              <a:spcAft>
                <a:spcPts val="0"/>
              </a:spcAft>
              <a:buClrTx/>
              <a:buSzTx/>
              <a:tabLst/>
              <a:defRPr/>
            </a:pPr>
            <a:r>
              <a:rPr lang="en-US" altLang="ja-JP" sz="700" u="sng" kern="0" dirty="0">
                <a:latin typeface="Meiryo UI" panose="020B0604030504040204" pitchFamily="50" charset="-128"/>
                <a:ea typeface="Meiryo UI" panose="020B0604030504040204" pitchFamily="50" charset="-128"/>
              </a:rPr>
              <a:t>※</a:t>
            </a:r>
            <a:r>
              <a:rPr lang="ja-JP" altLang="en-US" sz="700" u="sng" kern="0" dirty="0">
                <a:latin typeface="Meiryo UI" panose="020B0604030504040204" pitchFamily="50" charset="-128"/>
                <a:ea typeface="Meiryo UI" panose="020B0604030504040204" pitchFamily="50" charset="-128"/>
              </a:rPr>
              <a:t>また、過度な混雑やマナー違反行為等の観光課題が確認される場所が分かるように明示していただく他、生じている課題について簡単に解説するようにしてください。</a:t>
            </a:r>
            <a:endParaRPr lang="en-US" altLang="ja-JP" sz="700" u="sng" kern="0" dirty="0">
              <a:latin typeface="Meiryo UI" panose="020B0604030504040204" pitchFamily="50" charset="-128"/>
              <a:ea typeface="Meiryo UI" panose="020B0604030504040204" pitchFamily="50" charset="-128"/>
            </a:endParaRPr>
          </a:p>
        </p:txBody>
      </p:sp>
      <p:sp>
        <p:nvSpPr>
          <p:cNvPr id="2611" name="タイトル 1"/>
          <p:cNvSpPr>
            <a:spLocks noGrp="1"/>
          </p:cNvSpPr>
          <p:nvPr>
            <p:ph type="title"/>
          </p:nvPr>
        </p:nvSpPr>
        <p:spPr>
          <a:xfrm>
            <a:off x="1" y="0"/>
            <a:ext cx="9905999" cy="193419"/>
          </a:xfrm>
          <a:solidFill>
            <a:schemeClr val="accent1"/>
          </a:solidFill>
        </p:spPr>
        <p:txBody>
          <a:bodyPr>
            <a:noAutofit/>
          </a:bodyPr>
          <a:lstStyle/>
          <a:p>
            <a:pPr>
              <a:defRPr/>
            </a:pPr>
            <a:r>
              <a:rPr lang="ja-JP" altLang="en-US" sz="1100" b="1" dirty="0">
                <a:solidFill>
                  <a:schemeClr val="bg1"/>
                </a:solidFill>
                <a:latin typeface="Meiryo UI" panose="020B0604030504040204" pitchFamily="50" charset="-128"/>
                <a:ea typeface="Meiryo UI" panose="020B0604030504040204" pitchFamily="50" charset="-128"/>
              </a:rPr>
              <a:t>令和８年度</a:t>
            </a:r>
            <a:r>
              <a:rPr lang="en-US" altLang="ja-JP" sz="1100" b="1" dirty="0">
                <a:solidFill>
                  <a:schemeClr val="bg1"/>
                </a:solidFill>
                <a:latin typeface="Meiryo UI" panose="020B0604030504040204" pitchFamily="50" charset="-128"/>
                <a:ea typeface="Meiryo UI" panose="020B0604030504040204" pitchFamily="50" charset="-128"/>
              </a:rPr>
              <a:t>_</a:t>
            </a:r>
            <a:r>
              <a:rPr lang="ja-JP" altLang="en-US" sz="1100" b="1" dirty="0">
                <a:solidFill>
                  <a:schemeClr val="bg1"/>
                </a:solidFill>
                <a:latin typeface="Meiryo UI" panose="020B0604030504040204" pitchFamily="50" charset="-128"/>
                <a:ea typeface="Meiryo UI" panose="020B0604030504040204" pitchFamily="50" charset="-128"/>
              </a:rPr>
              <a:t>オーバーツーリズムの未然防止・抑制をはじめとする観光地の面的受入環境整備促進事業</a:t>
            </a:r>
          </a:p>
        </p:txBody>
      </p:sp>
      <p:sp>
        <p:nvSpPr>
          <p:cNvPr id="3" name="タイトル 1">
            <a:extLst>
              <a:ext uri="{FF2B5EF4-FFF2-40B4-BE49-F238E27FC236}">
                <a16:creationId xmlns:a16="http://schemas.microsoft.com/office/drawing/2014/main" id="{A56D666B-40A4-9930-015D-FCFE8C4FC0BA}"/>
              </a:ext>
            </a:extLst>
          </p:cNvPr>
          <p:cNvSpPr txBox="1">
            <a:spLocks/>
          </p:cNvSpPr>
          <p:nvPr/>
        </p:nvSpPr>
        <p:spPr>
          <a:xfrm>
            <a:off x="7476798" y="-1"/>
            <a:ext cx="2429202" cy="193419"/>
          </a:xfrm>
          <a:prstGeom prst="rect">
            <a:avLst/>
          </a:prstGeom>
          <a:solidFill>
            <a:schemeClr val="accent1"/>
          </a:solidFill>
          <a:ln>
            <a:solidFill>
              <a:schemeClr val="accent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r">
              <a:defRPr/>
            </a:pPr>
            <a:r>
              <a:rPr lang="ja-JP" altLang="en-US" sz="1100" b="1">
                <a:solidFill>
                  <a:schemeClr val="bg1"/>
                </a:solidFill>
                <a:latin typeface="Meiryo UI" panose="020B0604030504040204" pitchFamily="50" charset="-128"/>
                <a:ea typeface="Meiryo UI" panose="020B0604030504040204" pitchFamily="50" charset="-128"/>
              </a:rPr>
              <a:t>地域一体型・一般型共通</a:t>
            </a:r>
            <a:r>
              <a:rPr lang="en-US" altLang="ja-JP" sz="1100" b="1">
                <a:solidFill>
                  <a:schemeClr val="bg1"/>
                </a:solidFill>
                <a:latin typeface="Meiryo UI" panose="020B0604030504040204" pitchFamily="50" charset="-128"/>
                <a:ea typeface="Meiryo UI" panose="020B0604030504040204" pitchFamily="50" charset="-128"/>
              </a:rPr>
              <a:t>【</a:t>
            </a:r>
            <a:r>
              <a:rPr lang="ja-JP" altLang="en-US" sz="1100" b="1">
                <a:solidFill>
                  <a:schemeClr val="bg1"/>
                </a:solidFill>
                <a:latin typeface="Meiryo UI" panose="020B0604030504040204" pitchFamily="50" charset="-128"/>
                <a:ea typeface="Meiryo UI" panose="020B0604030504040204" pitchFamily="50" charset="-128"/>
              </a:rPr>
              <a:t>様式２</a:t>
            </a:r>
            <a:r>
              <a:rPr lang="en-US" altLang="ja-JP" sz="1100" b="1">
                <a:solidFill>
                  <a:schemeClr val="bg1"/>
                </a:solidFill>
                <a:latin typeface="Meiryo UI" panose="020B0604030504040204" pitchFamily="50" charset="-128"/>
                <a:ea typeface="Meiryo UI" panose="020B0604030504040204" pitchFamily="50" charset="-128"/>
              </a:rPr>
              <a:t>】</a:t>
            </a:r>
            <a:endParaRPr lang="ja-JP" altLang="en-US" sz="1100" b="1">
              <a:solidFill>
                <a:schemeClr val="bg1"/>
              </a:solidFill>
              <a:latin typeface="Meiryo UI" panose="020B0604030504040204" pitchFamily="50" charset="-128"/>
              <a:ea typeface="Meiryo UI" panose="020B0604030504040204" pitchFamily="50" charset="-128"/>
            </a:endParaRPr>
          </a:p>
        </p:txBody>
      </p:sp>
      <p:sp>
        <p:nvSpPr>
          <p:cNvPr id="7" name="四角形: 角を丸くする 9">
            <a:extLst>
              <a:ext uri="{FF2B5EF4-FFF2-40B4-BE49-F238E27FC236}">
                <a16:creationId xmlns:a16="http://schemas.microsoft.com/office/drawing/2014/main" id="{CA2A0F9B-D4FB-346F-548B-6EAB692BA31D}"/>
              </a:ext>
            </a:extLst>
          </p:cNvPr>
          <p:cNvSpPr/>
          <p:nvPr/>
        </p:nvSpPr>
        <p:spPr>
          <a:xfrm>
            <a:off x="54769" y="986757"/>
            <a:ext cx="1304925" cy="193419"/>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事業実施地域・エリア</a:t>
            </a:r>
            <a:endParaRPr kumimoji="0" lang="en-US" altLang="ja-JP" sz="800" b="1" i="0" u="sng"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8" name="四角形: 角を丸くする 9">
            <a:extLst>
              <a:ext uri="{FF2B5EF4-FFF2-40B4-BE49-F238E27FC236}">
                <a16:creationId xmlns:a16="http://schemas.microsoft.com/office/drawing/2014/main" id="{AB77412B-2ED4-CC79-3173-73471B310844}"/>
              </a:ext>
            </a:extLst>
          </p:cNvPr>
          <p:cNvSpPr/>
          <p:nvPr/>
        </p:nvSpPr>
        <p:spPr>
          <a:xfrm>
            <a:off x="1715223" y="1581151"/>
            <a:ext cx="6356722" cy="5001956"/>
          </a:xfrm>
          <a:prstGeom prst="rect">
            <a:avLst/>
          </a:prstGeom>
          <a:solidFill>
            <a:schemeClr val="bg1"/>
          </a:solidFill>
          <a:ln w="63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r>
              <a:rPr kumimoji="0" lang="ja-JP" altLang="en-US"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事業を実施するエリアのマップに、課題が発生している箇所と本事業で対策を実施する箇所を記載</a:t>
            </a:r>
            <a:endPar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endParaRPr>
          </a:p>
          <a:p>
            <a:pPr marR="0" lvl="0" algn="ctr" defTabSz="914400" rtl="0" eaLnBrk="1" fontAlgn="auto" latinLnBrk="0" hangingPunct="1">
              <a:lnSpc>
                <a:spcPct val="100000"/>
              </a:lnSpc>
              <a:spcBef>
                <a:spcPts val="0"/>
              </a:spcBef>
              <a:spcAft>
                <a:spcPts val="0"/>
              </a:spcAft>
              <a:buClrTx/>
              <a:buSzTx/>
              <a:tabLst/>
              <a:defRPr/>
            </a:pPr>
            <a:r>
              <a:rPr kumimoji="0" lang="ja-JP" altLang="en-US"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　（マップについては著作権に配慮すること</a:t>
            </a:r>
            <a:r>
              <a:rPr kumimoji="0" lang="en-US" altLang="ja-JP" sz="700" i="0" strike="noStrike" kern="0" cap="none" spc="0" normalizeH="0" baseline="0" noProof="0" dirty="0">
                <a:ln>
                  <a:noFill/>
                </a:ln>
                <a:effectLst/>
                <a:uLnTx/>
                <a:uFillTx/>
                <a:latin typeface="Meiryo UI" panose="020B0604030504040204" pitchFamily="50" charset="-128"/>
                <a:ea typeface="Meiryo UI" panose="020B0604030504040204" pitchFamily="50" charset="-128"/>
              </a:rPr>
              <a:t>)</a:t>
            </a:r>
          </a:p>
        </p:txBody>
      </p:sp>
      <p:cxnSp>
        <p:nvCxnSpPr>
          <p:cNvPr id="9" name="直線矢印コネクタ 8">
            <a:extLst>
              <a:ext uri="{FF2B5EF4-FFF2-40B4-BE49-F238E27FC236}">
                <a16:creationId xmlns:a16="http://schemas.microsoft.com/office/drawing/2014/main" id="{BFFCE792-811C-2AE2-B5B2-8728A0A77749}"/>
              </a:ext>
            </a:extLst>
          </p:cNvPr>
          <p:cNvCxnSpPr>
            <a:cxnSpLocks/>
          </p:cNvCxnSpPr>
          <p:nvPr/>
        </p:nvCxnSpPr>
        <p:spPr>
          <a:xfrm flipH="1">
            <a:off x="6277510" y="2145015"/>
            <a:ext cx="1313915" cy="15228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四角形: 角を丸くする 9">
            <a:extLst>
              <a:ext uri="{FF2B5EF4-FFF2-40B4-BE49-F238E27FC236}">
                <a16:creationId xmlns:a16="http://schemas.microsoft.com/office/drawing/2014/main" id="{4DE27970-11EE-60D8-C6CB-D56515024CE5}"/>
              </a:ext>
            </a:extLst>
          </p:cNvPr>
          <p:cNvSpPr/>
          <p:nvPr/>
        </p:nvSpPr>
        <p:spPr>
          <a:xfrm>
            <a:off x="8148007" y="1507034"/>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19" name="直線矢印コネクタ 18">
            <a:extLst>
              <a:ext uri="{FF2B5EF4-FFF2-40B4-BE49-F238E27FC236}">
                <a16:creationId xmlns:a16="http://schemas.microsoft.com/office/drawing/2014/main" id="{FF0D22EF-C2BA-CA4B-EDF9-F564710E8AF3}"/>
              </a:ext>
            </a:extLst>
          </p:cNvPr>
          <p:cNvCxnSpPr>
            <a:cxnSpLocks/>
            <a:stCxn id="45" idx="1"/>
          </p:cNvCxnSpPr>
          <p:nvPr/>
        </p:nvCxnSpPr>
        <p:spPr>
          <a:xfrm flipH="1">
            <a:off x="5644892" y="4680444"/>
            <a:ext cx="1098821" cy="2193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 name="四角形: 角を丸くする 9">
            <a:extLst>
              <a:ext uri="{FF2B5EF4-FFF2-40B4-BE49-F238E27FC236}">
                <a16:creationId xmlns:a16="http://schemas.microsoft.com/office/drawing/2014/main" id="{F65102C7-EF4E-8450-5DBA-126EFBFDC955}"/>
              </a:ext>
            </a:extLst>
          </p:cNvPr>
          <p:cNvSpPr/>
          <p:nvPr/>
        </p:nvSpPr>
        <p:spPr>
          <a:xfrm>
            <a:off x="8148007" y="4116746"/>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D233226E-F84D-0591-B4F2-A21204DFF4C9}"/>
              </a:ext>
            </a:extLst>
          </p:cNvPr>
          <p:cNvCxnSpPr>
            <a:cxnSpLocks/>
          </p:cNvCxnSpPr>
          <p:nvPr/>
        </p:nvCxnSpPr>
        <p:spPr>
          <a:xfrm>
            <a:off x="3599958" y="2391797"/>
            <a:ext cx="1068720" cy="10847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四角形: 角を丸くする 9">
            <a:extLst>
              <a:ext uri="{FF2B5EF4-FFF2-40B4-BE49-F238E27FC236}">
                <a16:creationId xmlns:a16="http://schemas.microsoft.com/office/drawing/2014/main" id="{F619BD9D-4A3A-C051-19FD-8D54A2261E1A}"/>
              </a:ext>
            </a:extLst>
          </p:cNvPr>
          <p:cNvSpPr/>
          <p:nvPr/>
        </p:nvSpPr>
        <p:spPr>
          <a:xfrm>
            <a:off x="1990162" y="1681646"/>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27" name="四角形: 角を丸くする 9">
            <a:extLst>
              <a:ext uri="{FF2B5EF4-FFF2-40B4-BE49-F238E27FC236}">
                <a16:creationId xmlns:a16="http://schemas.microsoft.com/office/drawing/2014/main" id="{43D8CC1E-B6BD-391E-F684-C2E482C9F7F1}"/>
              </a:ext>
            </a:extLst>
          </p:cNvPr>
          <p:cNvSpPr/>
          <p:nvPr/>
        </p:nvSpPr>
        <p:spPr>
          <a:xfrm>
            <a:off x="591481" y="1953184"/>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28" name="四角形: 角を丸くする 9">
            <a:extLst>
              <a:ext uri="{FF2B5EF4-FFF2-40B4-BE49-F238E27FC236}">
                <a16:creationId xmlns:a16="http://schemas.microsoft.com/office/drawing/2014/main" id="{88182CD5-209B-B73F-BDB3-274B4808A580}"/>
              </a:ext>
            </a:extLst>
          </p:cNvPr>
          <p:cNvSpPr/>
          <p:nvPr/>
        </p:nvSpPr>
        <p:spPr>
          <a:xfrm>
            <a:off x="591481" y="1953183"/>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cxnSp>
        <p:nvCxnSpPr>
          <p:cNvPr id="29" name="直線矢印コネクタ 28">
            <a:extLst>
              <a:ext uri="{FF2B5EF4-FFF2-40B4-BE49-F238E27FC236}">
                <a16:creationId xmlns:a16="http://schemas.microsoft.com/office/drawing/2014/main" id="{DEA00650-5731-00EE-0CEB-E9917500FB9C}"/>
              </a:ext>
            </a:extLst>
          </p:cNvPr>
          <p:cNvCxnSpPr>
            <a:cxnSpLocks/>
          </p:cNvCxnSpPr>
          <p:nvPr/>
        </p:nvCxnSpPr>
        <p:spPr>
          <a:xfrm flipV="1">
            <a:off x="3573272" y="5577318"/>
            <a:ext cx="422137" cy="4950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四角形: 角を丸くする 9">
            <a:extLst>
              <a:ext uri="{FF2B5EF4-FFF2-40B4-BE49-F238E27FC236}">
                <a16:creationId xmlns:a16="http://schemas.microsoft.com/office/drawing/2014/main" id="{886181E3-D899-EC83-F325-EE6F9541E505}"/>
              </a:ext>
            </a:extLst>
          </p:cNvPr>
          <p:cNvSpPr/>
          <p:nvPr/>
        </p:nvSpPr>
        <p:spPr>
          <a:xfrm>
            <a:off x="1990162" y="5591244"/>
            <a:ext cx="1638328" cy="288000"/>
          </a:xfrm>
          <a:prstGeom prst="rect">
            <a:avLst/>
          </a:prstGeom>
          <a:noFill/>
          <a:ln w="19050">
            <a:noFill/>
          </a:ln>
          <a:effectLst/>
        </p:spPr>
        <p:txBody>
          <a:bodyPr vertOverflow="overflow" horzOverflow="overflow" wrap="square" numCol="1" rtlCol="0" anchor="ctr" anchorCtr="0" compatLnSpc="1"/>
          <a:lstStyle/>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補助対象経費：</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lang="en-US" altLang="ja-JP" sz="800" kern="0" dirty="0">
              <a:solidFill>
                <a:srgbClr val="000000"/>
              </a:solidFill>
              <a:latin typeface="Meiryo UI" panose="020B0604030504040204" pitchFamily="50" charset="-128"/>
              <a:ea typeface="Meiryo UI" panose="020B0604030504040204" pitchFamily="50" charset="-128"/>
            </a:endParaRPr>
          </a:p>
          <a:p>
            <a:pPr algn="ctr" defTabSz="914400">
              <a:defRPr/>
            </a:pPr>
            <a:r>
              <a:rPr lang="ja-JP" altLang="en-US" sz="800" kern="0" dirty="0">
                <a:solidFill>
                  <a:srgbClr val="000000"/>
                </a:solidFill>
                <a:latin typeface="Meiryo UI" panose="020B0604030504040204" pitchFamily="50" charset="-128"/>
                <a:ea typeface="Meiryo UI" panose="020B0604030504040204" pitchFamily="50" charset="-128"/>
              </a:rPr>
              <a:t>申請補助金額：</a:t>
            </a:r>
            <a:r>
              <a:rPr lang="en-US" altLang="ja-JP" sz="800" kern="0" dirty="0">
                <a:solidFill>
                  <a:srgbClr val="000000"/>
                </a:solidFill>
                <a:latin typeface="Meiryo UI" panose="020B0604030504040204" pitchFamily="50" charset="-128"/>
                <a:ea typeface="Meiryo UI" panose="020B0604030504040204" pitchFamily="50" charset="-128"/>
              </a:rPr>
              <a:t>X,000,0000</a:t>
            </a:r>
            <a:r>
              <a:rPr lang="ja-JP" altLang="en-US" sz="8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8" name="四角形: 角を丸くする 9">
            <a:extLst>
              <a:ext uri="{FF2B5EF4-FFF2-40B4-BE49-F238E27FC236}">
                <a16:creationId xmlns:a16="http://schemas.microsoft.com/office/drawing/2014/main" id="{856A16B6-5849-58B5-6AD7-F419FC0E6BBC}"/>
              </a:ext>
            </a:extLst>
          </p:cNvPr>
          <p:cNvSpPr/>
          <p:nvPr/>
        </p:nvSpPr>
        <p:spPr>
          <a:xfrm>
            <a:off x="7488928" y="241417"/>
            <a:ext cx="2393259" cy="216000"/>
          </a:xfrm>
          <a:prstGeom prst="rect">
            <a:avLst/>
          </a:prstGeom>
          <a:solidFill>
            <a:schemeClr val="bg1"/>
          </a:solidFill>
          <a:ln w="19050">
            <a:solidFill>
              <a:schemeClr val="tx1"/>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補助対象経費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
        <p:nvSpPr>
          <p:cNvPr id="39" name="四角形: 角を丸くする 9">
            <a:extLst>
              <a:ext uri="{FF2B5EF4-FFF2-40B4-BE49-F238E27FC236}">
                <a16:creationId xmlns:a16="http://schemas.microsoft.com/office/drawing/2014/main" id="{4DD8220D-17C5-1CD3-0F92-1C9DAC4312C8}"/>
              </a:ext>
            </a:extLst>
          </p:cNvPr>
          <p:cNvSpPr/>
          <p:nvPr/>
        </p:nvSpPr>
        <p:spPr>
          <a:xfrm>
            <a:off x="7488928" y="505434"/>
            <a:ext cx="2393259" cy="216000"/>
          </a:xfrm>
          <a:prstGeom prst="rect">
            <a:avLst/>
          </a:prstGeom>
          <a:solidFill>
            <a:schemeClr val="bg1"/>
          </a:solidFill>
          <a:ln w="19050">
            <a:solidFill>
              <a:schemeClr val="accent5"/>
            </a:solidFill>
          </a:ln>
          <a:effectLst/>
        </p:spPr>
        <p:txBody>
          <a:bodyPr vertOverflow="overflow" horzOverflow="overflow" wrap="square" numCol="1" rtlCol="0" anchor="ctr" anchorCtr="0" compatLnSpc="1"/>
          <a:lstStyle/>
          <a:p>
            <a:pPr marR="0" lvl="0" algn="ctr" defTabSz="914400" rtl="0" eaLnBrk="1" fontAlgn="auto" latinLnBrk="0" hangingPunct="1">
              <a:lnSpc>
                <a:spcPct val="100000"/>
              </a:lnSpc>
              <a:spcBef>
                <a:spcPts val="0"/>
              </a:spcBef>
              <a:spcAft>
                <a:spcPts val="0"/>
              </a:spcAft>
              <a:buClrTx/>
              <a:buSzTx/>
              <a:tabLst/>
              <a:defRPr/>
            </a:pPr>
            <a:r>
              <a:rPr lang="ja-JP" altLang="en-US" sz="900" kern="0" dirty="0">
                <a:solidFill>
                  <a:srgbClr val="000000"/>
                </a:solidFill>
                <a:latin typeface="Meiryo UI" panose="020B0604030504040204" pitchFamily="50" charset="-128"/>
                <a:ea typeface="Meiryo UI" panose="020B0604030504040204" pitchFamily="50" charset="-128"/>
              </a:rPr>
              <a:t>申請補助金額 総額：</a:t>
            </a:r>
            <a:r>
              <a:rPr lang="en-US" altLang="ja-JP" sz="900" kern="0" dirty="0">
                <a:solidFill>
                  <a:srgbClr val="000000"/>
                </a:solidFill>
                <a:latin typeface="Meiryo UI" panose="020B0604030504040204" pitchFamily="50" charset="-128"/>
                <a:ea typeface="Meiryo UI" panose="020B0604030504040204" pitchFamily="50" charset="-128"/>
              </a:rPr>
              <a:t>X,000,0000</a:t>
            </a:r>
            <a:r>
              <a:rPr lang="ja-JP" altLang="en-US" sz="900" kern="0" dirty="0">
                <a:solidFill>
                  <a:srgbClr val="000000"/>
                </a:solidFill>
                <a:latin typeface="Meiryo UI" panose="020B0604030504040204" pitchFamily="50" charset="-128"/>
                <a:ea typeface="Meiryo UI" panose="020B0604030504040204" pitchFamily="50" charset="-128"/>
              </a:rPr>
              <a:t>円</a:t>
            </a:r>
            <a:endParaRPr kumimoji="0" lang="en-US" altLang="ja-JP" sz="800" b="1" i="0" u="sng" strike="noStrike" kern="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graphicFrame>
        <p:nvGraphicFramePr>
          <p:cNvPr id="40" name="表 39">
            <a:extLst>
              <a:ext uri="{FF2B5EF4-FFF2-40B4-BE49-F238E27FC236}">
                <a16:creationId xmlns:a16="http://schemas.microsoft.com/office/drawing/2014/main" id="{EC3135FA-B769-C306-DF2B-076876CEB2AF}"/>
              </a:ext>
            </a:extLst>
          </p:cNvPr>
          <p:cNvGraphicFramePr>
            <a:graphicFrameLocks noGrp="1"/>
          </p:cNvGraphicFramePr>
          <p:nvPr/>
        </p:nvGraphicFramePr>
        <p:xfrm>
          <a:off x="6096000" y="234104"/>
          <a:ext cx="1337945" cy="504000"/>
        </p:xfrm>
        <a:graphic>
          <a:graphicData uri="http://schemas.openxmlformats.org/drawingml/2006/table">
            <a:tbl>
              <a:tblPr firstRow="1" bandRow="1">
                <a:tableStyleId>{5C22544A-7EE6-4342-B048-85BDC9FD1C3A}</a:tableStyleId>
              </a:tblPr>
              <a:tblGrid>
                <a:gridCol w="1337945">
                  <a:extLst>
                    <a:ext uri="{9D8B030D-6E8A-4147-A177-3AD203B41FA5}">
                      <a16:colId xmlns:a16="http://schemas.microsoft.com/office/drawing/2014/main" val="821479726"/>
                    </a:ext>
                  </a:extLst>
                </a:gridCol>
              </a:tblGrid>
              <a:tr h="2271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i="0" strike="noStrike" kern="0" cap="none" spc="0" normalizeH="0" baseline="0" noProof="0" dirty="0">
                          <a:ln>
                            <a:noFill/>
                          </a:ln>
                          <a:solidFill>
                            <a:schemeClr val="bg1"/>
                          </a:solidFill>
                          <a:effectLst/>
                          <a:uLnTx/>
                          <a:uFillTx/>
                          <a:latin typeface="Meiryo UI"/>
                          <a:ea typeface="Meiryo UI"/>
                          <a:cs typeface="+mn-cs"/>
                        </a:rPr>
                        <a:t>類型</a:t>
                      </a:r>
                      <a:endParaRPr kumimoji="0" lang="en-US" altLang="ja-JP" sz="800" b="1" i="0" strike="noStrike" kern="0" cap="none" spc="0" normalizeH="0" baseline="0" noProof="0" dirty="0">
                        <a:ln>
                          <a:noFill/>
                        </a:ln>
                        <a:solidFill>
                          <a:schemeClr val="bg1"/>
                        </a:solidFill>
                        <a:effectLst/>
                        <a:uLnTx/>
                        <a:uFillTx/>
                        <a:latin typeface="Meiryo UI"/>
                        <a:ea typeface="Meiryo UI"/>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56369489"/>
                  </a:ext>
                </a:extLst>
              </a:tr>
              <a:tr h="276801">
                <a:tc>
                  <a:txBody>
                    <a:bodyPr/>
                    <a:lstStyle/>
                    <a:p>
                      <a:pPr algn="ctr"/>
                      <a:r>
                        <a:rPr kumimoji="1" lang="ja-JP" altLang="en-US" sz="800" b="0" dirty="0">
                          <a:solidFill>
                            <a:schemeClr val="tx1"/>
                          </a:solidFill>
                          <a:latin typeface="Meiryo UI" panose="020B0604030504040204" pitchFamily="50" charset="-128"/>
                          <a:ea typeface="Meiryo UI" panose="020B0604030504040204" pitchFamily="50" charset="-128"/>
                        </a:rPr>
                        <a:t>（地域一体型</a:t>
                      </a:r>
                      <a:r>
                        <a:rPr kumimoji="1" lang="en-US" altLang="ja-JP" sz="800" b="0" dirty="0">
                          <a:solidFill>
                            <a:schemeClr val="tx1"/>
                          </a:solidFill>
                          <a:latin typeface="Meiryo UI" panose="020B0604030504040204" pitchFamily="50" charset="-128"/>
                          <a:ea typeface="Meiryo UI" panose="020B0604030504040204" pitchFamily="50" charset="-128"/>
                        </a:rPr>
                        <a:t>/</a:t>
                      </a:r>
                      <a:r>
                        <a:rPr kumimoji="1" lang="ja-JP" altLang="en-US" sz="800" b="0" dirty="0">
                          <a:solidFill>
                            <a:schemeClr val="tx1"/>
                          </a:solidFill>
                          <a:latin typeface="Meiryo UI" panose="020B0604030504040204" pitchFamily="50" charset="-128"/>
                          <a:ea typeface="Meiryo UI" panose="020B0604030504040204" pitchFamily="50" charset="-128"/>
                        </a:rPr>
                        <a:t>一般型）</a:t>
                      </a:r>
                      <a:endParaRPr kumimoji="1" lang="en-US" altLang="ja-JP" sz="8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8939896"/>
                  </a:ext>
                </a:extLst>
              </a:tr>
            </a:tbl>
          </a:graphicData>
        </a:graphic>
      </p:graphicFrame>
      <p:sp>
        <p:nvSpPr>
          <p:cNvPr id="43" name="四角形: 角を丸くする 9">
            <a:extLst>
              <a:ext uri="{FF2B5EF4-FFF2-40B4-BE49-F238E27FC236}">
                <a16:creationId xmlns:a16="http://schemas.microsoft.com/office/drawing/2014/main" id="{99E3ADC8-C614-BC72-D569-4C9735FB3077}"/>
              </a:ext>
            </a:extLst>
          </p:cNvPr>
          <p:cNvSpPr/>
          <p:nvPr/>
        </p:nvSpPr>
        <p:spPr>
          <a:xfrm>
            <a:off x="591481" y="5879244"/>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indent="-88900" defTabSz="914400">
              <a:defRPr/>
            </a:pPr>
            <a:endPar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4" name="四角形: 角を丸くする 9">
            <a:extLst>
              <a:ext uri="{FF2B5EF4-FFF2-40B4-BE49-F238E27FC236}">
                <a16:creationId xmlns:a16="http://schemas.microsoft.com/office/drawing/2014/main" id="{3CD926B3-8197-2636-38D0-4856E6751758}"/>
              </a:ext>
            </a:extLst>
          </p:cNvPr>
          <p:cNvSpPr/>
          <p:nvPr/>
        </p:nvSpPr>
        <p:spPr>
          <a:xfrm>
            <a:off x="591481" y="5879243"/>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5" name="四角形: 角を丸くする 9">
            <a:extLst>
              <a:ext uri="{FF2B5EF4-FFF2-40B4-BE49-F238E27FC236}">
                <a16:creationId xmlns:a16="http://schemas.microsoft.com/office/drawing/2014/main" id="{7A17A4C9-5BED-BD34-C688-0A4E6E3ED5C9}"/>
              </a:ext>
            </a:extLst>
          </p:cNvPr>
          <p:cNvSpPr/>
          <p:nvPr/>
        </p:nvSpPr>
        <p:spPr>
          <a:xfrm>
            <a:off x="6743713" y="4461137"/>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marR="0" lvl="0" indent="-88900" defTabSz="914400" rtl="0" eaLnBrk="1" fontAlgn="auto" latinLnBrk="0" hangingPunct="1">
              <a:lnSpc>
                <a:spcPct val="100000"/>
              </a:lnSpc>
              <a:spcBef>
                <a:spcPts val="0"/>
              </a:spcBef>
              <a:spcAft>
                <a:spcPts val="0"/>
              </a:spcAft>
              <a:buClrTx/>
              <a:buSzTx/>
              <a:tabLst/>
              <a:defRPr/>
            </a:pPr>
            <a:endParaRPr lang="en-US" altLang="ja-JP" sz="700" u="sng" kern="0" dirty="0">
              <a:solidFill>
                <a:srgbClr val="FF0000"/>
              </a:solidFill>
              <a:latin typeface="Meiryo UI" panose="020B0604030504040204" pitchFamily="50" charset="-128"/>
              <a:ea typeface="Meiryo UI" panose="020B0604030504040204" pitchFamily="50" charset="-128"/>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6" name="四角形: 角を丸くする 9">
            <a:extLst>
              <a:ext uri="{FF2B5EF4-FFF2-40B4-BE49-F238E27FC236}">
                <a16:creationId xmlns:a16="http://schemas.microsoft.com/office/drawing/2014/main" id="{C63262D9-5990-613A-63F1-18014713E655}"/>
              </a:ext>
            </a:extLst>
          </p:cNvPr>
          <p:cNvSpPr/>
          <p:nvPr/>
        </p:nvSpPr>
        <p:spPr>
          <a:xfrm>
            <a:off x="6743713" y="4461136"/>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7" name="四角形: 角を丸くする 9">
            <a:extLst>
              <a:ext uri="{FF2B5EF4-FFF2-40B4-BE49-F238E27FC236}">
                <a16:creationId xmlns:a16="http://schemas.microsoft.com/office/drawing/2014/main" id="{7A5B778A-AF76-0480-4F25-0C896992A1E8}"/>
              </a:ext>
            </a:extLst>
          </p:cNvPr>
          <p:cNvSpPr/>
          <p:nvPr/>
        </p:nvSpPr>
        <p:spPr>
          <a:xfrm>
            <a:off x="6743713" y="1799525"/>
            <a:ext cx="3008477" cy="438614"/>
          </a:xfrm>
          <a:prstGeom prst="rect">
            <a:avLst/>
          </a:prstGeom>
          <a:solidFill>
            <a:schemeClr val="bg1"/>
          </a:solidFill>
          <a:ln w="19050">
            <a:solidFill>
              <a:schemeClr val="accent1"/>
            </a:solidFill>
          </a:ln>
          <a:effectLst/>
        </p:spPr>
        <p:txBody>
          <a:bodyPr vertOverflow="overflow" horzOverflow="overflow" wrap="square" numCol="1" rtlCol="0" anchor="ctr" anchorCtr="0" compatLnSpc="1"/>
          <a:lstStyle/>
          <a:p>
            <a:pPr marL="88900" indent="-88900" defTabSz="914400">
              <a:defRPr/>
            </a:pPr>
            <a:endPar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88900" indent="-88900" defTabSz="914400">
              <a:defRPr/>
            </a:pPr>
            <a:r>
              <a:rPr kumimoji="1"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XXXX</a:t>
            </a:r>
          </a:p>
        </p:txBody>
      </p:sp>
      <p:sp>
        <p:nvSpPr>
          <p:cNvPr id="48" name="四角形: 角を丸くする 9">
            <a:extLst>
              <a:ext uri="{FF2B5EF4-FFF2-40B4-BE49-F238E27FC236}">
                <a16:creationId xmlns:a16="http://schemas.microsoft.com/office/drawing/2014/main" id="{48868B9A-ED64-4BDC-EB8F-F6A8D64D1F73}"/>
              </a:ext>
            </a:extLst>
          </p:cNvPr>
          <p:cNvSpPr/>
          <p:nvPr/>
        </p:nvSpPr>
        <p:spPr>
          <a:xfrm>
            <a:off x="6743713" y="1799524"/>
            <a:ext cx="651599" cy="193104"/>
          </a:xfrm>
          <a:prstGeom prst="rect">
            <a:avLst/>
          </a:prstGeom>
          <a:solidFill>
            <a:schemeClr val="accent1"/>
          </a:solidFill>
          <a:ln w="19050">
            <a:solidFill>
              <a:schemeClr val="accent1"/>
            </a:solidFill>
          </a:ln>
          <a:effectLst/>
        </p:spPr>
        <p:txBody>
          <a:bodyPr vertOverflow="overflow" horzOverflow="overflow" wrap="square" numCol="1" rtlCol="0" anchor="ctr" anchorCtr="0" compatLnSpc="1"/>
          <a:lstStyle/>
          <a:p>
            <a:pPr marR="0" lvl="0" defTabSz="914400" rtl="0" eaLnBrk="1" fontAlgn="auto" latinLnBrk="0" hangingPunct="1">
              <a:lnSpc>
                <a:spcPct val="100000"/>
              </a:lnSpc>
              <a:spcBef>
                <a:spcPts val="0"/>
              </a:spcBef>
              <a:spcAft>
                <a:spcPts val="0"/>
              </a:spcAft>
              <a:buClrTx/>
              <a:buSzTx/>
              <a:tabLst/>
              <a:defRPr/>
            </a:pPr>
            <a:r>
              <a:rPr lang="ja-JP" altLang="en-US" sz="900" b="1" kern="0" dirty="0">
                <a:solidFill>
                  <a:schemeClr val="bg1"/>
                </a:solidFill>
                <a:latin typeface="Meiryo UI" panose="020B0604030504040204" pitchFamily="50" charset="-128"/>
                <a:ea typeface="Meiryo UI" panose="020B0604030504040204" pitchFamily="50" charset="-128"/>
              </a:rPr>
              <a:t>取組内容</a:t>
            </a:r>
            <a:endParaRPr kumimoji="0" lang="en-US" altLang="ja-JP" sz="800" b="1" i="0" strike="noStrike" kern="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7FD858D8-7B0F-61ED-9F21-0CF2BE034367}"/>
              </a:ext>
            </a:extLst>
          </p:cNvPr>
          <p:cNvSpPr/>
          <p:nvPr/>
        </p:nvSpPr>
        <p:spPr>
          <a:xfrm>
            <a:off x="-3397398" y="18499"/>
            <a:ext cx="3342415" cy="1066467"/>
          </a:xfrm>
          <a:prstGeom prst="rect">
            <a:avLst/>
          </a:prstGeom>
          <a:solidFill>
            <a:schemeClr val="accent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800" b="1" dirty="0">
                <a:solidFill>
                  <a:schemeClr val="tx1"/>
                </a:solidFill>
                <a:latin typeface="Yu Gothic UI" panose="020B0500000000000000" pitchFamily="50" charset="-128"/>
                <a:ea typeface="Yu Gothic UI" panose="020B0500000000000000" pitchFamily="50" charset="-128"/>
              </a:rPr>
              <a:t>記入例・留意事項</a:t>
            </a:r>
            <a:endParaRPr kumimoji="1" lang="en-US" altLang="ja-JP" sz="1800" b="1" dirty="0">
              <a:solidFill>
                <a:schemeClr val="tx1"/>
              </a:solidFill>
              <a:latin typeface="Yu Gothic UI" panose="020B0500000000000000" pitchFamily="50" charset="-128"/>
              <a:ea typeface="Yu Gothic UI" panose="020B0500000000000000" pitchFamily="50" charset="-128"/>
            </a:endParaRPr>
          </a:p>
          <a:p>
            <a:pPr algn="ctr"/>
            <a:r>
              <a:rPr kumimoji="1" lang="ja-JP" altLang="en-US" sz="1800" b="0" dirty="0">
                <a:solidFill>
                  <a:schemeClr val="tx1"/>
                </a:solidFill>
                <a:latin typeface="Yu Gothic UI" panose="020B0500000000000000" pitchFamily="50" charset="-128"/>
                <a:ea typeface="Yu Gothic UI" panose="020B0500000000000000" pitchFamily="50" charset="-128"/>
              </a:rPr>
              <a:t>申請時本シートは削除すること</a:t>
            </a:r>
          </a:p>
        </p:txBody>
      </p:sp>
      <p:sp>
        <p:nvSpPr>
          <p:cNvPr id="5" name="正方形/長方形 4">
            <a:extLst>
              <a:ext uri="{FF2B5EF4-FFF2-40B4-BE49-F238E27FC236}">
                <a16:creationId xmlns:a16="http://schemas.microsoft.com/office/drawing/2014/main" id="{CBA9865E-E651-450A-50A3-C5D7F47F19FD}"/>
              </a:ext>
            </a:extLst>
          </p:cNvPr>
          <p:cNvSpPr/>
          <p:nvPr/>
        </p:nvSpPr>
        <p:spPr bwMode="gray">
          <a:xfrm>
            <a:off x="3219771" y="211126"/>
            <a:ext cx="3029077" cy="271947"/>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171450" indent="-171450" defTabSz="990564" fontAlgn="auto">
              <a:spcBef>
                <a:spcPts val="0"/>
              </a:spcBef>
              <a:spcAft>
                <a:spcPts val="0"/>
              </a:spcAft>
              <a:buSzPct val="100000"/>
              <a:buFont typeface="Wingdings" panose="05000000000000000000" pitchFamily="2" charset="2"/>
              <a:buChar char="Ø"/>
            </a:pPr>
            <a:r>
              <a:rPr kumimoji="1" lang="ja-JP" altLang="en-US" sz="1050" b="1" dirty="0">
                <a:solidFill>
                  <a:prstClr val="black"/>
                </a:solidFill>
                <a:latin typeface="Meiryo UI" panose="020B0604030504040204" pitchFamily="50" charset="-128"/>
                <a:ea typeface="Meiryo UI" panose="020B0604030504040204" pitchFamily="50" charset="-128"/>
              </a:rPr>
              <a:t>補助事業を総括する対策計画名を記載</a:t>
            </a:r>
            <a:endParaRPr kumimoji="1" lang="en-US" altLang="ja-JP" sz="1050" b="1" dirty="0">
              <a:solidFill>
                <a:prstClr val="black"/>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DC836B80-7809-95EF-370A-7EE21A64F78E}"/>
              </a:ext>
            </a:extLst>
          </p:cNvPr>
          <p:cNvSpPr/>
          <p:nvPr/>
        </p:nvSpPr>
        <p:spPr bwMode="gray">
          <a:xfrm>
            <a:off x="5968808" y="-622195"/>
            <a:ext cx="2683188" cy="485922"/>
          </a:xfrm>
          <a:prstGeom prst="rect">
            <a:avLst/>
          </a:prstGeom>
          <a:solidFill>
            <a:schemeClr val="accent1">
              <a:lumMod val="20000"/>
              <a:lumOff val="80000"/>
            </a:schemeClr>
          </a:solidFill>
          <a:ln w="12700" algn="ctr">
            <a:solidFill>
              <a:schemeClr val="accent1"/>
            </a:solidFill>
            <a:miter lim="800000"/>
            <a:headEnd/>
            <a:tailEnd/>
          </a:ln>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defTabSz="990564" fontAlgn="auto">
              <a:spcBef>
                <a:spcPts val="0"/>
              </a:spcBef>
              <a:spcAft>
                <a:spcPts val="0"/>
              </a:spcAft>
              <a:buSzPct val="100000"/>
            </a:pPr>
            <a:r>
              <a:rPr kumimoji="1" lang="ja-JP" altLang="en-US" sz="1050" b="1" dirty="0">
                <a:latin typeface="Yu Gothic UI" panose="020B0500000000000000" pitchFamily="50" charset="-128"/>
                <a:ea typeface="Yu Gothic UI" panose="020B0500000000000000" pitchFamily="50" charset="-128"/>
                <a:cs typeface="+mn-cs"/>
              </a:rPr>
              <a:t>類型：該当していない方を削除すること</a:t>
            </a:r>
            <a:endParaRPr kumimoji="1" lang="en-US" altLang="ja-JP" sz="1050" b="1" dirty="0">
              <a:latin typeface="Yu Gothic UI" panose="020B0500000000000000" pitchFamily="50" charset="-128"/>
              <a:ea typeface="Yu Gothic UI" panose="020B0500000000000000" pitchFamily="50" charset="-128"/>
              <a:cs typeface="+mn-cs"/>
            </a:endParaRPr>
          </a:p>
        </p:txBody>
      </p:sp>
      <p:cxnSp>
        <p:nvCxnSpPr>
          <p:cNvPr id="11" name="直線矢印コネクタ 10">
            <a:extLst>
              <a:ext uri="{FF2B5EF4-FFF2-40B4-BE49-F238E27FC236}">
                <a16:creationId xmlns:a16="http://schemas.microsoft.com/office/drawing/2014/main" id="{64A41192-AE9F-6F4E-E682-8B231EE20973}"/>
              </a:ext>
            </a:extLst>
          </p:cNvPr>
          <p:cNvCxnSpPr>
            <a:cxnSpLocks/>
            <a:stCxn id="10" idx="1"/>
          </p:cNvCxnSpPr>
          <p:nvPr/>
        </p:nvCxnSpPr>
        <p:spPr>
          <a:xfrm>
            <a:off x="5968808" y="-379234"/>
            <a:ext cx="326734" cy="93582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7966336"/>
      </p:ext>
    </p:extLst>
  </p:cSld>
  <p:clrMapOvr>
    <a:masterClrMapping/>
  </p:clrMapOvr>
</p:sld>
</file>

<file path=ppt/theme/theme1.xml><?xml version="1.0" encoding="utf-8"?>
<a:theme xmlns:a="http://schemas.openxmlformats.org/drawingml/2006/main" name="Office テーマ">
  <a:themeElements>
    <a:clrScheme name="ユーザー定義 5">
      <a:dk1>
        <a:srgbClr val="000000"/>
      </a:dk1>
      <a:lt1>
        <a:srgbClr val="FFFFFF"/>
      </a:lt1>
      <a:dk2>
        <a:srgbClr val="000000"/>
      </a:dk2>
      <a:lt2>
        <a:srgbClr val="808080"/>
      </a:lt2>
      <a:accent1>
        <a:srgbClr val="14518E"/>
      </a:accent1>
      <a:accent2>
        <a:srgbClr val="BBC8D8"/>
      </a:accent2>
      <a:accent3>
        <a:srgbClr val="C59650"/>
      </a:accent3>
      <a:accent4>
        <a:srgbClr val="EAEFF3"/>
      </a:accent4>
      <a:accent5>
        <a:srgbClr val="D1314A"/>
      </a:accent5>
      <a:accent6>
        <a:srgbClr val="404040"/>
      </a:accent6>
      <a:hlink>
        <a:srgbClr val="323366"/>
      </a:hlink>
      <a:folHlink>
        <a:srgbClr val="F44E2E"/>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376</TotalTime>
  <Words>1653</Words>
  <Application>Microsoft Office PowerPoint</Application>
  <PresentationFormat>A4 210 x 297 mm</PresentationFormat>
  <Paragraphs>358</Paragraphs>
  <Slides>4</Slides>
  <Notes>4</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Meiryo UI</vt:lpstr>
      <vt:lpstr>Yu Gothic UI</vt:lpstr>
      <vt:lpstr>游ゴシック</vt:lpstr>
      <vt:lpstr>Aptos</vt:lpstr>
      <vt:lpstr>Aptos Display</vt:lpstr>
      <vt:lpstr>Arial</vt:lpstr>
      <vt:lpstr>Wingdings</vt:lpstr>
      <vt:lpstr>Office テーマ</vt:lpstr>
      <vt:lpstr>令和８年度_オーバーツーリズムの未然防止・抑制をはじめとする観光地の面的受入環境整備促進事業</vt:lpstr>
      <vt:lpstr>令和８年度_オーバーツーリズムの未然防止・抑制をはじめとする観光地の面的受入環境整備促進事業</vt:lpstr>
      <vt:lpstr>令和８年度_オーバーツーリズムの未然防止・抑制をはじめとする観光地の面的受入環境整備促進事業</vt:lpstr>
      <vt:lpstr>令和８年度_オーバーツーリズムの未然防止・抑制をはじめとする観光地の面的受入環境整備促進事業</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令和８年度_オーバーツーリズムの未然防止・抑制をはじめとする観光地の面的受入環境整備促進事業</dc:title>
  <dc:creator>荒井 大介</dc:creator>
  <cp:lastModifiedBy>藤井 香里</cp:lastModifiedBy>
  <cp:revision>16</cp:revision>
  <cp:lastPrinted>2026-01-29T01:41:28Z</cp:lastPrinted>
  <dcterms:created xsi:type="dcterms:W3CDTF">2025-08-08T11:23:31Z</dcterms:created>
  <dcterms:modified xsi:type="dcterms:W3CDTF">2026-02-17T05:33:19Z</dcterms:modified>
</cp:coreProperties>
</file>