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4"/>
  </p:notesMasterIdLst>
  <p:sldIdLst>
    <p:sldId id="2147482973" r:id="rId2"/>
    <p:sldId id="2147482975" r:id="rId3"/>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6CC3FE-F6D5-26B9-1C8B-E7A04503C801}" name="濵本 彩" initials="彩濵" userId="S::hamamoto-a27b@mlit.go.jp::e9c1da71-fa57-48ce-bdf0-66357630015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E4E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63" autoAdjust="0"/>
    <p:restoredTop sz="94168" autoAdjust="0"/>
  </p:normalViewPr>
  <p:slideViewPr>
    <p:cSldViewPr snapToGrid="0">
      <p:cViewPr varScale="1">
        <p:scale>
          <a:sx n="100" d="100"/>
          <a:sy n="100" d="100"/>
        </p:scale>
        <p:origin x="1338" y="102"/>
      </p:cViewPr>
      <p:guideLst/>
    </p:cSldViewPr>
  </p:slideViewPr>
  <p:notesTextViewPr>
    <p:cViewPr>
      <p:scale>
        <a:sx n="125" d="100"/>
        <a:sy n="125"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changesInfos/changesInfo1.xml" Type="http://schemas.microsoft.com/office/2016/11/relationships/changesInfo"/></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湯舟 佑樹" userId="14160405183_tp_box_2" providerId="OAuth2" clId="{46024CAE-90BB-416C-B638-DB730523312D}"/>
    <pc:docChg chg="undo custSel modSld">
      <pc:chgData name="湯舟 佑樹" userId="14160405183_tp_box_2" providerId="OAuth2" clId="{46024CAE-90BB-416C-B638-DB730523312D}" dt="2026-05-11T12:37:51.751" v="1190" actId="478"/>
      <pc:docMkLst>
        <pc:docMk/>
      </pc:docMkLst>
      <pc:sldChg chg="modSp mod">
        <pc:chgData name="湯舟 佑樹" userId="14160405183_tp_box_2" providerId="OAuth2" clId="{46024CAE-90BB-416C-B638-DB730523312D}" dt="2026-05-08T12:44:06.988" v="1189" actId="14100"/>
        <pc:sldMkLst>
          <pc:docMk/>
          <pc:sldMk cId="3883009180" sldId="2147482973"/>
        </pc:sldMkLst>
        <pc:spChg chg="mod">
          <ac:chgData name="湯舟 佑樹" userId="14160405183_tp_box_2" providerId="OAuth2" clId="{46024CAE-90BB-416C-B638-DB730523312D}" dt="2026-05-08T12:44:06.988" v="1189" actId="14100"/>
          <ac:spMkLst>
            <pc:docMk/>
            <pc:sldMk cId="3883009180" sldId="2147482973"/>
            <ac:spMk id="15" creationId="{60531D89-C8BB-3DA5-D01B-6DFEF63C6317}"/>
          </ac:spMkLst>
        </pc:spChg>
        <pc:spChg chg="mod">
          <ac:chgData name="湯舟 佑樹" userId="14160405183_tp_box_2" providerId="OAuth2" clId="{46024CAE-90BB-416C-B638-DB730523312D}" dt="2026-05-08T12:12:16.051" v="128"/>
          <ac:spMkLst>
            <pc:docMk/>
            <pc:sldMk cId="3883009180" sldId="2147482973"/>
            <ac:spMk id="19" creationId="{15614ECA-CDE8-639E-B6CC-B24F7B545BB8}"/>
          </ac:spMkLst>
        </pc:spChg>
      </pc:sldChg>
      <pc:sldChg chg="delSp modSp mod">
        <pc:chgData name="湯舟 佑樹" userId="14160405183_tp_box_2" providerId="OAuth2" clId="{46024CAE-90BB-416C-B638-DB730523312D}" dt="2026-05-11T12:37:51.751" v="1190" actId="478"/>
        <pc:sldMkLst>
          <pc:docMk/>
          <pc:sldMk cId="1697132987" sldId="2147482975"/>
        </pc:sldMkLst>
        <pc:spChg chg="mod">
          <ac:chgData name="湯舟 佑樹" userId="14160405183_tp_box_2" providerId="OAuth2" clId="{46024CAE-90BB-416C-B638-DB730523312D}" dt="2026-05-08T12:38:32.060" v="919" actId="20577"/>
          <ac:spMkLst>
            <pc:docMk/>
            <pc:sldMk cId="1697132987" sldId="2147482975"/>
            <ac:spMk id="8" creationId="{1A56D20C-488D-2744-5AE9-C0E6B751EA1C}"/>
          </ac:spMkLst>
        </pc:spChg>
        <pc:spChg chg="del">
          <ac:chgData name="湯舟 佑樹" userId="14160405183_tp_box_2" providerId="OAuth2" clId="{46024CAE-90BB-416C-B638-DB730523312D}" dt="2026-05-11T12:37:51.751" v="1190" actId="478"/>
          <ac:spMkLst>
            <pc:docMk/>
            <pc:sldMk cId="1697132987" sldId="2147482975"/>
            <ac:spMk id="14" creationId="{A293E980-CEE8-CF7A-85E5-0BC9E2FAD925}"/>
          </ac:spMkLst>
        </pc:spChg>
        <pc:spChg chg="mod">
          <ac:chgData name="湯舟 佑樹" userId="14160405183_tp_box_2" providerId="OAuth2" clId="{46024CAE-90BB-416C-B638-DB730523312D}" dt="2026-05-08T12:38:17.335" v="916"/>
          <ac:spMkLst>
            <pc:docMk/>
            <pc:sldMk cId="1697132987" sldId="2147482975"/>
            <ac:spMk id="16" creationId="{9F44171C-24B0-E2E2-A6F0-18BBB0391F7C}"/>
          </ac:spMkLst>
        </pc:spChg>
        <pc:spChg chg="mod">
          <ac:chgData name="湯舟 佑樹" userId="14160405183_tp_box_2" providerId="OAuth2" clId="{46024CAE-90BB-416C-B638-DB730523312D}" dt="2026-05-08T12:30:38.295" v="646"/>
          <ac:spMkLst>
            <pc:docMk/>
            <pc:sldMk cId="1697132987" sldId="2147482975"/>
            <ac:spMk id="19" creationId="{7CDB2A16-B915-E080-6D3B-C2D5B5F82CA4}"/>
          </ac:spMkLst>
        </pc:spChg>
        <pc:spChg chg="mod">
          <ac:chgData name="湯舟 佑樹" userId="14160405183_tp_box_2" providerId="OAuth2" clId="{46024CAE-90BB-416C-B638-DB730523312D}" dt="2026-05-08T12:37:17.529" v="900"/>
          <ac:spMkLst>
            <pc:docMk/>
            <pc:sldMk cId="1697132987" sldId="2147482975"/>
            <ac:spMk id="20" creationId="{74703BCC-F393-0215-31D5-3726562C85D6}"/>
          </ac:spMkLst>
        </pc:spChg>
        <pc:spChg chg="mod">
          <ac:chgData name="湯舟 佑樹" userId="14160405183_tp_box_2" providerId="OAuth2" clId="{46024CAE-90BB-416C-B638-DB730523312D}" dt="2026-05-08T12:43:45.477" v="1187"/>
          <ac:spMkLst>
            <pc:docMk/>
            <pc:sldMk cId="1697132987" sldId="2147482975"/>
            <ac:spMk id="21" creationId="{3F2BB04F-F0BF-F2BD-68EE-2BBC0007ABDE}"/>
          </ac:spMkLst>
        </pc:spChg>
        <pc:spChg chg="mod">
          <ac:chgData name="湯舟 佑樹" userId="14160405183_tp_box_2" providerId="OAuth2" clId="{46024CAE-90BB-416C-B638-DB730523312D}" dt="2026-05-08T12:37:20.846" v="901" actId="1076"/>
          <ac:spMkLst>
            <pc:docMk/>
            <pc:sldMk cId="1697132987" sldId="2147482975"/>
            <ac:spMk id="23" creationId="{794C235A-BCEB-D324-165E-09F9BB374C98}"/>
          </ac:spMkLst>
        </pc:spChg>
        <pc:spChg chg="mod">
          <ac:chgData name="湯舟 佑樹" userId="14160405183_tp_box_2" providerId="OAuth2" clId="{46024CAE-90BB-416C-B638-DB730523312D}" dt="2026-05-08T12:37:40.166" v="902" actId="13926"/>
          <ac:spMkLst>
            <pc:docMk/>
            <pc:sldMk cId="1697132987" sldId="2147482975"/>
            <ac:spMk id="24" creationId="{D4250C69-4C9F-FC90-0E92-613BC72467A8}"/>
          </ac:spMkLst>
        </pc:spChg>
        <pc:spChg chg="mod">
          <ac:chgData name="湯舟 佑樹" userId="14160405183_tp_box_2" providerId="OAuth2" clId="{46024CAE-90BB-416C-B638-DB730523312D}" dt="2026-05-08T12:42:50.315" v="1024"/>
          <ac:spMkLst>
            <pc:docMk/>
            <pc:sldMk cId="1697132987" sldId="2147482975"/>
            <ac:spMk id="32" creationId="{50DEA451-07F1-5F0D-9285-41BA53CE616F}"/>
          </ac:spMkLst>
        </pc:spChg>
        <pc:spChg chg="mod">
          <ac:chgData name="湯舟 佑樹" userId="14160405183_tp_box_2" providerId="OAuth2" clId="{46024CAE-90BB-416C-B638-DB730523312D}" dt="2026-05-08T12:38:47.654" v="933" actId="6549"/>
          <ac:spMkLst>
            <pc:docMk/>
            <pc:sldMk cId="1697132987" sldId="2147482975"/>
            <ac:spMk id="43" creationId="{8D31397C-1D83-7FA1-AEE3-9F0E929B857B}"/>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2DBEBAC-F40E-4352-8B7E-EA2517538801}" type="datetimeFigureOut">
              <a:rPr kumimoji="1" lang="ja-JP" altLang="en-US" smtClean="0"/>
              <a:t>2026/5/11</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341CA35-A4A4-4EFE-A324-0AC0255880EE}" type="slidenum">
              <a:rPr kumimoji="1" lang="ja-JP" altLang="en-US" smtClean="0"/>
              <a:t>‹#›</a:t>
            </a:fld>
            <a:endParaRPr kumimoji="1" lang="ja-JP" altLang="en-US"/>
          </a:p>
        </p:txBody>
      </p:sp>
    </p:spTree>
    <p:extLst>
      <p:ext uri="{BB962C8B-B14F-4D97-AF65-F5344CB8AC3E}">
        <p14:creationId xmlns:p14="http://schemas.microsoft.com/office/powerpoint/2010/main" val="40196586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140041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dirty="0">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88297343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634B0D6D-57E1-EB24-44F6-14CAEE878342}"/>
              </a:ext>
            </a:extLst>
          </p:cNvPr>
          <p:cNvSpPr txBox="1">
            <a:spLocks/>
          </p:cNvSpPr>
          <p:nvPr userDrawn="1"/>
        </p:nvSpPr>
        <p:spPr>
          <a:xfrm>
            <a:off x="169068" y="2"/>
            <a:ext cx="9736932" cy="534952"/>
          </a:xfrm>
          <a:prstGeom prst="rect">
            <a:avLst/>
          </a:prstGeom>
        </p:spPr>
        <p:txBody>
          <a:bodyPr vert="horz" lIns="91440" tIns="45720" rIns="91440" bIns="45720" rtlCol="0" anchor="ctr">
            <a:normAutofit/>
          </a:bodyPr>
          <a:lstStyle>
            <a:lvl1pPr marL="0" indent="88900" algn="l" defTabSz="914400" rtl="0" eaLnBrk="1" latinLnBrk="0" hangingPunct="1">
              <a:lnSpc>
                <a:spcPct val="90000"/>
              </a:lnSpc>
              <a:spcBef>
                <a:spcPct val="0"/>
              </a:spcBef>
              <a:buNone/>
              <a:defRPr kumimoji="1" sz="2000" b="1" kern="1200">
                <a:solidFill>
                  <a:schemeClr val="tx1"/>
                </a:solidFill>
                <a:latin typeface="Meiryo UI" panose="020B0604030504040204" pitchFamily="50" charset="-128"/>
                <a:ea typeface="Meiryo UI" panose="020B0604030504040204" pitchFamily="50" charset="-128"/>
                <a:cs typeface="+mj-cs"/>
              </a:defRPr>
            </a:lvl1pPr>
          </a:lstStyle>
          <a:p>
            <a:pPr marL="0" marR="0" lvl="0" indent="88900" algn="l" defTabSz="914400" rtl="0" eaLnBrk="1" fontAlgn="auto" latinLnBrk="0" hangingPunct="1">
              <a:lnSpc>
                <a:spcPct val="90000"/>
              </a:lnSpc>
              <a:spcBef>
                <a:spcPct val="0"/>
              </a:spcBef>
              <a:spcAft>
                <a:spcPts val="0"/>
              </a:spcAft>
              <a:buClrTx/>
              <a:buSzTx/>
              <a:buFontTx/>
              <a:buNone/>
              <a:tabLst/>
              <a:defRPr/>
            </a:pPr>
            <a:endPar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endParaRPr>
          </a:p>
        </p:txBody>
      </p:sp>
      <p:pic>
        <p:nvPicPr>
          <p:cNvPr id="7" name="図 6">
            <a:extLst>
              <a:ext uri="{FF2B5EF4-FFF2-40B4-BE49-F238E27FC236}">
                <a16:creationId xmlns:a16="http://schemas.microsoft.com/office/drawing/2014/main" id="{34BF8441-A15B-5187-6454-192D3F6C0EE0}"/>
              </a:ext>
            </a:extLst>
          </p:cNvPr>
          <p:cNvPicPr>
            <a:picLocks noChangeAspect="1"/>
          </p:cNvPicPr>
          <p:nvPr userDrawn="1"/>
        </p:nvPicPr>
        <p:blipFill>
          <a:blip r:embed="rId2"/>
          <a:stretch>
            <a:fillRect/>
          </a:stretch>
        </p:blipFill>
        <p:spPr>
          <a:xfrm>
            <a:off x="8656628" y="91572"/>
            <a:ext cx="1161958" cy="351811"/>
          </a:xfrm>
          <a:prstGeom prst="rect">
            <a:avLst/>
          </a:prstGeom>
        </p:spPr>
      </p:pic>
      <p:sp>
        <p:nvSpPr>
          <p:cNvPr id="8" name="Slide Number Placeholder 5">
            <a:extLst>
              <a:ext uri="{FF2B5EF4-FFF2-40B4-BE49-F238E27FC236}">
                <a16:creationId xmlns:a16="http://schemas.microsoft.com/office/drawing/2014/main" id="{D1E712D7-3133-5F8C-9CB4-B3A30E05ED50}"/>
              </a:ext>
            </a:extLst>
          </p:cNvPr>
          <p:cNvSpPr>
            <a:spLocks noGrp="1"/>
          </p:cNvSpPr>
          <p:nvPr>
            <p:ph type="sldNum" sz="quarter" idx="12"/>
          </p:nvPr>
        </p:nvSpPr>
        <p:spPr>
          <a:xfrm>
            <a:off x="7559358" y="6419850"/>
            <a:ext cx="2303780" cy="258150"/>
          </a:xfrm>
        </p:spPr>
        <p:txBody>
          <a:bodyPr/>
          <a:lstStyle>
            <a:lvl1pPr>
              <a:defRPr>
                <a:latin typeface="Meiryo UI" panose="020B0604030504040204" pitchFamily="50" charset="-128"/>
                <a:ea typeface="Meiryo UI" panose="020B0604030504040204" pitchFamily="50" charset="-128"/>
              </a:defRPr>
            </a:lvl1pPr>
          </a:lstStyle>
          <a:p>
            <a:fld id="{6EF5D042-AEC7-4948-B261-1C816D8BE607}" type="slidenum">
              <a:rPr kumimoji="1" lang="ja-JP" altLang="en-US" smtClean="0"/>
              <a:pPr/>
              <a:t>‹#›</a:t>
            </a:fld>
            <a:endParaRPr kumimoji="1" lang="ja-JP" altLang="en-US" dirty="0"/>
          </a:p>
        </p:txBody>
      </p:sp>
      <p:sp>
        <p:nvSpPr>
          <p:cNvPr id="9" name="正方形/長方形 8">
            <a:extLst>
              <a:ext uri="{FF2B5EF4-FFF2-40B4-BE49-F238E27FC236}">
                <a16:creationId xmlns:a16="http://schemas.microsoft.com/office/drawing/2014/main" id="{C15ADCAC-DAC3-25F4-A261-CC921A695335}"/>
              </a:ext>
            </a:extLst>
          </p:cNvPr>
          <p:cNvSpPr/>
          <p:nvPr userDrawn="1"/>
        </p:nvSpPr>
        <p:spPr>
          <a:xfrm>
            <a:off x="169068" y="516954"/>
            <a:ext cx="468000" cy="36000"/>
          </a:xfrm>
          <a:prstGeom prst="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844AE854-30BA-AC0A-5FCF-B66322505027}"/>
              </a:ext>
            </a:extLst>
          </p:cNvPr>
          <p:cNvSpPr/>
          <p:nvPr userDrawn="1"/>
        </p:nvSpPr>
        <p:spPr>
          <a:xfrm>
            <a:off x="654842" y="516954"/>
            <a:ext cx="9252000" cy="36000"/>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Title Placeholder 1">
            <a:extLst>
              <a:ext uri="{FF2B5EF4-FFF2-40B4-BE49-F238E27FC236}">
                <a16:creationId xmlns:a16="http://schemas.microsoft.com/office/drawing/2014/main" id="{F387B7BB-9EEA-07AD-17F2-755DF06F3B00}"/>
              </a:ext>
            </a:extLst>
          </p:cNvPr>
          <p:cNvSpPr>
            <a:spLocks noGrp="1"/>
          </p:cNvSpPr>
          <p:nvPr>
            <p:ph type="title"/>
          </p:nvPr>
        </p:nvSpPr>
        <p:spPr>
          <a:xfrm>
            <a:off x="169069" y="1"/>
            <a:ext cx="8400146" cy="516953"/>
          </a:xfrm>
          <a:prstGeom prst="rect">
            <a:avLst/>
          </a:prstGeom>
        </p:spPr>
        <p:txBody>
          <a:bodyPr vert="horz" lIns="91440" tIns="45720" rIns="91440" bIns="45720" rtlCol="0" anchor="ctr">
            <a:normAutofit/>
          </a:bodyPr>
          <a:lstStyle>
            <a:lvl1pPr>
              <a:defRPr sz="2000" b="1">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dirty="0"/>
          </a:p>
        </p:txBody>
      </p:sp>
    </p:spTree>
    <p:extLst>
      <p:ext uri="{BB962C8B-B14F-4D97-AF65-F5344CB8AC3E}">
        <p14:creationId xmlns:p14="http://schemas.microsoft.com/office/powerpoint/2010/main" val="1391614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1143" name="タイトル 1"/>
          <p:cNvSpPr>
            <a:spLocks noGrp="1"/>
          </p:cNvSpPr>
          <p:nvPr>
            <p:ph type="title"/>
          </p:nvPr>
        </p:nvSpPr>
        <p:spPr>
          <a:xfrm>
            <a:off x="0" y="0"/>
            <a:ext cx="8266113" cy="349250"/>
          </a:xfrm>
        </p:spPr>
        <p:txBody>
          <a:bodyPr/>
          <a:lstStyle/>
          <a:p>
            <a:r>
              <a:rPr lang="ja-JP" altLang="en-US" dirty="0"/>
              <a:t>マスター タイトルの書式設定</a:t>
            </a:r>
          </a:p>
        </p:txBody>
      </p:sp>
      <p:sp>
        <p:nvSpPr>
          <p:cNvPr id="1144"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5" name="日付プレースホルダー 3"/>
          <p:cNvSpPr>
            <a:spLocks noGrp="1"/>
          </p:cNvSpPr>
          <p:nvPr>
            <p:ph type="dt" sz="half" idx="10"/>
          </p:nvPr>
        </p:nvSpPr>
        <p:spPr/>
        <p:txBody>
          <a:bodyPr/>
          <a:lstStyle>
            <a:lvl1pPr>
              <a:defRPr/>
            </a:lvl1pPr>
          </a:lstStyle>
          <a:p>
            <a:endParaRPr lang="en-US" altLang="ja-JP"/>
          </a:p>
        </p:txBody>
      </p:sp>
      <p:sp>
        <p:nvSpPr>
          <p:cNvPr id="1146" name="フッター プレースホルダー 4"/>
          <p:cNvSpPr>
            <a:spLocks noGrp="1"/>
          </p:cNvSpPr>
          <p:nvPr>
            <p:ph type="ftr" sz="quarter" idx="11"/>
          </p:nvPr>
        </p:nvSpPr>
        <p:spPr/>
        <p:txBody>
          <a:bodyPr/>
          <a:lstStyle>
            <a:lvl1pPr>
              <a:defRPr/>
            </a:lvl1pPr>
          </a:lstStyle>
          <a:p>
            <a:endParaRPr lang="en-US" altLang="ja-JP"/>
          </a:p>
        </p:txBody>
      </p:sp>
      <p:sp>
        <p:nvSpPr>
          <p:cNvPr id="1147"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a:p>
        </p:txBody>
      </p:sp>
    </p:spTree>
    <p:extLst>
      <p:ext uri="{BB962C8B-B14F-4D97-AF65-F5344CB8AC3E}">
        <p14:creationId xmlns:p14="http://schemas.microsoft.com/office/powerpoint/2010/main" val="77819106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5F8C1A-82E0-4CBD-BC54-122ED46CEAF7}" type="datetimeFigureOut">
              <a:rPr lang="ja-JP" altLang="en-US" smtClean="0"/>
              <a:pPr/>
              <a:t>2026/5/11</a:t>
            </a:fld>
            <a:endParaRPr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F5D042-AEC7-4948-B261-1C816D8BE607}" type="slidenum">
              <a:rPr lang="ja-JP" altLang="en-US" smtClean="0"/>
              <a:pPr/>
              <a:t>‹#›</a:t>
            </a:fld>
            <a:endParaRPr lang="ja-JP" altLang="en-US"/>
          </a:p>
        </p:txBody>
      </p:sp>
    </p:spTree>
    <p:extLst>
      <p:ext uri="{BB962C8B-B14F-4D97-AF65-F5344CB8AC3E}">
        <p14:creationId xmlns:p14="http://schemas.microsoft.com/office/powerpoint/2010/main" val="3806962148"/>
      </p:ext>
    </p:extLst>
  </p:cSld>
  <p:clrMap bg1="lt1" tx1="dk1" bg2="lt2" tx2="dk2" accent1="accent1" accent2="accent2" accent3="accent3" accent4="accent4" accent5="accent5" accent6="accent6" hlink="hlink" folHlink="folHlink"/>
  <p:sldLayoutIdLst>
    <p:sldLayoutId id="2147483662" r:id="rId1"/>
    <p:sldLayoutId id="2147483708"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25619" y="897399"/>
            <a:ext cx="4925795" cy="380820"/>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611" name="タイトル 1"/>
          <p:cNvSpPr>
            <a:spLocks noGrp="1"/>
          </p:cNvSpPr>
          <p:nvPr>
            <p:ph type="title"/>
          </p:nvPr>
        </p:nvSpPr>
        <p:spPr>
          <a:xfrm>
            <a:off x="1" y="0"/>
            <a:ext cx="9905999" cy="193419"/>
          </a:xfrm>
          <a:solidFill>
            <a:schemeClr val="accent5"/>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　万博レガシー事業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5"/>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プロジェクトの概要</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様式１</a:t>
            </a:r>
            <a:r>
              <a:rPr lang="en-US" altLang="ja-JP" sz="1100" b="1" dirty="0">
                <a:solidFill>
                  <a:schemeClr val="bg1"/>
                </a:solidFill>
                <a:latin typeface="Meiryo UI" panose="020B0604030504040204" pitchFamily="50" charset="-128"/>
                <a:ea typeface="Meiryo UI" panose="020B0604030504040204" pitchFamily="50" charset="-128"/>
              </a:rPr>
              <a:t>】</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4" name="四角形: 角を丸くする 9">
            <a:extLst>
              <a:ext uri="{FF2B5EF4-FFF2-40B4-BE49-F238E27FC236}">
                <a16:creationId xmlns:a16="http://schemas.microsoft.com/office/drawing/2014/main" id="{1C932E2D-85AC-19DD-1FFE-73E21AC5162E}"/>
              </a:ext>
            </a:extLst>
          </p:cNvPr>
          <p:cNvSpPr/>
          <p:nvPr/>
        </p:nvSpPr>
        <p:spPr>
          <a:xfrm>
            <a:off x="0" y="193417"/>
            <a:ext cx="9906000" cy="451931"/>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marR="0" lvl="0" indent="92075" algn="l" defTabSz="914400" rtl="0" eaLnBrk="1" fontAlgn="auto" latinLnBrk="0" hangingPunct="1">
              <a:lnSpc>
                <a:spcPct val="100000"/>
              </a:lnSpc>
              <a:spcBef>
                <a:spcPts val="0"/>
              </a:spcBef>
              <a:spcAft>
                <a:spcPts val="0"/>
              </a:spcAft>
              <a:buClrTx/>
              <a:buSzTx/>
              <a:tabLst/>
              <a:defRPr/>
            </a:pPr>
            <a:r>
              <a:rPr lang="ja-JP" altLang="en-US" sz="1050" kern="0" dirty="0">
                <a:solidFill>
                  <a:srgbClr val="000000"/>
                </a:solidFill>
                <a:latin typeface="Meiryo UI"/>
                <a:ea typeface="Meiryo UI"/>
              </a:rPr>
              <a:t>プロジェクト策定者：</a:t>
            </a:r>
            <a:r>
              <a:rPr lang="en-US" altLang="ja-JP" sz="1050" kern="0" dirty="0">
                <a:solidFill>
                  <a:srgbClr val="000000"/>
                </a:solidFill>
                <a:latin typeface="Meiryo UI"/>
                <a:ea typeface="Meiryo UI"/>
              </a:rPr>
              <a:t>XXXXX</a:t>
            </a:r>
            <a:r>
              <a:rPr lang="ja-JP" altLang="en-US" sz="1050" kern="0" dirty="0">
                <a:solidFill>
                  <a:srgbClr val="000000"/>
                </a:solidFill>
                <a:latin typeface="Meiryo UI"/>
                <a:ea typeface="Meiryo UI"/>
              </a:rPr>
              <a:t>　　／実施地域：</a:t>
            </a:r>
            <a:r>
              <a:rPr lang="en-US" altLang="ja-JP" sz="1050" kern="0" dirty="0">
                <a:solidFill>
                  <a:srgbClr val="000000"/>
                </a:solidFill>
                <a:latin typeface="Meiryo UI"/>
                <a:ea typeface="Meiryo UI"/>
              </a:rPr>
              <a:t>XX</a:t>
            </a:r>
            <a:r>
              <a:rPr lang="ja-JP" altLang="en-US" sz="1050" kern="0" dirty="0">
                <a:solidFill>
                  <a:srgbClr val="000000"/>
                </a:solidFill>
                <a:latin typeface="Meiryo UI"/>
                <a:ea typeface="Meiryo UI"/>
              </a:rPr>
              <a:t>県</a:t>
            </a:r>
            <a:r>
              <a:rPr lang="en-US" altLang="ja-JP" sz="1050" kern="0" dirty="0">
                <a:solidFill>
                  <a:srgbClr val="000000"/>
                </a:solidFill>
                <a:latin typeface="Meiryo UI"/>
                <a:ea typeface="Meiryo UI"/>
              </a:rPr>
              <a:t>XX</a:t>
            </a:r>
            <a:r>
              <a:rPr lang="ja-JP" altLang="en-US" sz="1050" kern="0" dirty="0">
                <a:solidFill>
                  <a:srgbClr val="000000"/>
                </a:solidFill>
                <a:latin typeface="Meiryo UI"/>
                <a:ea typeface="Meiryo UI"/>
              </a:rPr>
              <a:t>市</a:t>
            </a:r>
            <a:r>
              <a:rPr lang="en-US" altLang="ja-JP" sz="1050" kern="0" dirty="0">
                <a:solidFill>
                  <a:srgbClr val="000000"/>
                </a:solidFill>
                <a:latin typeface="Meiryo UI"/>
                <a:ea typeface="Meiryo UI"/>
              </a:rPr>
              <a:t>XX</a:t>
            </a:r>
            <a:r>
              <a:rPr lang="ja-JP" altLang="en-US" sz="1050" kern="0" dirty="0">
                <a:solidFill>
                  <a:srgbClr val="000000"/>
                </a:solidFill>
                <a:latin typeface="Meiryo UI"/>
                <a:ea typeface="Meiryo UI"/>
              </a:rPr>
              <a:t>エリア</a:t>
            </a:r>
            <a:endParaRPr lang="en-US" altLang="ja-JP" sz="1050" kern="0" dirty="0">
              <a:solidFill>
                <a:srgbClr val="000000"/>
              </a:solidFill>
              <a:latin typeface="Meiryo UI"/>
              <a:ea typeface="Meiryo UI"/>
            </a:endParaRPr>
          </a:p>
          <a:p>
            <a:pPr marR="0" lvl="0" indent="92075" algn="l" defTabSz="914400" rtl="0" eaLnBrk="1" fontAlgn="auto" latinLnBrk="0" hangingPunct="1">
              <a:lnSpc>
                <a:spcPct val="100000"/>
              </a:lnSpc>
              <a:spcBef>
                <a:spcPts val="0"/>
              </a:spcBef>
              <a:spcAft>
                <a:spcPts val="0"/>
              </a:spcAft>
              <a:buClrTx/>
              <a:buSzTx/>
              <a:tabLst/>
              <a:defRPr/>
            </a:pP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プロジェクト名：</a:t>
            </a:r>
            <a:r>
              <a:rPr kumimoji="0" lang="en-US" altLang="ja-JP" sz="1050" b="0" i="0" u="none" strike="noStrike" kern="0" cap="none" spc="0" normalizeH="0" baseline="0" noProof="0" dirty="0">
                <a:ln>
                  <a:noFill/>
                </a:ln>
                <a:solidFill>
                  <a:srgbClr val="000000"/>
                </a:solidFill>
                <a:effectLst/>
                <a:uLnTx/>
                <a:uFillTx/>
                <a:latin typeface="Meiryo UI"/>
                <a:ea typeface="Meiryo UI"/>
                <a:cs typeface="+mn-cs"/>
              </a:rPr>
              <a:t>XXXXX</a:t>
            </a:r>
            <a:endParaRPr kumimoji="0" lang="en-US" altLang="ja-JP" sz="1000" b="1" i="0" u="sng" strike="noStrike" kern="0" cap="none" spc="0" normalizeH="0" baseline="0" noProof="0" dirty="0">
              <a:ln>
                <a:noFill/>
              </a:ln>
              <a:solidFill>
                <a:srgbClr val="000000"/>
              </a:solidFill>
              <a:effectLst/>
              <a:uLnTx/>
              <a:uFillTx/>
              <a:latin typeface="Meiryo UI"/>
              <a:ea typeface="Meiryo UI"/>
              <a:cs typeface="+mn-cs"/>
            </a:endParaRPr>
          </a:p>
        </p:txBody>
      </p:sp>
      <p:sp>
        <p:nvSpPr>
          <p:cNvPr id="6" name="四角形: 角を丸くする 9">
            <a:extLst>
              <a:ext uri="{FF2B5EF4-FFF2-40B4-BE49-F238E27FC236}">
                <a16:creationId xmlns:a16="http://schemas.microsoft.com/office/drawing/2014/main" id="{F82F608E-6EFC-79AE-2538-F5F7DE2DC5C5}"/>
              </a:ext>
            </a:extLst>
          </p:cNvPr>
          <p:cNvSpPr/>
          <p:nvPr/>
        </p:nvSpPr>
        <p:spPr>
          <a:xfrm>
            <a:off x="8131969" y="421792"/>
            <a:ext cx="1750218" cy="193419"/>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補助額：</a:t>
            </a:r>
            <a:r>
              <a:rPr lang="en-US" altLang="ja-JP" sz="900" kern="0" dirty="0">
                <a:solidFill>
                  <a:srgbClr val="000000"/>
                </a:solidFill>
                <a:latin typeface="Meiryo UI"/>
                <a:ea typeface="Meiryo UI"/>
              </a:rPr>
              <a:t>X,000,000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25620" y="691068"/>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事業目的</a:t>
            </a:r>
            <a:endParaRPr kumimoji="0" lang="en-US" altLang="ja-JP" sz="800" b="1" i="0" u="sng" strike="noStrike" kern="0" cap="none" spc="0" normalizeH="0" baseline="0" noProof="0" dirty="0">
              <a:ln>
                <a:noFill/>
              </a:ln>
              <a:solidFill>
                <a:schemeClr val="bg1"/>
              </a:solidFill>
              <a:effectLst/>
              <a:uLnTx/>
              <a:uFillTx/>
              <a:latin typeface="Meiryo UI"/>
              <a:ea typeface="Meiryo UI"/>
              <a:cs typeface="+mn-cs"/>
            </a:endParaRPr>
          </a:p>
        </p:txBody>
      </p:sp>
      <p:sp>
        <p:nvSpPr>
          <p:cNvPr id="8" name="四角形: 角を丸くする 9">
            <a:extLst>
              <a:ext uri="{FF2B5EF4-FFF2-40B4-BE49-F238E27FC236}">
                <a16:creationId xmlns:a16="http://schemas.microsoft.com/office/drawing/2014/main" id="{1A56D20C-488D-2744-5AE9-C0E6B751EA1C}"/>
              </a:ext>
            </a:extLst>
          </p:cNvPr>
          <p:cNvSpPr/>
          <p:nvPr/>
        </p:nvSpPr>
        <p:spPr>
          <a:xfrm>
            <a:off x="4952999" y="691068"/>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地域の課題と現状</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9" name="四角形: 角を丸くする 9">
            <a:extLst>
              <a:ext uri="{FF2B5EF4-FFF2-40B4-BE49-F238E27FC236}">
                <a16:creationId xmlns:a16="http://schemas.microsoft.com/office/drawing/2014/main" id="{D397D686-921C-EDAA-B8CD-250B13BF60C5}"/>
              </a:ext>
            </a:extLst>
          </p:cNvPr>
          <p:cNvSpPr/>
          <p:nvPr/>
        </p:nvSpPr>
        <p:spPr>
          <a:xfrm>
            <a:off x="25620" y="1278220"/>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事業概要</a:t>
            </a:r>
            <a:endParaRPr kumimoji="0" lang="en-US" altLang="ja-JP" sz="800" b="1" i="0" u="sng" strike="noStrike" kern="0" cap="none" spc="0" normalizeH="0" baseline="0" noProof="0" dirty="0">
              <a:ln>
                <a:noFill/>
              </a:ln>
              <a:solidFill>
                <a:schemeClr val="bg1"/>
              </a:solidFill>
              <a:effectLst/>
              <a:uLnTx/>
              <a:uFillTx/>
              <a:latin typeface="Meiryo UI"/>
              <a:ea typeface="Meiryo UI"/>
              <a:cs typeface="+mn-cs"/>
            </a:endParaRPr>
          </a:p>
        </p:txBody>
      </p:sp>
      <p:sp>
        <p:nvSpPr>
          <p:cNvPr id="10" name="四角形: 角を丸くする 9">
            <a:extLst>
              <a:ext uri="{FF2B5EF4-FFF2-40B4-BE49-F238E27FC236}">
                <a16:creationId xmlns:a16="http://schemas.microsoft.com/office/drawing/2014/main" id="{C55C186F-D233-42FE-B1E7-619C27A38D96}"/>
              </a:ext>
            </a:extLst>
          </p:cNvPr>
          <p:cNvSpPr/>
          <p:nvPr/>
        </p:nvSpPr>
        <p:spPr>
          <a:xfrm>
            <a:off x="4952999" y="2825158"/>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過年度の取組概要</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1" name="四角形: 角を丸くする 9">
            <a:extLst>
              <a:ext uri="{FF2B5EF4-FFF2-40B4-BE49-F238E27FC236}">
                <a16:creationId xmlns:a16="http://schemas.microsoft.com/office/drawing/2014/main" id="{B72C64E6-828C-7323-520D-6FB46A9DA3DD}"/>
              </a:ext>
            </a:extLst>
          </p:cNvPr>
          <p:cNvSpPr/>
          <p:nvPr/>
        </p:nvSpPr>
        <p:spPr>
          <a:xfrm>
            <a:off x="25620" y="4675885"/>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実施体制</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2" name="四角形: 角を丸くする 9">
            <a:extLst>
              <a:ext uri="{FF2B5EF4-FFF2-40B4-BE49-F238E27FC236}">
                <a16:creationId xmlns:a16="http://schemas.microsoft.com/office/drawing/2014/main" id="{28F1A13F-B945-0C62-F6AF-3FDFD6872259}"/>
              </a:ext>
            </a:extLst>
          </p:cNvPr>
          <p:cNvSpPr/>
          <p:nvPr/>
        </p:nvSpPr>
        <p:spPr>
          <a:xfrm>
            <a:off x="4952999" y="3370266"/>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実施スケジュール</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3" name="四角形: 角を丸くする 9">
            <a:extLst>
              <a:ext uri="{FF2B5EF4-FFF2-40B4-BE49-F238E27FC236}">
                <a16:creationId xmlns:a16="http://schemas.microsoft.com/office/drawing/2014/main" id="{435CD1BF-EEA8-1301-01E2-4A533E0D0AAD}"/>
              </a:ext>
            </a:extLst>
          </p:cNvPr>
          <p:cNvSpPr/>
          <p:nvPr/>
        </p:nvSpPr>
        <p:spPr>
          <a:xfrm>
            <a:off x="4952999" y="4680248"/>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900" b="1" i="0" strike="noStrike" kern="0" cap="none" spc="0" normalizeH="0" baseline="0" noProof="0" dirty="0">
                <a:ln>
                  <a:noFill/>
                </a:ln>
                <a:solidFill>
                  <a:schemeClr val="bg1"/>
                </a:solidFill>
                <a:effectLst/>
                <a:uLnTx/>
                <a:uFillTx/>
                <a:latin typeface="Meiryo UI"/>
                <a:ea typeface="Meiryo UI"/>
                <a:cs typeface="+mn-cs"/>
              </a:rPr>
              <a:t>KPI</a:t>
            </a:r>
            <a:r>
              <a:rPr kumimoji="0" lang="ja-JP" altLang="en-US" sz="900" b="1" i="0" strike="noStrike" kern="0" cap="none" spc="0" normalizeH="0" baseline="0" noProof="0" dirty="0">
                <a:ln>
                  <a:noFill/>
                </a:ln>
                <a:solidFill>
                  <a:schemeClr val="bg1"/>
                </a:solidFill>
                <a:effectLst/>
                <a:uLnTx/>
                <a:uFillTx/>
                <a:latin typeface="Meiryo UI"/>
                <a:ea typeface="Meiryo UI"/>
                <a:cs typeface="+mn-cs"/>
              </a:rPr>
              <a:t>／</a:t>
            </a:r>
            <a:r>
              <a:rPr kumimoji="0" lang="en-US" altLang="ja-JP" sz="900" b="1" i="0" strike="noStrike" kern="0" cap="none" spc="0" normalizeH="0" baseline="0" noProof="0" dirty="0">
                <a:ln>
                  <a:noFill/>
                </a:ln>
                <a:solidFill>
                  <a:schemeClr val="bg1"/>
                </a:solidFill>
                <a:effectLst/>
                <a:uLnTx/>
                <a:uFillTx/>
                <a:latin typeface="Meiryo UI"/>
                <a:ea typeface="Meiryo UI"/>
                <a:cs typeface="+mn-cs"/>
              </a:rPr>
              <a:t>KGI</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5" name="四角形: 角を丸くする 9">
            <a:extLst>
              <a:ext uri="{FF2B5EF4-FFF2-40B4-BE49-F238E27FC236}">
                <a16:creationId xmlns:a16="http://schemas.microsoft.com/office/drawing/2014/main" id="{60531D89-C8BB-3DA5-D01B-6DFEF63C6317}"/>
              </a:ext>
            </a:extLst>
          </p:cNvPr>
          <p:cNvSpPr/>
          <p:nvPr/>
        </p:nvSpPr>
        <p:spPr>
          <a:xfrm>
            <a:off x="4952998" y="5967214"/>
            <a:ext cx="1986281"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lvl="0" algn="ctr" defTabSz="914400">
              <a:defRPr/>
            </a:pPr>
            <a:r>
              <a:rPr lang="ja-JP" altLang="en-US" sz="900" b="1" kern="0" dirty="0">
                <a:solidFill>
                  <a:schemeClr val="bg1"/>
                </a:solidFill>
                <a:latin typeface="Meiryo UI"/>
                <a:ea typeface="Meiryo UI"/>
              </a:rPr>
              <a:t>万博を契機とした取組としてのポイント</a:t>
            </a:r>
            <a:endParaRPr lang="en-US" altLang="ja-JP" sz="900" b="1" kern="0" dirty="0">
              <a:solidFill>
                <a:schemeClr val="bg1"/>
              </a:solidFill>
              <a:latin typeface="Meiryo UI"/>
              <a:ea typeface="Meiryo UI"/>
            </a:endParaRPr>
          </a:p>
        </p:txBody>
      </p:sp>
      <p:sp>
        <p:nvSpPr>
          <p:cNvPr id="44" name="四角形: 角を丸くする 9">
            <a:extLst>
              <a:ext uri="{FF2B5EF4-FFF2-40B4-BE49-F238E27FC236}">
                <a16:creationId xmlns:a16="http://schemas.microsoft.com/office/drawing/2014/main" id="{E29AC59A-C2DA-5CD7-9AC5-7E87EC6A9EF5}"/>
              </a:ext>
            </a:extLst>
          </p:cNvPr>
          <p:cNvSpPr/>
          <p:nvPr/>
        </p:nvSpPr>
        <p:spPr>
          <a:xfrm>
            <a:off x="4958688" y="897398"/>
            <a:ext cx="4927599" cy="1913628"/>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48" name="四角形: 角を丸くする 9">
            <a:extLst>
              <a:ext uri="{FF2B5EF4-FFF2-40B4-BE49-F238E27FC236}">
                <a16:creationId xmlns:a16="http://schemas.microsoft.com/office/drawing/2014/main" id="{B3259FEB-E33C-0108-05C4-98FA2530F8E4}"/>
              </a:ext>
            </a:extLst>
          </p:cNvPr>
          <p:cNvSpPr/>
          <p:nvPr/>
        </p:nvSpPr>
        <p:spPr>
          <a:xfrm>
            <a:off x="4958688" y="3024266"/>
            <a:ext cx="4927599" cy="336089"/>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p:txBody>
      </p:sp>
      <p:sp>
        <p:nvSpPr>
          <p:cNvPr id="52" name="四角形: 角を丸くする 9">
            <a:extLst>
              <a:ext uri="{FF2B5EF4-FFF2-40B4-BE49-F238E27FC236}">
                <a16:creationId xmlns:a16="http://schemas.microsoft.com/office/drawing/2014/main" id="{32F99417-AE63-8E68-EC4D-7422F2DC1FB0}"/>
              </a:ext>
            </a:extLst>
          </p:cNvPr>
          <p:cNvSpPr/>
          <p:nvPr/>
        </p:nvSpPr>
        <p:spPr>
          <a:xfrm>
            <a:off x="25619" y="1482047"/>
            <a:ext cx="4925795" cy="3193837"/>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55" name="四角形: 角を丸くする 9">
            <a:extLst>
              <a:ext uri="{FF2B5EF4-FFF2-40B4-BE49-F238E27FC236}">
                <a16:creationId xmlns:a16="http://schemas.microsoft.com/office/drawing/2014/main" id="{D9ED0165-381E-0F23-81A1-44A5DBC3F097}"/>
              </a:ext>
            </a:extLst>
          </p:cNvPr>
          <p:cNvSpPr/>
          <p:nvPr/>
        </p:nvSpPr>
        <p:spPr>
          <a:xfrm>
            <a:off x="25619" y="4882557"/>
            <a:ext cx="4925795" cy="1934168"/>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56" name="四角形: 角を丸くする 9">
            <a:extLst>
              <a:ext uri="{FF2B5EF4-FFF2-40B4-BE49-F238E27FC236}">
                <a16:creationId xmlns:a16="http://schemas.microsoft.com/office/drawing/2014/main" id="{B3C1970B-85B3-A977-2C88-7034346836FA}"/>
              </a:ext>
            </a:extLst>
          </p:cNvPr>
          <p:cNvSpPr/>
          <p:nvPr/>
        </p:nvSpPr>
        <p:spPr>
          <a:xfrm>
            <a:off x="4958688" y="3569177"/>
            <a:ext cx="4927599" cy="1104558"/>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a:ea typeface="Meiryo UI"/>
              <a:cs typeface="+mn-cs"/>
            </a:endParaRPr>
          </a:p>
        </p:txBody>
      </p:sp>
      <p:graphicFrame>
        <p:nvGraphicFramePr>
          <p:cNvPr id="59" name="表 58">
            <a:extLst>
              <a:ext uri="{FF2B5EF4-FFF2-40B4-BE49-F238E27FC236}">
                <a16:creationId xmlns:a16="http://schemas.microsoft.com/office/drawing/2014/main" id="{332B10D0-2E5D-BD73-1DF5-CA079988EEF9}"/>
              </a:ext>
            </a:extLst>
          </p:cNvPr>
          <p:cNvGraphicFramePr>
            <a:graphicFrameLocks noGrp="1"/>
          </p:cNvGraphicFramePr>
          <p:nvPr>
            <p:extLst>
              <p:ext uri="{D42A27DB-BD31-4B8C-83A1-F6EECF244321}">
                <p14:modId xmlns:p14="http://schemas.microsoft.com/office/powerpoint/2010/main" val="3795604163"/>
              </p:ext>
            </p:extLst>
          </p:nvPr>
        </p:nvGraphicFramePr>
        <p:xfrm>
          <a:off x="4998419" y="3595914"/>
          <a:ext cx="4838400" cy="810000"/>
        </p:xfrm>
        <a:graphic>
          <a:graphicData uri="http://schemas.openxmlformats.org/drawingml/2006/table">
            <a:tbl>
              <a:tblPr firstRow="1" bandRow="1">
                <a:tableStyleId>{5C22544A-7EE6-4342-B048-85BDC9FD1C3A}</a:tableStyleId>
              </a:tblPr>
              <a:tblGrid>
                <a:gridCol w="604800">
                  <a:extLst>
                    <a:ext uri="{9D8B030D-6E8A-4147-A177-3AD203B41FA5}">
                      <a16:colId xmlns:a16="http://schemas.microsoft.com/office/drawing/2014/main" val="1801297108"/>
                    </a:ext>
                  </a:extLst>
                </a:gridCol>
                <a:gridCol w="604800">
                  <a:extLst>
                    <a:ext uri="{9D8B030D-6E8A-4147-A177-3AD203B41FA5}">
                      <a16:colId xmlns:a16="http://schemas.microsoft.com/office/drawing/2014/main" val="1923422520"/>
                    </a:ext>
                  </a:extLst>
                </a:gridCol>
                <a:gridCol w="604800">
                  <a:extLst>
                    <a:ext uri="{9D8B030D-6E8A-4147-A177-3AD203B41FA5}">
                      <a16:colId xmlns:a16="http://schemas.microsoft.com/office/drawing/2014/main" val="1778204079"/>
                    </a:ext>
                  </a:extLst>
                </a:gridCol>
                <a:gridCol w="604800">
                  <a:extLst>
                    <a:ext uri="{9D8B030D-6E8A-4147-A177-3AD203B41FA5}">
                      <a16:colId xmlns:a16="http://schemas.microsoft.com/office/drawing/2014/main" val="405631303"/>
                    </a:ext>
                  </a:extLst>
                </a:gridCol>
                <a:gridCol w="604800">
                  <a:extLst>
                    <a:ext uri="{9D8B030D-6E8A-4147-A177-3AD203B41FA5}">
                      <a16:colId xmlns:a16="http://schemas.microsoft.com/office/drawing/2014/main" val="2080402379"/>
                    </a:ext>
                  </a:extLst>
                </a:gridCol>
                <a:gridCol w="604800">
                  <a:extLst>
                    <a:ext uri="{9D8B030D-6E8A-4147-A177-3AD203B41FA5}">
                      <a16:colId xmlns:a16="http://schemas.microsoft.com/office/drawing/2014/main" val="3275369108"/>
                    </a:ext>
                  </a:extLst>
                </a:gridCol>
                <a:gridCol w="604800">
                  <a:extLst>
                    <a:ext uri="{9D8B030D-6E8A-4147-A177-3AD203B41FA5}">
                      <a16:colId xmlns:a16="http://schemas.microsoft.com/office/drawing/2014/main" val="3854437236"/>
                    </a:ext>
                  </a:extLst>
                </a:gridCol>
                <a:gridCol w="604800">
                  <a:extLst>
                    <a:ext uri="{9D8B030D-6E8A-4147-A177-3AD203B41FA5}">
                      <a16:colId xmlns:a16="http://schemas.microsoft.com/office/drawing/2014/main" val="1917139234"/>
                    </a:ext>
                  </a:extLst>
                </a:gridCol>
              </a:tblGrid>
              <a:tr h="198000">
                <a:tc>
                  <a:txBody>
                    <a:bodyPr/>
                    <a:lstStyle/>
                    <a:p>
                      <a:pPr algn="ctr"/>
                      <a:r>
                        <a:rPr kumimoji="1" lang="ja-JP" altLang="en-US" sz="600" b="1" dirty="0">
                          <a:latin typeface="Meiryo UI" panose="020B0604030504040204" pitchFamily="50" charset="-128"/>
                          <a:ea typeface="Meiryo UI" panose="020B0604030504040204" pitchFamily="50" charset="-128"/>
                        </a:rPr>
                        <a:t>時期</a:t>
                      </a: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R8.3</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R8.4</a:t>
                      </a:r>
                      <a:r>
                        <a:rPr kumimoji="1" lang="ja-JP" altLang="en-US" sz="600" b="1" dirty="0">
                          <a:latin typeface="Meiryo UI" panose="020B0604030504040204" pitchFamily="50" charset="-128"/>
                          <a:ea typeface="Meiryo UI" panose="020B0604030504040204" pitchFamily="50" charset="-128"/>
                        </a:rPr>
                        <a:t>～６</a:t>
                      </a: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R8.7</a:t>
                      </a:r>
                      <a:r>
                        <a:rPr kumimoji="1" lang="ja-JP" altLang="en-US" sz="600" b="1" dirty="0">
                          <a:latin typeface="Meiryo UI" panose="020B0604030504040204" pitchFamily="50" charset="-128"/>
                          <a:ea typeface="Meiryo UI" panose="020B0604030504040204" pitchFamily="50" charset="-128"/>
                        </a:rPr>
                        <a:t>～９</a:t>
                      </a: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R8.10</a:t>
                      </a:r>
                      <a:r>
                        <a:rPr kumimoji="1" lang="ja-JP" altLang="en-US" sz="600" b="1" dirty="0">
                          <a:latin typeface="Meiryo UI" panose="020B0604030504040204" pitchFamily="50" charset="-128"/>
                          <a:ea typeface="Meiryo UI" panose="020B0604030504040204" pitchFamily="50" charset="-128"/>
                        </a:rPr>
                        <a:t>～</a:t>
                      </a:r>
                      <a:r>
                        <a:rPr kumimoji="1" lang="en-US" altLang="ja-JP" sz="600" b="1" dirty="0">
                          <a:latin typeface="Meiryo UI" panose="020B0604030504040204" pitchFamily="50" charset="-128"/>
                          <a:ea typeface="Meiryo UI" panose="020B0604030504040204" pitchFamily="50" charset="-128"/>
                        </a:rPr>
                        <a:t>12</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R9.1</a:t>
                      </a:r>
                      <a:r>
                        <a:rPr kumimoji="1" lang="ja-JP" altLang="en-US" sz="600" b="1" dirty="0">
                          <a:latin typeface="Meiryo UI" panose="020B0604030504040204" pitchFamily="50" charset="-128"/>
                          <a:ea typeface="Meiryo UI" panose="020B0604030504040204" pitchFamily="50" charset="-128"/>
                        </a:rPr>
                        <a:t>～</a:t>
                      </a:r>
                      <a:r>
                        <a:rPr kumimoji="1" lang="en-US" altLang="ja-JP" sz="600" b="1" dirty="0">
                          <a:latin typeface="Meiryo UI" panose="020B0604030504040204" pitchFamily="50" charset="-128"/>
                          <a:ea typeface="Meiryo UI" panose="020B0604030504040204" pitchFamily="50" charset="-128"/>
                        </a:rPr>
                        <a:t>3</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R9.</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R10.</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extLst>
                  <a:ext uri="{0D108BD9-81ED-4DB2-BD59-A6C34878D82A}">
                    <a16:rowId xmlns:a16="http://schemas.microsoft.com/office/drawing/2014/main" val="3033072248"/>
                  </a:ext>
                </a:extLst>
              </a:tr>
              <a:tr h="612000">
                <a:tc>
                  <a:txBody>
                    <a:bodyPr/>
                    <a:lstStyle/>
                    <a:p>
                      <a:pPr algn="ctr"/>
                      <a:r>
                        <a:rPr kumimoji="1" lang="ja-JP" altLang="en-US" sz="600" b="1" dirty="0">
                          <a:latin typeface="Meiryo UI" panose="020B0604030504040204" pitchFamily="50" charset="-128"/>
                          <a:ea typeface="Meiryo UI" panose="020B0604030504040204" pitchFamily="50" charset="-128"/>
                        </a:rPr>
                        <a:t>実施内容</a:t>
                      </a: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26200066"/>
                  </a:ext>
                </a:extLst>
              </a:tr>
            </a:tbl>
          </a:graphicData>
        </a:graphic>
      </p:graphicFrame>
      <p:graphicFrame>
        <p:nvGraphicFramePr>
          <p:cNvPr id="2564" name="表 2563">
            <a:extLst>
              <a:ext uri="{FF2B5EF4-FFF2-40B4-BE49-F238E27FC236}">
                <a16:creationId xmlns:a16="http://schemas.microsoft.com/office/drawing/2014/main" id="{3EFB93CD-EE5A-609C-9A86-486DC7C92049}"/>
              </a:ext>
            </a:extLst>
          </p:cNvPr>
          <p:cNvGraphicFramePr>
            <a:graphicFrameLocks noGrp="1"/>
          </p:cNvGraphicFramePr>
          <p:nvPr>
            <p:extLst>
              <p:ext uri="{D42A27DB-BD31-4B8C-83A1-F6EECF244321}">
                <p14:modId xmlns:p14="http://schemas.microsoft.com/office/powerpoint/2010/main" val="2823706563"/>
              </p:ext>
            </p:extLst>
          </p:nvPr>
        </p:nvGraphicFramePr>
        <p:xfrm>
          <a:off x="7476797" y="4425149"/>
          <a:ext cx="2371414" cy="228600"/>
        </p:xfrm>
        <a:graphic>
          <a:graphicData uri="http://schemas.openxmlformats.org/drawingml/2006/table">
            <a:tbl>
              <a:tblPr firstRow="1" bandRow="1">
                <a:tableStyleId>{5C22544A-7EE6-4342-B048-85BDC9FD1C3A}</a:tableStyleId>
              </a:tblPr>
              <a:tblGrid>
                <a:gridCol w="1251286">
                  <a:extLst>
                    <a:ext uri="{9D8B030D-6E8A-4147-A177-3AD203B41FA5}">
                      <a16:colId xmlns:a16="http://schemas.microsoft.com/office/drawing/2014/main" val="3138604092"/>
                    </a:ext>
                  </a:extLst>
                </a:gridCol>
                <a:gridCol w="1120128">
                  <a:extLst>
                    <a:ext uri="{9D8B030D-6E8A-4147-A177-3AD203B41FA5}">
                      <a16:colId xmlns:a16="http://schemas.microsoft.com/office/drawing/2014/main" val="821479726"/>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事前着手の有無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2565" name="四角形: 角を丸くする 9">
            <a:extLst>
              <a:ext uri="{FF2B5EF4-FFF2-40B4-BE49-F238E27FC236}">
                <a16:creationId xmlns:a16="http://schemas.microsoft.com/office/drawing/2014/main" id="{1ACDFED6-3FE8-157E-E3A9-940F67CF8BFE}"/>
              </a:ext>
            </a:extLst>
          </p:cNvPr>
          <p:cNvSpPr/>
          <p:nvPr/>
        </p:nvSpPr>
        <p:spPr>
          <a:xfrm>
            <a:off x="4958688" y="4883974"/>
            <a:ext cx="4927599" cy="1064070"/>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a:ea typeface="Meiryo UI"/>
              <a:cs typeface="+mn-cs"/>
            </a:endParaRPr>
          </a:p>
        </p:txBody>
      </p:sp>
      <p:graphicFrame>
        <p:nvGraphicFramePr>
          <p:cNvPr id="2568" name="表 2567">
            <a:extLst>
              <a:ext uri="{FF2B5EF4-FFF2-40B4-BE49-F238E27FC236}">
                <a16:creationId xmlns:a16="http://schemas.microsoft.com/office/drawing/2014/main" id="{D3C345C3-4C14-BFE8-D8A9-2D519F8B3657}"/>
              </a:ext>
            </a:extLst>
          </p:cNvPr>
          <p:cNvGraphicFramePr>
            <a:graphicFrameLocks noGrp="1"/>
          </p:cNvGraphicFramePr>
          <p:nvPr>
            <p:extLst>
              <p:ext uri="{D42A27DB-BD31-4B8C-83A1-F6EECF244321}">
                <p14:modId xmlns:p14="http://schemas.microsoft.com/office/powerpoint/2010/main" val="3999850414"/>
              </p:ext>
            </p:extLst>
          </p:nvPr>
        </p:nvGraphicFramePr>
        <p:xfrm>
          <a:off x="4998419" y="5298181"/>
          <a:ext cx="4835797" cy="594360"/>
        </p:xfrm>
        <a:graphic>
          <a:graphicData uri="http://schemas.openxmlformats.org/drawingml/2006/table">
            <a:tbl>
              <a:tblPr firstRow="1" bandRow="1">
                <a:tableStyleId>{5C22544A-7EE6-4342-B048-85BDC9FD1C3A}</a:tableStyleId>
              </a:tblPr>
              <a:tblGrid>
                <a:gridCol w="547534">
                  <a:extLst>
                    <a:ext uri="{9D8B030D-6E8A-4147-A177-3AD203B41FA5}">
                      <a16:colId xmlns:a16="http://schemas.microsoft.com/office/drawing/2014/main" val="2025623845"/>
                    </a:ext>
                  </a:extLst>
                </a:gridCol>
                <a:gridCol w="1429421">
                  <a:extLst>
                    <a:ext uri="{9D8B030D-6E8A-4147-A177-3AD203B41FA5}">
                      <a16:colId xmlns:a16="http://schemas.microsoft.com/office/drawing/2014/main" val="3127524760"/>
                    </a:ext>
                  </a:extLst>
                </a:gridCol>
                <a:gridCol w="1429421">
                  <a:extLst>
                    <a:ext uri="{9D8B030D-6E8A-4147-A177-3AD203B41FA5}">
                      <a16:colId xmlns:a16="http://schemas.microsoft.com/office/drawing/2014/main" val="3974651184"/>
                    </a:ext>
                  </a:extLst>
                </a:gridCol>
                <a:gridCol w="1429421">
                  <a:extLst>
                    <a:ext uri="{9D8B030D-6E8A-4147-A177-3AD203B41FA5}">
                      <a16:colId xmlns:a16="http://schemas.microsoft.com/office/drawing/2014/main" val="47850898"/>
                    </a:ext>
                  </a:extLst>
                </a:gridCol>
              </a:tblGrid>
              <a:tr h="0">
                <a:tc>
                  <a:txBody>
                    <a:bodyPr/>
                    <a:lstStyle/>
                    <a:p>
                      <a:endParaRPr kumimoji="1" lang="ja-JP" altLang="en-US" sz="700"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ja-JP" altLang="en-US" sz="700" dirty="0">
                          <a:latin typeface="Meiryo UI" panose="020B0604030504040204" pitchFamily="50" charset="-128"/>
                          <a:ea typeface="Meiryo UI" panose="020B0604030504040204" pitchFamily="50" charset="-128"/>
                        </a:rPr>
                        <a:t>現状</a:t>
                      </a:r>
                    </a:p>
                  </a:txBody>
                  <a:tcPr anchor="ctr">
                    <a:solidFill>
                      <a:schemeClr val="accent3"/>
                    </a:solidFill>
                  </a:tcPr>
                </a:tc>
                <a:tc>
                  <a:txBody>
                    <a:bodyPr/>
                    <a:lstStyle/>
                    <a:p>
                      <a:pPr algn="ctr"/>
                      <a:r>
                        <a:rPr kumimoji="1" lang="ja-JP" altLang="en-US" sz="700" dirty="0">
                          <a:latin typeface="Meiryo UI" panose="020B0604030504040204" pitchFamily="50" charset="-128"/>
                          <a:ea typeface="Meiryo UI" panose="020B0604030504040204" pitchFamily="50" charset="-128"/>
                        </a:rPr>
                        <a:t>事業終了後（</a:t>
                      </a:r>
                      <a:r>
                        <a:rPr kumimoji="1" lang="en-US" altLang="ja-JP" sz="700" dirty="0">
                          <a:latin typeface="Meiryo UI" panose="020B0604030504040204" pitchFamily="50" charset="-128"/>
                          <a:ea typeface="Meiryo UI" panose="020B0604030504040204" pitchFamily="50" charset="-128"/>
                        </a:rPr>
                        <a:t>1</a:t>
                      </a:r>
                      <a:r>
                        <a:rPr kumimoji="1" lang="ja-JP" altLang="en-US" sz="700" dirty="0">
                          <a:latin typeface="Meiryo UI" panose="020B0604030504040204" pitchFamily="50" charset="-128"/>
                          <a:ea typeface="Meiryo UI" panose="020B0604030504040204" pitchFamily="50" charset="-128"/>
                        </a:rPr>
                        <a:t>年目）</a:t>
                      </a:r>
                    </a:p>
                  </a:txBody>
                  <a:tcPr anchor="ctr">
                    <a:solidFill>
                      <a:schemeClr val="accent3"/>
                    </a:solidFill>
                  </a:tcPr>
                </a:tc>
                <a:tc>
                  <a:txBody>
                    <a:bodyPr/>
                    <a:lstStyle/>
                    <a:p>
                      <a:pPr algn="ctr"/>
                      <a:r>
                        <a:rPr kumimoji="1" lang="ja-JP" altLang="en-US" sz="700" dirty="0">
                          <a:latin typeface="Meiryo UI" panose="020B0604030504040204" pitchFamily="50" charset="-128"/>
                          <a:ea typeface="Meiryo UI" panose="020B0604030504040204" pitchFamily="50" charset="-128"/>
                        </a:rPr>
                        <a:t>将来目標（最終年度）</a:t>
                      </a:r>
                    </a:p>
                  </a:txBody>
                  <a:tcPr anchor="ctr">
                    <a:solidFill>
                      <a:schemeClr val="accent3"/>
                    </a:solidFill>
                  </a:tcPr>
                </a:tc>
                <a:extLst>
                  <a:ext uri="{0D108BD9-81ED-4DB2-BD59-A6C34878D82A}">
                    <a16:rowId xmlns:a16="http://schemas.microsoft.com/office/drawing/2014/main" val="716428603"/>
                  </a:ext>
                </a:extLst>
              </a:tr>
              <a:tr h="0">
                <a:tc>
                  <a:txBody>
                    <a:bodyPr/>
                    <a:lstStyle/>
                    <a:p>
                      <a:pPr algn="ctr"/>
                      <a:r>
                        <a:rPr kumimoji="1" lang="en-US" altLang="ja-JP" sz="700" b="1" dirty="0">
                          <a:latin typeface="Meiryo UI" panose="020B0604030504040204" pitchFamily="50" charset="-128"/>
                          <a:ea typeface="Meiryo UI" panose="020B0604030504040204" pitchFamily="50" charset="-128"/>
                        </a:rPr>
                        <a:t>KPI</a:t>
                      </a:r>
                      <a:endParaRPr kumimoji="1" lang="ja-JP" altLang="en-US" sz="700" b="1"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15113309"/>
                  </a:ext>
                </a:extLst>
              </a:tr>
              <a:tr h="0">
                <a:tc>
                  <a:txBody>
                    <a:bodyPr/>
                    <a:lstStyle/>
                    <a:p>
                      <a:pPr algn="ctr"/>
                      <a:r>
                        <a:rPr kumimoji="1" lang="en-US" altLang="ja-JP" sz="700" b="1" dirty="0">
                          <a:latin typeface="Meiryo UI" panose="020B0604030504040204" pitchFamily="50" charset="-128"/>
                          <a:ea typeface="Meiryo UI" panose="020B0604030504040204" pitchFamily="50" charset="-128"/>
                        </a:rPr>
                        <a:t>KGI</a:t>
                      </a:r>
                      <a:endParaRPr kumimoji="1" lang="ja-JP" altLang="en-US" sz="700" b="1"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600626863"/>
                  </a:ext>
                </a:extLst>
              </a:tr>
            </a:tbl>
          </a:graphicData>
        </a:graphic>
      </p:graphicFrame>
      <p:sp>
        <p:nvSpPr>
          <p:cNvPr id="2569" name="四角形: 角を丸くする 9">
            <a:extLst>
              <a:ext uri="{FF2B5EF4-FFF2-40B4-BE49-F238E27FC236}">
                <a16:creationId xmlns:a16="http://schemas.microsoft.com/office/drawing/2014/main" id="{AE82CB6E-04B5-E394-5921-6BBDA586C562}"/>
              </a:ext>
            </a:extLst>
          </p:cNvPr>
          <p:cNvSpPr/>
          <p:nvPr/>
        </p:nvSpPr>
        <p:spPr>
          <a:xfrm>
            <a:off x="5000564" y="4920353"/>
            <a:ext cx="2520000" cy="357864"/>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KPI</a:t>
            </a:r>
            <a:r>
              <a:rPr lang="ja-JP" altLang="en-US" sz="600" u="sng" kern="0" dirty="0">
                <a:latin typeface="Meiryo UI"/>
                <a:ea typeface="Meiryo UI"/>
              </a:rPr>
              <a:t>：</a:t>
            </a:r>
            <a:r>
              <a:rPr lang="en-US" altLang="ja-JP" sz="600" u="sng" kern="0" dirty="0">
                <a:latin typeface="Meiryo UI"/>
                <a:ea typeface="Meiryo UI"/>
              </a:rPr>
              <a:t>XXXX</a:t>
            </a:r>
          </a:p>
          <a:p>
            <a:pPr marL="88900" marR="0" lvl="0" indent="-88900" defTabSz="914400" rtl="0" eaLnBrk="1" fontAlgn="auto" latinLnBrk="0" hangingPunct="1">
              <a:lnSpc>
                <a:spcPct val="100000"/>
              </a:lnSpc>
              <a:spcBef>
                <a:spcPts val="0"/>
              </a:spcBef>
              <a:spcAft>
                <a:spcPts val="0"/>
              </a:spcAft>
              <a:buClrTx/>
              <a:buSzTx/>
              <a:tabLst/>
              <a:defRPr/>
            </a:pPr>
            <a:r>
              <a:rPr kumimoji="0" lang="en-US" altLang="ja-JP" sz="600" i="0" u="sng" strike="noStrike" kern="0" cap="none" spc="0" normalizeH="0" baseline="0" noProof="0" dirty="0">
                <a:ln>
                  <a:noFill/>
                </a:ln>
                <a:effectLst/>
                <a:uLnTx/>
                <a:uFillTx/>
                <a:latin typeface="Meiryo UI"/>
                <a:ea typeface="Meiryo UI"/>
                <a:cs typeface="+mn-cs"/>
              </a:rPr>
              <a:t>KGI</a:t>
            </a:r>
            <a:r>
              <a:rPr kumimoji="0" lang="ja-JP" altLang="en-US" sz="600" i="0" u="sng" strike="noStrike" kern="0" cap="none" spc="0" normalizeH="0" baseline="0" noProof="0" dirty="0">
                <a:ln>
                  <a:noFill/>
                </a:ln>
                <a:effectLst/>
                <a:uLnTx/>
                <a:uFillTx/>
                <a:latin typeface="Meiryo UI"/>
                <a:ea typeface="Meiryo UI"/>
                <a:cs typeface="+mn-cs"/>
              </a:rPr>
              <a:t>：</a:t>
            </a:r>
            <a:r>
              <a:rPr kumimoji="0" lang="en-US" altLang="ja-JP" sz="600" i="0" u="sng" strike="noStrike" kern="0" cap="none" spc="0" normalizeH="0" baseline="0" noProof="0" dirty="0">
                <a:ln>
                  <a:noFill/>
                </a:ln>
                <a:effectLst/>
                <a:uLnTx/>
                <a:uFillTx/>
                <a:latin typeface="Meiryo UI"/>
                <a:ea typeface="Meiryo UI"/>
                <a:cs typeface="+mn-cs"/>
              </a:rPr>
              <a:t>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600" u="sng" kern="0" dirty="0">
                <a:latin typeface="Meiryo UI"/>
                <a:ea typeface="Meiryo UI"/>
              </a:rPr>
              <a:t>（参考：</a:t>
            </a:r>
            <a:r>
              <a:rPr lang="en-US" altLang="ja-JP" sz="600" u="sng" kern="0" dirty="0">
                <a:latin typeface="Meiryo UI"/>
                <a:ea typeface="Meiryo UI"/>
              </a:rPr>
              <a:t>KPI</a:t>
            </a:r>
            <a:r>
              <a:rPr lang="ja-JP" altLang="en-US" sz="600" u="sng" kern="0" dirty="0">
                <a:latin typeface="Meiryo UI"/>
                <a:ea typeface="Meiryo UI"/>
              </a:rPr>
              <a:t>／</a:t>
            </a:r>
            <a:r>
              <a:rPr lang="en-US" altLang="ja-JP" sz="600" u="sng" kern="0" dirty="0">
                <a:latin typeface="Meiryo UI"/>
                <a:ea typeface="Meiryo UI"/>
              </a:rPr>
              <a:t>KGI</a:t>
            </a:r>
            <a:r>
              <a:rPr lang="ja-JP" altLang="en-US" sz="600" u="sng" kern="0" dirty="0">
                <a:latin typeface="Meiryo UI"/>
                <a:ea typeface="Meiryo UI"/>
              </a:rPr>
              <a:t>の測定方法）</a:t>
            </a:r>
            <a:r>
              <a:rPr lang="en-US" altLang="ja-JP" sz="600" u="sng" kern="0" dirty="0">
                <a:latin typeface="Meiryo UI"/>
                <a:ea typeface="Meiryo UI"/>
              </a:rPr>
              <a:t>XXXXX</a:t>
            </a:r>
          </a:p>
        </p:txBody>
      </p:sp>
      <p:sp>
        <p:nvSpPr>
          <p:cNvPr id="2570" name="四角形: 角を丸くする 9">
            <a:extLst>
              <a:ext uri="{FF2B5EF4-FFF2-40B4-BE49-F238E27FC236}">
                <a16:creationId xmlns:a16="http://schemas.microsoft.com/office/drawing/2014/main" id="{E2F85177-3AA0-50EE-698B-740BD2FD8F3A}"/>
              </a:ext>
            </a:extLst>
          </p:cNvPr>
          <p:cNvSpPr/>
          <p:nvPr/>
        </p:nvSpPr>
        <p:spPr>
          <a:xfrm>
            <a:off x="7552523" y="4920353"/>
            <a:ext cx="2277751" cy="357864"/>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【KPI</a:t>
            </a:r>
            <a:r>
              <a:rPr lang="ja-JP" altLang="en-US" sz="600" u="sng" kern="0" dirty="0">
                <a:latin typeface="Meiryo UI"/>
                <a:ea typeface="Meiryo UI"/>
              </a:rPr>
              <a:t>／</a:t>
            </a:r>
            <a:r>
              <a:rPr lang="en-US" altLang="ja-JP" sz="600" u="sng" kern="0" dirty="0">
                <a:latin typeface="Meiryo UI"/>
                <a:ea typeface="Meiryo UI"/>
              </a:rPr>
              <a:t>KGI</a:t>
            </a:r>
            <a:r>
              <a:rPr lang="ja-JP" altLang="en-US" sz="600" u="sng" kern="0" dirty="0">
                <a:latin typeface="Meiryo UI"/>
                <a:ea typeface="Meiryo UI"/>
              </a:rPr>
              <a:t>設定に当たっての考え方</a:t>
            </a:r>
            <a:r>
              <a:rPr lang="en-US" altLang="ja-JP" sz="600" u="sng" kern="0" dirty="0">
                <a:latin typeface="Meiryo UI"/>
                <a:ea typeface="Meiryo UI"/>
              </a:rPr>
              <a:t>】</a:t>
            </a:r>
          </a:p>
          <a:p>
            <a:pPr marR="0" lvl="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XXXXXXXXXXXXXXXXXXXXXXXXXXXXXXXXXXXXXXXXXXXXXXXXXXXXXXXX</a:t>
            </a:r>
          </a:p>
        </p:txBody>
      </p:sp>
      <p:sp>
        <p:nvSpPr>
          <p:cNvPr id="51" name="四角形: 角を丸くする 9">
            <a:extLst>
              <a:ext uri="{FF2B5EF4-FFF2-40B4-BE49-F238E27FC236}">
                <a16:creationId xmlns:a16="http://schemas.microsoft.com/office/drawing/2014/main" id="{B71AC4B5-114B-B1CB-DC53-AF928B969695}"/>
              </a:ext>
            </a:extLst>
          </p:cNvPr>
          <p:cNvSpPr/>
          <p:nvPr/>
        </p:nvSpPr>
        <p:spPr>
          <a:xfrm>
            <a:off x="3091218" y="1522452"/>
            <a:ext cx="1816462" cy="2853286"/>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effectLst/>
                <a:uLnTx/>
                <a:uFillTx/>
                <a:latin typeface="Meiryo UI"/>
                <a:ea typeface="Meiryo UI"/>
                <a:cs typeface="+mn-cs"/>
              </a:rPr>
              <a:t>図や写真等を用いて、</a:t>
            </a:r>
            <a:endParaRPr kumimoji="0" lang="en-US" altLang="ja-JP" sz="600" i="0" strike="noStrike" kern="0" cap="none" spc="0" normalizeH="0" baseline="0" noProof="0" dirty="0">
              <a:ln>
                <a:noFill/>
              </a:ln>
              <a:effectLst/>
              <a:uLnTx/>
              <a:uFillTx/>
              <a:latin typeface="Meiryo UI"/>
              <a:ea typeface="Meiryo UI"/>
              <a:cs typeface="+mn-cs"/>
            </a:endParaRPr>
          </a:p>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effectLst/>
                <a:uLnTx/>
                <a:uFillTx/>
                <a:latin typeface="Meiryo UI"/>
                <a:ea typeface="Meiryo UI"/>
                <a:cs typeface="+mn-cs"/>
              </a:rPr>
              <a:t>事業イメージを表現すること</a:t>
            </a:r>
            <a:endParaRPr kumimoji="0" lang="en-US" altLang="ja-JP" sz="600" i="0" strike="noStrike" kern="0" cap="none" spc="0" normalizeH="0" baseline="0" noProof="0" dirty="0">
              <a:ln>
                <a:noFill/>
              </a:ln>
              <a:effectLst/>
              <a:uLnTx/>
              <a:uFillTx/>
              <a:latin typeface="Meiryo UI"/>
              <a:ea typeface="Meiryo UI"/>
              <a:cs typeface="+mn-cs"/>
            </a:endParaRPr>
          </a:p>
        </p:txBody>
      </p:sp>
      <p:sp>
        <p:nvSpPr>
          <p:cNvPr id="17" name="四角形: 角を丸くする 9">
            <a:extLst>
              <a:ext uri="{FF2B5EF4-FFF2-40B4-BE49-F238E27FC236}">
                <a16:creationId xmlns:a16="http://schemas.microsoft.com/office/drawing/2014/main" id="{110A042D-A761-3245-DF1A-2A384EE136A7}"/>
              </a:ext>
            </a:extLst>
          </p:cNvPr>
          <p:cNvSpPr/>
          <p:nvPr/>
        </p:nvSpPr>
        <p:spPr>
          <a:xfrm>
            <a:off x="4958688" y="6175951"/>
            <a:ext cx="4927599" cy="640774"/>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p:txBody>
      </p:sp>
      <p:sp>
        <p:nvSpPr>
          <p:cNvPr id="19" name="四角形: 角を丸くする 9">
            <a:extLst>
              <a:ext uri="{FF2B5EF4-FFF2-40B4-BE49-F238E27FC236}">
                <a16:creationId xmlns:a16="http://schemas.microsoft.com/office/drawing/2014/main" id="{15614ECA-CDE8-639E-B6CC-B24F7B545BB8}"/>
              </a:ext>
            </a:extLst>
          </p:cNvPr>
          <p:cNvSpPr/>
          <p:nvPr/>
        </p:nvSpPr>
        <p:spPr>
          <a:xfrm>
            <a:off x="6279355" y="2825399"/>
            <a:ext cx="3602831"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プロジェクト策定者が本プロジェクトに関連して過去（直近</a:t>
            </a:r>
            <a:r>
              <a:rPr lang="en-US" altLang="ja-JP" sz="600" u="sng" kern="0" dirty="0">
                <a:latin typeface="Meiryo UI"/>
                <a:ea typeface="Meiryo UI"/>
              </a:rPr>
              <a:t>2</a:t>
            </a:r>
            <a:r>
              <a:rPr lang="ja-JP" altLang="en-US" sz="600" u="sng" kern="0" dirty="0">
                <a:latin typeface="Meiryo UI"/>
                <a:ea typeface="Meiryo UI"/>
              </a:rPr>
              <a:t>～</a:t>
            </a:r>
            <a:r>
              <a:rPr lang="en-US" altLang="ja-JP" sz="600" u="sng" kern="0" dirty="0">
                <a:latin typeface="Meiryo UI"/>
                <a:ea typeface="Meiryo UI"/>
              </a:rPr>
              <a:t>3</a:t>
            </a:r>
            <a:r>
              <a:rPr lang="ja-JP" altLang="en-US" sz="600" u="sng" kern="0" dirty="0">
                <a:latin typeface="Meiryo UI"/>
                <a:ea typeface="Meiryo UI"/>
              </a:rPr>
              <a:t>年）に実施した取組があれば記載すること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sp>
        <p:nvSpPr>
          <p:cNvPr id="20" name="四角形: 角を丸くする 9">
            <a:extLst>
              <a:ext uri="{FF2B5EF4-FFF2-40B4-BE49-F238E27FC236}">
                <a16:creationId xmlns:a16="http://schemas.microsoft.com/office/drawing/2014/main" id="{36D72550-71E0-2635-F7D0-E00C6D04D3CD}"/>
              </a:ext>
            </a:extLst>
          </p:cNvPr>
          <p:cNvSpPr/>
          <p:nvPr/>
        </p:nvSpPr>
        <p:spPr>
          <a:xfrm>
            <a:off x="6279355" y="689990"/>
            <a:ext cx="3602831" cy="194400"/>
          </a:xfrm>
          <a:prstGeom prst="rect">
            <a:avLst/>
          </a:prstGeom>
          <a:solidFill>
            <a:schemeClr val="bg1"/>
          </a:solidFill>
          <a:ln w="19050">
            <a:no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地域が抱える課題点について、「現状」「目指す姿」「課題」「課題の原因」を明確に記載すること。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sp>
        <p:nvSpPr>
          <p:cNvPr id="21" name="四角形: 角を丸くする 9">
            <a:extLst>
              <a:ext uri="{FF2B5EF4-FFF2-40B4-BE49-F238E27FC236}">
                <a16:creationId xmlns:a16="http://schemas.microsoft.com/office/drawing/2014/main" id="{2C4C25BF-98FF-3950-6E29-5F7698C48329}"/>
              </a:ext>
            </a:extLst>
          </p:cNvPr>
          <p:cNvSpPr/>
          <p:nvPr/>
        </p:nvSpPr>
        <p:spPr>
          <a:xfrm>
            <a:off x="8131969" y="202125"/>
            <a:ext cx="1750218" cy="193419"/>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事業費：</a:t>
            </a:r>
            <a:r>
              <a:rPr lang="en-US" altLang="ja-JP" sz="900" kern="0" dirty="0">
                <a:solidFill>
                  <a:srgbClr val="000000"/>
                </a:solidFill>
                <a:latin typeface="Meiryo UI"/>
                <a:ea typeface="Meiryo UI"/>
              </a:rPr>
              <a:t>X,000,000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cxnSp>
        <p:nvCxnSpPr>
          <p:cNvPr id="22" name="直線矢印コネクタ 21">
            <a:extLst>
              <a:ext uri="{FF2B5EF4-FFF2-40B4-BE49-F238E27FC236}">
                <a16:creationId xmlns:a16="http://schemas.microsoft.com/office/drawing/2014/main" id="{4EE58316-1820-6AB9-2E0D-36ED341233D0}"/>
              </a:ext>
            </a:extLst>
          </p:cNvPr>
          <p:cNvCxnSpPr>
            <a:cxnSpLocks/>
          </p:cNvCxnSpPr>
          <p:nvPr/>
        </p:nvCxnSpPr>
        <p:spPr>
          <a:xfrm>
            <a:off x="6257924" y="3839192"/>
            <a:ext cx="554589"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3" name="直線矢印コネクタ 22">
            <a:extLst>
              <a:ext uri="{FF2B5EF4-FFF2-40B4-BE49-F238E27FC236}">
                <a16:creationId xmlns:a16="http://schemas.microsoft.com/office/drawing/2014/main" id="{06298435-405A-5B1B-2634-1DCE791C63D1}"/>
              </a:ext>
            </a:extLst>
          </p:cNvPr>
          <p:cNvCxnSpPr>
            <a:cxnSpLocks/>
          </p:cNvCxnSpPr>
          <p:nvPr/>
        </p:nvCxnSpPr>
        <p:spPr>
          <a:xfrm>
            <a:off x="6830295" y="3839192"/>
            <a:ext cx="586503"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4" name="直線矢印コネクタ 23">
            <a:extLst>
              <a:ext uri="{FF2B5EF4-FFF2-40B4-BE49-F238E27FC236}">
                <a16:creationId xmlns:a16="http://schemas.microsoft.com/office/drawing/2014/main" id="{FE30580E-B5B1-1587-82E4-03C9181F1991}"/>
              </a:ext>
            </a:extLst>
          </p:cNvPr>
          <p:cNvCxnSpPr>
            <a:cxnSpLocks/>
          </p:cNvCxnSpPr>
          <p:nvPr/>
        </p:nvCxnSpPr>
        <p:spPr>
          <a:xfrm>
            <a:off x="7432769" y="3839192"/>
            <a:ext cx="972000"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6" name="四角形: 角を丸くする 9">
            <a:extLst>
              <a:ext uri="{FF2B5EF4-FFF2-40B4-BE49-F238E27FC236}">
                <a16:creationId xmlns:a16="http://schemas.microsoft.com/office/drawing/2014/main" id="{1CC3EE63-7737-F5F0-5937-15A7C073766D}"/>
              </a:ext>
            </a:extLst>
          </p:cNvPr>
          <p:cNvSpPr/>
          <p:nvPr/>
        </p:nvSpPr>
        <p:spPr>
          <a:xfrm>
            <a:off x="6852585" y="3899705"/>
            <a:ext cx="540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en-US" altLang="ja-JP" sz="600" i="0" strike="noStrike" kern="0" cap="none" spc="0" normalizeH="0" baseline="0" noProof="0" dirty="0">
                <a:ln>
                  <a:noFill/>
                </a:ln>
                <a:effectLst/>
                <a:uLnTx/>
                <a:uFillTx/>
                <a:latin typeface="Meiryo UI"/>
                <a:ea typeface="Meiryo UI"/>
                <a:cs typeface="+mn-cs"/>
              </a:rPr>
              <a:t>XXXXXXX</a:t>
            </a:r>
          </a:p>
        </p:txBody>
      </p:sp>
      <p:sp>
        <p:nvSpPr>
          <p:cNvPr id="27" name="四角形: 角を丸くする 9">
            <a:extLst>
              <a:ext uri="{FF2B5EF4-FFF2-40B4-BE49-F238E27FC236}">
                <a16:creationId xmlns:a16="http://schemas.microsoft.com/office/drawing/2014/main" id="{56CCA2FB-5B87-2F64-FEA1-383B6DABFCEA}"/>
              </a:ext>
            </a:extLst>
          </p:cNvPr>
          <p:cNvSpPr/>
          <p:nvPr/>
        </p:nvSpPr>
        <p:spPr>
          <a:xfrm>
            <a:off x="7492745" y="3899705"/>
            <a:ext cx="864000"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600" i="0" strike="noStrike" kern="0" cap="none" spc="0" normalizeH="0" baseline="0" noProof="0" dirty="0">
                <a:ln>
                  <a:noFill/>
                </a:ln>
                <a:effectLst/>
                <a:uLnTx/>
                <a:uFillTx/>
                <a:latin typeface="Meiryo UI"/>
                <a:ea typeface="Meiryo UI"/>
                <a:cs typeface="+mn-cs"/>
              </a:rPr>
              <a:t>XXXXXXXXXXXXX</a:t>
            </a:r>
          </a:p>
        </p:txBody>
      </p:sp>
      <p:sp>
        <p:nvSpPr>
          <p:cNvPr id="28" name="四角形: 角を丸くする 9">
            <a:extLst>
              <a:ext uri="{FF2B5EF4-FFF2-40B4-BE49-F238E27FC236}">
                <a16:creationId xmlns:a16="http://schemas.microsoft.com/office/drawing/2014/main" id="{F7514080-E520-0B01-F70B-C58E2C41B0C5}"/>
              </a:ext>
            </a:extLst>
          </p:cNvPr>
          <p:cNvSpPr/>
          <p:nvPr/>
        </p:nvSpPr>
        <p:spPr>
          <a:xfrm>
            <a:off x="6278047" y="3899705"/>
            <a:ext cx="504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en-US" altLang="ja-JP" sz="600" i="0" strike="noStrike" kern="0" cap="none" spc="0" normalizeH="0" baseline="0" noProof="0" dirty="0">
                <a:ln>
                  <a:noFill/>
                </a:ln>
                <a:effectLst/>
                <a:uLnTx/>
                <a:uFillTx/>
                <a:latin typeface="Meiryo UI"/>
                <a:ea typeface="Meiryo UI"/>
                <a:cs typeface="+mn-cs"/>
              </a:rPr>
              <a:t>XXXXXX</a:t>
            </a:r>
          </a:p>
        </p:txBody>
      </p:sp>
      <p:sp>
        <p:nvSpPr>
          <p:cNvPr id="5" name="四角形: 角を丸くする 9">
            <a:extLst>
              <a:ext uri="{FF2B5EF4-FFF2-40B4-BE49-F238E27FC236}">
                <a16:creationId xmlns:a16="http://schemas.microsoft.com/office/drawing/2014/main" id="{D4F19A03-3D6A-E818-F999-091C34C58F0A}"/>
              </a:ext>
            </a:extLst>
          </p:cNvPr>
          <p:cNvSpPr/>
          <p:nvPr/>
        </p:nvSpPr>
        <p:spPr>
          <a:xfrm>
            <a:off x="6274747" y="3371179"/>
            <a:ext cx="3602831"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①～⑤の支援メニュー別にスケジュールを記載すること。</a:t>
            </a:r>
            <a:endParaRPr lang="en-US" altLang="ja-JP" sz="600" u="sng" kern="0" dirty="0">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着手開始時期及び終了時期、着手する内容を具体的に記載すること。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graphicFrame>
        <p:nvGraphicFramePr>
          <p:cNvPr id="14" name="表 13">
            <a:extLst>
              <a:ext uri="{FF2B5EF4-FFF2-40B4-BE49-F238E27FC236}">
                <a16:creationId xmlns:a16="http://schemas.microsoft.com/office/drawing/2014/main" id="{E1570B52-09D9-FF81-D5BE-F0903EE8304E}"/>
              </a:ext>
            </a:extLst>
          </p:cNvPr>
          <p:cNvGraphicFramePr>
            <a:graphicFrameLocks noGrp="1"/>
          </p:cNvGraphicFramePr>
          <p:nvPr>
            <p:extLst>
              <p:ext uri="{D42A27DB-BD31-4B8C-83A1-F6EECF244321}">
                <p14:modId xmlns:p14="http://schemas.microsoft.com/office/powerpoint/2010/main" val="2572104558"/>
              </p:ext>
            </p:extLst>
          </p:nvPr>
        </p:nvGraphicFramePr>
        <p:xfrm>
          <a:off x="1132114" y="4424425"/>
          <a:ext cx="3775566" cy="228600"/>
        </p:xfrm>
        <a:graphic>
          <a:graphicData uri="http://schemas.openxmlformats.org/drawingml/2006/table">
            <a:tbl>
              <a:tblPr firstRow="1" bandRow="1">
                <a:tableStyleId>{5C22544A-7EE6-4342-B048-85BDC9FD1C3A}</a:tableStyleId>
              </a:tblPr>
              <a:tblGrid>
                <a:gridCol w="1759674">
                  <a:extLst>
                    <a:ext uri="{9D8B030D-6E8A-4147-A177-3AD203B41FA5}">
                      <a16:colId xmlns:a16="http://schemas.microsoft.com/office/drawing/2014/main" val="3138604092"/>
                    </a:ext>
                  </a:extLst>
                </a:gridCol>
                <a:gridCol w="822962">
                  <a:extLst>
                    <a:ext uri="{9D8B030D-6E8A-4147-A177-3AD203B41FA5}">
                      <a16:colId xmlns:a16="http://schemas.microsoft.com/office/drawing/2014/main" val="821479726"/>
                    </a:ext>
                  </a:extLst>
                </a:gridCol>
                <a:gridCol w="1192930">
                  <a:extLst>
                    <a:ext uri="{9D8B030D-6E8A-4147-A177-3AD203B41FA5}">
                      <a16:colId xmlns:a16="http://schemas.microsoft.com/office/drawing/2014/main" val="1443069111"/>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複数年度の計画申請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事業年数：</a:t>
                      </a:r>
                      <a:r>
                        <a:rPr kumimoji="1" lang="en-US" altLang="ja-JP" sz="900" b="0" dirty="0">
                          <a:solidFill>
                            <a:schemeClr val="tx1"/>
                          </a:solidFill>
                          <a:latin typeface="Meiryo UI" panose="020B0604030504040204" pitchFamily="50" charset="-128"/>
                          <a:ea typeface="Meiryo UI" panose="020B0604030504040204" pitchFamily="50" charset="-128"/>
                        </a:rPr>
                        <a:t>X</a:t>
                      </a:r>
                      <a:r>
                        <a:rPr kumimoji="1" lang="ja-JP" altLang="en-US" sz="900" b="0" dirty="0">
                          <a:solidFill>
                            <a:schemeClr val="tx1"/>
                          </a:solidFill>
                          <a:latin typeface="Meiryo UI" panose="020B0604030504040204" pitchFamily="50" charset="-128"/>
                          <a:ea typeface="Meiryo UI" panose="020B0604030504040204" pitchFamily="50" charset="-128"/>
                        </a:rPr>
                        <a:t>年目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Tree>
    <p:extLst>
      <p:ext uri="{BB962C8B-B14F-4D97-AF65-F5344CB8AC3E}">
        <p14:creationId xmlns:p14="http://schemas.microsoft.com/office/powerpoint/2010/main" val="3883009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25619" y="897399"/>
            <a:ext cx="4925795" cy="380820"/>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611" name="タイトル 1"/>
          <p:cNvSpPr>
            <a:spLocks noGrp="1"/>
          </p:cNvSpPr>
          <p:nvPr>
            <p:ph type="title"/>
          </p:nvPr>
        </p:nvSpPr>
        <p:spPr>
          <a:xfrm>
            <a:off x="1" y="0"/>
            <a:ext cx="9905999" cy="193419"/>
          </a:xfrm>
          <a:solidFill>
            <a:schemeClr val="accent5"/>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　万博レガシー事業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5"/>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プロジェクトの概要</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様式１</a:t>
            </a:r>
            <a:r>
              <a:rPr lang="en-US" altLang="ja-JP" sz="1100" b="1" dirty="0">
                <a:solidFill>
                  <a:schemeClr val="bg1"/>
                </a:solidFill>
                <a:latin typeface="Meiryo UI" panose="020B0604030504040204" pitchFamily="50" charset="-128"/>
                <a:ea typeface="Meiryo UI" panose="020B0604030504040204" pitchFamily="50" charset="-128"/>
              </a:rPr>
              <a:t>】</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4" name="四角形: 角を丸くする 9">
            <a:extLst>
              <a:ext uri="{FF2B5EF4-FFF2-40B4-BE49-F238E27FC236}">
                <a16:creationId xmlns:a16="http://schemas.microsoft.com/office/drawing/2014/main" id="{1C932E2D-85AC-19DD-1FFE-73E21AC5162E}"/>
              </a:ext>
            </a:extLst>
          </p:cNvPr>
          <p:cNvSpPr/>
          <p:nvPr/>
        </p:nvSpPr>
        <p:spPr>
          <a:xfrm>
            <a:off x="0" y="193417"/>
            <a:ext cx="9906000" cy="451931"/>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marR="0" lvl="0" indent="92075" algn="l" defTabSz="914400" rtl="0" eaLnBrk="1" fontAlgn="auto" latinLnBrk="0" hangingPunct="1">
              <a:lnSpc>
                <a:spcPct val="100000"/>
              </a:lnSpc>
              <a:spcBef>
                <a:spcPts val="0"/>
              </a:spcBef>
              <a:spcAft>
                <a:spcPts val="0"/>
              </a:spcAft>
              <a:buClrTx/>
              <a:buSzTx/>
              <a:tabLst/>
              <a:defRPr/>
            </a:pPr>
            <a:r>
              <a:rPr lang="ja-JP" altLang="en-US" sz="1050" kern="0" dirty="0">
                <a:solidFill>
                  <a:srgbClr val="000000"/>
                </a:solidFill>
                <a:latin typeface="Meiryo UI"/>
                <a:ea typeface="Meiryo UI"/>
              </a:rPr>
              <a:t>プロジェクト策定者：</a:t>
            </a:r>
            <a:r>
              <a:rPr lang="en-US" altLang="ja-JP" sz="1050" kern="0" dirty="0">
                <a:solidFill>
                  <a:srgbClr val="00B050"/>
                </a:solidFill>
                <a:latin typeface="Meiryo UI"/>
                <a:ea typeface="Meiryo UI"/>
              </a:rPr>
              <a:t>XXXXX</a:t>
            </a:r>
            <a:r>
              <a:rPr lang="ja-JP" altLang="en-US" sz="1050" kern="0" dirty="0">
                <a:solidFill>
                  <a:srgbClr val="000000"/>
                </a:solidFill>
                <a:latin typeface="Meiryo UI"/>
                <a:ea typeface="Meiryo UI"/>
              </a:rPr>
              <a:t>　　／実施地域：</a:t>
            </a:r>
            <a:r>
              <a:rPr lang="en-US" altLang="ja-JP" sz="1050" kern="0" dirty="0">
                <a:solidFill>
                  <a:srgbClr val="00B050"/>
                </a:solidFill>
                <a:latin typeface="Meiryo UI"/>
                <a:ea typeface="Meiryo UI"/>
              </a:rPr>
              <a:t>XX</a:t>
            </a:r>
            <a:r>
              <a:rPr lang="ja-JP" altLang="en-US" sz="1050" kern="0" dirty="0">
                <a:solidFill>
                  <a:srgbClr val="00B050"/>
                </a:solidFill>
                <a:latin typeface="Meiryo UI"/>
                <a:ea typeface="Meiryo UI"/>
              </a:rPr>
              <a:t>県</a:t>
            </a:r>
            <a:r>
              <a:rPr lang="en-US" altLang="ja-JP" sz="1050" kern="0" dirty="0">
                <a:solidFill>
                  <a:srgbClr val="00B050"/>
                </a:solidFill>
                <a:latin typeface="Meiryo UI"/>
                <a:ea typeface="Meiryo UI"/>
              </a:rPr>
              <a:t>XX</a:t>
            </a:r>
            <a:r>
              <a:rPr lang="ja-JP" altLang="en-US" sz="1050" kern="0" dirty="0">
                <a:solidFill>
                  <a:srgbClr val="00B050"/>
                </a:solidFill>
                <a:latin typeface="Meiryo UI"/>
                <a:ea typeface="Meiryo UI"/>
              </a:rPr>
              <a:t>市</a:t>
            </a:r>
            <a:r>
              <a:rPr lang="en-US" altLang="ja-JP" sz="1050" kern="0" dirty="0">
                <a:solidFill>
                  <a:srgbClr val="00B050"/>
                </a:solidFill>
                <a:latin typeface="Meiryo UI"/>
                <a:ea typeface="Meiryo UI"/>
              </a:rPr>
              <a:t>XX</a:t>
            </a:r>
            <a:r>
              <a:rPr lang="ja-JP" altLang="en-US" sz="1050" kern="0" dirty="0">
                <a:solidFill>
                  <a:srgbClr val="00B050"/>
                </a:solidFill>
                <a:latin typeface="Meiryo UI"/>
                <a:ea typeface="Meiryo UI"/>
              </a:rPr>
              <a:t>エリア</a:t>
            </a:r>
            <a:endParaRPr lang="en-US" altLang="ja-JP" sz="1050" kern="0" dirty="0">
              <a:solidFill>
                <a:srgbClr val="00B050"/>
              </a:solidFill>
              <a:latin typeface="Meiryo UI"/>
              <a:ea typeface="Meiryo UI"/>
            </a:endParaRPr>
          </a:p>
          <a:p>
            <a:pPr marR="0" lvl="0" indent="92075" algn="l" defTabSz="914400" rtl="0" eaLnBrk="1" fontAlgn="auto" latinLnBrk="0" hangingPunct="1">
              <a:lnSpc>
                <a:spcPct val="100000"/>
              </a:lnSpc>
              <a:spcBef>
                <a:spcPts val="0"/>
              </a:spcBef>
              <a:spcAft>
                <a:spcPts val="0"/>
              </a:spcAft>
              <a:buClrTx/>
              <a:buSzTx/>
              <a:tabLst/>
              <a:defRPr/>
            </a:pP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プロジェクト名：</a:t>
            </a:r>
            <a:r>
              <a:rPr kumimoji="0" lang="en-US" altLang="ja-JP" sz="1050" b="0" i="0" u="none" strike="noStrike" kern="0" cap="none" spc="0" normalizeH="0" baseline="0" noProof="0" dirty="0">
                <a:ln>
                  <a:noFill/>
                </a:ln>
                <a:solidFill>
                  <a:srgbClr val="00B050"/>
                </a:solidFill>
                <a:effectLst/>
                <a:uLnTx/>
                <a:uFillTx/>
                <a:latin typeface="Meiryo UI"/>
                <a:ea typeface="Meiryo UI"/>
                <a:cs typeface="+mn-cs"/>
              </a:rPr>
              <a:t>XXXXX</a:t>
            </a:r>
            <a:endParaRPr kumimoji="0" lang="en-US" altLang="ja-JP" sz="1000" b="1" i="0" u="sng" strike="noStrike" kern="0" cap="none" spc="0" normalizeH="0" baseline="0" noProof="0" dirty="0">
              <a:ln>
                <a:noFill/>
              </a:ln>
              <a:solidFill>
                <a:srgbClr val="00B050"/>
              </a:solidFill>
              <a:effectLst/>
              <a:uLnTx/>
              <a:uFillTx/>
              <a:latin typeface="Meiryo UI"/>
              <a:ea typeface="Meiryo UI"/>
              <a:cs typeface="+mn-cs"/>
            </a:endParaRPr>
          </a:p>
        </p:txBody>
      </p:sp>
      <p:sp>
        <p:nvSpPr>
          <p:cNvPr id="5" name="四角形: 角を丸くする 9">
            <a:extLst>
              <a:ext uri="{FF2B5EF4-FFF2-40B4-BE49-F238E27FC236}">
                <a16:creationId xmlns:a16="http://schemas.microsoft.com/office/drawing/2014/main" id="{3973856B-6DF8-EC09-3E96-9B81714DB74E}"/>
              </a:ext>
            </a:extLst>
          </p:cNvPr>
          <p:cNvSpPr/>
          <p:nvPr/>
        </p:nvSpPr>
        <p:spPr>
          <a:xfrm>
            <a:off x="8131969" y="202125"/>
            <a:ext cx="1750218" cy="193419"/>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事業費：</a:t>
            </a:r>
            <a:r>
              <a:rPr lang="en-US" altLang="ja-JP" sz="900" kern="0" dirty="0">
                <a:solidFill>
                  <a:srgbClr val="00B050"/>
                </a:solidFill>
                <a:latin typeface="Meiryo UI"/>
                <a:ea typeface="Meiryo UI"/>
              </a:rPr>
              <a:t>X,000,000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sp>
        <p:nvSpPr>
          <p:cNvPr id="6" name="四角形: 角を丸くする 9">
            <a:extLst>
              <a:ext uri="{FF2B5EF4-FFF2-40B4-BE49-F238E27FC236}">
                <a16:creationId xmlns:a16="http://schemas.microsoft.com/office/drawing/2014/main" id="{F82F608E-6EFC-79AE-2538-F5F7DE2DC5C5}"/>
              </a:ext>
            </a:extLst>
          </p:cNvPr>
          <p:cNvSpPr/>
          <p:nvPr/>
        </p:nvSpPr>
        <p:spPr>
          <a:xfrm>
            <a:off x="8131969" y="421792"/>
            <a:ext cx="1750218" cy="193419"/>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補助額：</a:t>
            </a:r>
            <a:r>
              <a:rPr lang="en-US" altLang="ja-JP" sz="900" kern="0" dirty="0">
                <a:solidFill>
                  <a:srgbClr val="00B050"/>
                </a:solidFill>
                <a:latin typeface="Meiryo UI"/>
                <a:ea typeface="Meiryo UI"/>
              </a:rPr>
              <a:t>X,000,000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25620" y="691068"/>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事業目的</a:t>
            </a:r>
            <a:endParaRPr kumimoji="0" lang="en-US" altLang="ja-JP" sz="800" b="1" i="0" u="sng" strike="noStrike" kern="0" cap="none" spc="0" normalizeH="0" baseline="0" noProof="0" dirty="0">
              <a:ln>
                <a:noFill/>
              </a:ln>
              <a:solidFill>
                <a:schemeClr val="bg1"/>
              </a:solidFill>
              <a:effectLst/>
              <a:uLnTx/>
              <a:uFillTx/>
              <a:latin typeface="Meiryo UI"/>
              <a:ea typeface="Meiryo UI"/>
              <a:cs typeface="+mn-cs"/>
            </a:endParaRPr>
          </a:p>
        </p:txBody>
      </p:sp>
      <p:sp>
        <p:nvSpPr>
          <p:cNvPr id="8" name="四角形: 角を丸くする 9">
            <a:extLst>
              <a:ext uri="{FF2B5EF4-FFF2-40B4-BE49-F238E27FC236}">
                <a16:creationId xmlns:a16="http://schemas.microsoft.com/office/drawing/2014/main" id="{1A56D20C-488D-2744-5AE9-C0E6B751EA1C}"/>
              </a:ext>
            </a:extLst>
          </p:cNvPr>
          <p:cNvSpPr/>
          <p:nvPr/>
        </p:nvSpPr>
        <p:spPr>
          <a:xfrm>
            <a:off x="4952999" y="691068"/>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課題と現状</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9" name="四角形: 角を丸くする 9">
            <a:extLst>
              <a:ext uri="{FF2B5EF4-FFF2-40B4-BE49-F238E27FC236}">
                <a16:creationId xmlns:a16="http://schemas.microsoft.com/office/drawing/2014/main" id="{D397D686-921C-EDAA-B8CD-250B13BF60C5}"/>
              </a:ext>
            </a:extLst>
          </p:cNvPr>
          <p:cNvSpPr/>
          <p:nvPr/>
        </p:nvSpPr>
        <p:spPr>
          <a:xfrm>
            <a:off x="25620" y="1278220"/>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事業概要</a:t>
            </a:r>
            <a:endParaRPr kumimoji="0" lang="en-US" altLang="ja-JP" sz="800" b="1" i="0" u="sng" strike="noStrike" kern="0" cap="none" spc="0" normalizeH="0" baseline="0" noProof="0" dirty="0">
              <a:ln>
                <a:noFill/>
              </a:ln>
              <a:solidFill>
                <a:schemeClr val="bg1"/>
              </a:solidFill>
              <a:effectLst/>
              <a:uLnTx/>
              <a:uFillTx/>
              <a:latin typeface="Meiryo UI"/>
              <a:ea typeface="Meiryo UI"/>
              <a:cs typeface="+mn-cs"/>
            </a:endParaRPr>
          </a:p>
        </p:txBody>
      </p:sp>
      <p:sp>
        <p:nvSpPr>
          <p:cNvPr id="10" name="四角形: 角を丸くする 9">
            <a:extLst>
              <a:ext uri="{FF2B5EF4-FFF2-40B4-BE49-F238E27FC236}">
                <a16:creationId xmlns:a16="http://schemas.microsoft.com/office/drawing/2014/main" id="{C55C186F-D233-42FE-B1E7-619C27A38D96}"/>
              </a:ext>
            </a:extLst>
          </p:cNvPr>
          <p:cNvSpPr/>
          <p:nvPr/>
        </p:nvSpPr>
        <p:spPr>
          <a:xfrm>
            <a:off x="4952999" y="2825158"/>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過年度の取組概要</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1" name="四角形: 角を丸くする 9">
            <a:extLst>
              <a:ext uri="{FF2B5EF4-FFF2-40B4-BE49-F238E27FC236}">
                <a16:creationId xmlns:a16="http://schemas.microsoft.com/office/drawing/2014/main" id="{B72C64E6-828C-7323-520D-6FB46A9DA3DD}"/>
              </a:ext>
            </a:extLst>
          </p:cNvPr>
          <p:cNvSpPr/>
          <p:nvPr/>
        </p:nvSpPr>
        <p:spPr>
          <a:xfrm>
            <a:off x="25620" y="4675885"/>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実施体制</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2" name="四角形: 角を丸くする 9">
            <a:extLst>
              <a:ext uri="{FF2B5EF4-FFF2-40B4-BE49-F238E27FC236}">
                <a16:creationId xmlns:a16="http://schemas.microsoft.com/office/drawing/2014/main" id="{28F1A13F-B945-0C62-F6AF-3FDFD6872259}"/>
              </a:ext>
            </a:extLst>
          </p:cNvPr>
          <p:cNvSpPr/>
          <p:nvPr/>
        </p:nvSpPr>
        <p:spPr>
          <a:xfrm>
            <a:off x="4952999" y="3370266"/>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実施スケジュール</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3" name="四角形: 角を丸くする 9">
            <a:extLst>
              <a:ext uri="{FF2B5EF4-FFF2-40B4-BE49-F238E27FC236}">
                <a16:creationId xmlns:a16="http://schemas.microsoft.com/office/drawing/2014/main" id="{435CD1BF-EEA8-1301-01E2-4A533E0D0AAD}"/>
              </a:ext>
            </a:extLst>
          </p:cNvPr>
          <p:cNvSpPr/>
          <p:nvPr/>
        </p:nvSpPr>
        <p:spPr>
          <a:xfrm>
            <a:off x="4952999" y="4680248"/>
            <a:ext cx="1304925"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900" b="1" i="0" strike="noStrike" kern="0" cap="none" spc="0" normalizeH="0" baseline="0" noProof="0" dirty="0">
                <a:ln>
                  <a:noFill/>
                </a:ln>
                <a:solidFill>
                  <a:schemeClr val="bg1"/>
                </a:solidFill>
                <a:effectLst/>
                <a:uLnTx/>
                <a:uFillTx/>
                <a:latin typeface="Meiryo UI"/>
                <a:ea typeface="Meiryo UI"/>
                <a:cs typeface="+mn-cs"/>
              </a:rPr>
              <a:t>KPI</a:t>
            </a:r>
            <a:r>
              <a:rPr kumimoji="0" lang="ja-JP" altLang="en-US" sz="900" b="1" i="0" strike="noStrike" kern="0" cap="none" spc="0" normalizeH="0" baseline="0" noProof="0" dirty="0">
                <a:ln>
                  <a:noFill/>
                </a:ln>
                <a:solidFill>
                  <a:schemeClr val="bg1"/>
                </a:solidFill>
                <a:effectLst/>
                <a:uLnTx/>
                <a:uFillTx/>
                <a:latin typeface="Meiryo UI"/>
                <a:ea typeface="Meiryo UI"/>
                <a:cs typeface="+mn-cs"/>
              </a:rPr>
              <a:t>／</a:t>
            </a:r>
            <a:r>
              <a:rPr kumimoji="0" lang="en-US" altLang="ja-JP" sz="900" b="1" i="0" strike="noStrike" kern="0" cap="none" spc="0" normalizeH="0" baseline="0" noProof="0" dirty="0">
                <a:ln>
                  <a:noFill/>
                </a:ln>
                <a:solidFill>
                  <a:schemeClr val="bg1"/>
                </a:solidFill>
                <a:effectLst/>
                <a:uLnTx/>
                <a:uFillTx/>
                <a:latin typeface="Meiryo UI"/>
                <a:ea typeface="Meiryo UI"/>
                <a:cs typeface="+mn-cs"/>
              </a:rPr>
              <a:t>KGI</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43" name="四角形: 角を丸くする 9">
            <a:extLst>
              <a:ext uri="{FF2B5EF4-FFF2-40B4-BE49-F238E27FC236}">
                <a16:creationId xmlns:a16="http://schemas.microsoft.com/office/drawing/2014/main" id="{8D31397C-1D83-7FA1-AEE3-9F0E929B857B}"/>
              </a:ext>
            </a:extLst>
          </p:cNvPr>
          <p:cNvSpPr/>
          <p:nvPr/>
        </p:nvSpPr>
        <p:spPr>
          <a:xfrm>
            <a:off x="6279355" y="689990"/>
            <a:ext cx="3602831" cy="194400"/>
          </a:xfrm>
          <a:prstGeom prst="rect">
            <a:avLst/>
          </a:prstGeom>
          <a:solidFill>
            <a:schemeClr val="bg1"/>
          </a:solidFill>
          <a:ln w="19050">
            <a:no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「現状」「目指す姿」「課題」「課題の原因」を明確に記載すること。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sp>
        <p:nvSpPr>
          <p:cNvPr id="44" name="四角形: 角を丸くする 9">
            <a:extLst>
              <a:ext uri="{FF2B5EF4-FFF2-40B4-BE49-F238E27FC236}">
                <a16:creationId xmlns:a16="http://schemas.microsoft.com/office/drawing/2014/main" id="{E29AC59A-C2DA-5CD7-9AC5-7E87EC6A9EF5}"/>
              </a:ext>
            </a:extLst>
          </p:cNvPr>
          <p:cNvSpPr/>
          <p:nvPr/>
        </p:nvSpPr>
        <p:spPr>
          <a:xfrm>
            <a:off x="4958688" y="897398"/>
            <a:ext cx="4927599" cy="1913628"/>
          </a:xfrm>
          <a:prstGeom prst="rect">
            <a:avLst/>
          </a:prstGeom>
          <a:solidFill>
            <a:schemeClr val="bg1">
              <a:lumMod val="95000"/>
            </a:schemeClr>
          </a:solidFill>
          <a:ln w="19050">
            <a:solidFill>
              <a:schemeClr val="accent5"/>
            </a:solidFill>
          </a:ln>
          <a:effectLst/>
        </p:spPr>
        <p:txBody>
          <a:bodyPr vertOverflow="overflow" horzOverflow="overflow" wrap="square" numCol="1" rtlCol="0" anchor="t"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48" name="四角形: 角を丸くする 9">
            <a:extLst>
              <a:ext uri="{FF2B5EF4-FFF2-40B4-BE49-F238E27FC236}">
                <a16:creationId xmlns:a16="http://schemas.microsoft.com/office/drawing/2014/main" id="{B3259FEB-E33C-0108-05C4-98FA2530F8E4}"/>
              </a:ext>
            </a:extLst>
          </p:cNvPr>
          <p:cNvSpPr/>
          <p:nvPr/>
        </p:nvSpPr>
        <p:spPr>
          <a:xfrm>
            <a:off x="4958688" y="3024266"/>
            <a:ext cx="4927599" cy="336089"/>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p:txBody>
      </p:sp>
      <p:sp>
        <p:nvSpPr>
          <p:cNvPr id="49" name="四角形: 角を丸くする 9">
            <a:extLst>
              <a:ext uri="{FF2B5EF4-FFF2-40B4-BE49-F238E27FC236}">
                <a16:creationId xmlns:a16="http://schemas.microsoft.com/office/drawing/2014/main" id="{2A99073C-A656-4636-914E-36FCED2D42C5}"/>
              </a:ext>
            </a:extLst>
          </p:cNvPr>
          <p:cNvSpPr/>
          <p:nvPr/>
        </p:nvSpPr>
        <p:spPr>
          <a:xfrm>
            <a:off x="6279355" y="2825399"/>
            <a:ext cx="3602831"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プロジェクト策定者が過去２年間（</a:t>
            </a:r>
            <a:r>
              <a:rPr lang="en-US" altLang="ja-JP" sz="600" u="sng" kern="0" dirty="0">
                <a:latin typeface="Meiryo UI"/>
                <a:ea typeface="Meiryo UI"/>
              </a:rPr>
              <a:t>R6</a:t>
            </a:r>
            <a:r>
              <a:rPr lang="ja-JP" altLang="en-US" sz="600" u="sng" kern="0" dirty="0">
                <a:latin typeface="Meiryo UI"/>
                <a:ea typeface="Meiryo UI"/>
              </a:rPr>
              <a:t>、</a:t>
            </a:r>
            <a:r>
              <a:rPr lang="en-US" altLang="ja-JP" sz="600" u="sng" kern="0" dirty="0">
                <a:latin typeface="Meiryo UI"/>
                <a:ea typeface="Meiryo UI"/>
              </a:rPr>
              <a:t>R5</a:t>
            </a:r>
            <a:r>
              <a:rPr lang="ja-JP" altLang="en-US" sz="600" u="sng" kern="0" dirty="0">
                <a:latin typeface="Meiryo UI"/>
                <a:ea typeface="Meiryo UI"/>
              </a:rPr>
              <a:t>）に実施した取組を中心に記載すること。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sp>
        <p:nvSpPr>
          <p:cNvPr id="52" name="四角形: 角を丸くする 9">
            <a:extLst>
              <a:ext uri="{FF2B5EF4-FFF2-40B4-BE49-F238E27FC236}">
                <a16:creationId xmlns:a16="http://schemas.microsoft.com/office/drawing/2014/main" id="{32F99417-AE63-8E68-EC4D-7422F2DC1FB0}"/>
              </a:ext>
            </a:extLst>
          </p:cNvPr>
          <p:cNvSpPr/>
          <p:nvPr/>
        </p:nvSpPr>
        <p:spPr>
          <a:xfrm>
            <a:off x="25619" y="1482047"/>
            <a:ext cx="4925795" cy="3193837"/>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55" name="四角形: 角を丸くする 9">
            <a:extLst>
              <a:ext uri="{FF2B5EF4-FFF2-40B4-BE49-F238E27FC236}">
                <a16:creationId xmlns:a16="http://schemas.microsoft.com/office/drawing/2014/main" id="{D9ED0165-381E-0F23-81A1-44A5DBC3F097}"/>
              </a:ext>
            </a:extLst>
          </p:cNvPr>
          <p:cNvSpPr/>
          <p:nvPr/>
        </p:nvSpPr>
        <p:spPr>
          <a:xfrm>
            <a:off x="25619" y="4882557"/>
            <a:ext cx="4925795" cy="1934168"/>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R="0" lvl="0" defTabSz="914400" rtl="0" eaLnBrk="1" fontAlgn="auto" latinLnBrk="0" hangingPunct="1">
              <a:lnSpc>
                <a:spcPct val="100000"/>
              </a:lnSpc>
              <a:spcBef>
                <a:spcPts val="0"/>
              </a:spcBef>
              <a:spcAft>
                <a:spcPts val="0"/>
              </a:spcAft>
              <a:buClrTx/>
              <a:buSzTx/>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56" name="四角形: 角を丸くする 9">
            <a:extLst>
              <a:ext uri="{FF2B5EF4-FFF2-40B4-BE49-F238E27FC236}">
                <a16:creationId xmlns:a16="http://schemas.microsoft.com/office/drawing/2014/main" id="{B3C1970B-85B3-A977-2C88-7034346836FA}"/>
              </a:ext>
            </a:extLst>
          </p:cNvPr>
          <p:cNvSpPr/>
          <p:nvPr/>
        </p:nvSpPr>
        <p:spPr>
          <a:xfrm>
            <a:off x="4958688" y="3569177"/>
            <a:ext cx="4927599" cy="1104558"/>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57" name="四角形: 角を丸くする 9">
            <a:extLst>
              <a:ext uri="{FF2B5EF4-FFF2-40B4-BE49-F238E27FC236}">
                <a16:creationId xmlns:a16="http://schemas.microsoft.com/office/drawing/2014/main" id="{43A88FE5-77A5-0293-AF7C-3DF2B1C394C6}"/>
              </a:ext>
            </a:extLst>
          </p:cNvPr>
          <p:cNvSpPr/>
          <p:nvPr/>
        </p:nvSpPr>
        <p:spPr>
          <a:xfrm>
            <a:off x="6274747" y="3371179"/>
            <a:ext cx="3602831"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①～⑤の支援メニュー別にスケジュールを記載すること。</a:t>
            </a:r>
            <a:endParaRPr lang="en-US" altLang="ja-JP" sz="600" u="sng" kern="0" dirty="0">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着手開始時期及び終了時期、着手する内容を具体的に記載すること。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graphicFrame>
        <p:nvGraphicFramePr>
          <p:cNvPr id="59" name="表 58">
            <a:extLst>
              <a:ext uri="{FF2B5EF4-FFF2-40B4-BE49-F238E27FC236}">
                <a16:creationId xmlns:a16="http://schemas.microsoft.com/office/drawing/2014/main" id="{332B10D0-2E5D-BD73-1DF5-CA079988EEF9}"/>
              </a:ext>
            </a:extLst>
          </p:cNvPr>
          <p:cNvGraphicFramePr>
            <a:graphicFrameLocks noGrp="1"/>
          </p:cNvGraphicFramePr>
          <p:nvPr>
            <p:extLst>
              <p:ext uri="{D42A27DB-BD31-4B8C-83A1-F6EECF244321}">
                <p14:modId xmlns:p14="http://schemas.microsoft.com/office/powerpoint/2010/main" val="2342381367"/>
              </p:ext>
            </p:extLst>
          </p:nvPr>
        </p:nvGraphicFramePr>
        <p:xfrm>
          <a:off x="4998419" y="3595914"/>
          <a:ext cx="4838400" cy="810000"/>
        </p:xfrm>
        <a:graphic>
          <a:graphicData uri="http://schemas.openxmlformats.org/drawingml/2006/table">
            <a:tbl>
              <a:tblPr firstRow="1" bandRow="1">
                <a:tableStyleId>{5C22544A-7EE6-4342-B048-85BDC9FD1C3A}</a:tableStyleId>
              </a:tblPr>
              <a:tblGrid>
                <a:gridCol w="604800">
                  <a:extLst>
                    <a:ext uri="{9D8B030D-6E8A-4147-A177-3AD203B41FA5}">
                      <a16:colId xmlns:a16="http://schemas.microsoft.com/office/drawing/2014/main" val="1801297108"/>
                    </a:ext>
                  </a:extLst>
                </a:gridCol>
                <a:gridCol w="604800">
                  <a:extLst>
                    <a:ext uri="{9D8B030D-6E8A-4147-A177-3AD203B41FA5}">
                      <a16:colId xmlns:a16="http://schemas.microsoft.com/office/drawing/2014/main" val="1923422520"/>
                    </a:ext>
                  </a:extLst>
                </a:gridCol>
                <a:gridCol w="604800">
                  <a:extLst>
                    <a:ext uri="{9D8B030D-6E8A-4147-A177-3AD203B41FA5}">
                      <a16:colId xmlns:a16="http://schemas.microsoft.com/office/drawing/2014/main" val="1778204079"/>
                    </a:ext>
                  </a:extLst>
                </a:gridCol>
                <a:gridCol w="604800">
                  <a:extLst>
                    <a:ext uri="{9D8B030D-6E8A-4147-A177-3AD203B41FA5}">
                      <a16:colId xmlns:a16="http://schemas.microsoft.com/office/drawing/2014/main" val="405631303"/>
                    </a:ext>
                  </a:extLst>
                </a:gridCol>
                <a:gridCol w="604800">
                  <a:extLst>
                    <a:ext uri="{9D8B030D-6E8A-4147-A177-3AD203B41FA5}">
                      <a16:colId xmlns:a16="http://schemas.microsoft.com/office/drawing/2014/main" val="2080402379"/>
                    </a:ext>
                  </a:extLst>
                </a:gridCol>
                <a:gridCol w="604800">
                  <a:extLst>
                    <a:ext uri="{9D8B030D-6E8A-4147-A177-3AD203B41FA5}">
                      <a16:colId xmlns:a16="http://schemas.microsoft.com/office/drawing/2014/main" val="3275369108"/>
                    </a:ext>
                  </a:extLst>
                </a:gridCol>
                <a:gridCol w="604800">
                  <a:extLst>
                    <a:ext uri="{9D8B030D-6E8A-4147-A177-3AD203B41FA5}">
                      <a16:colId xmlns:a16="http://schemas.microsoft.com/office/drawing/2014/main" val="3854437236"/>
                    </a:ext>
                  </a:extLst>
                </a:gridCol>
                <a:gridCol w="604800">
                  <a:extLst>
                    <a:ext uri="{9D8B030D-6E8A-4147-A177-3AD203B41FA5}">
                      <a16:colId xmlns:a16="http://schemas.microsoft.com/office/drawing/2014/main" val="1917139234"/>
                    </a:ext>
                  </a:extLst>
                </a:gridCol>
              </a:tblGrid>
              <a:tr h="198000">
                <a:tc>
                  <a:txBody>
                    <a:bodyPr/>
                    <a:lstStyle/>
                    <a:p>
                      <a:pPr algn="ctr"/>
                      <a:r>
                        <a:rPr kumimoji="1" lang="ja-JP" altLang="en-US" sz="600" b="1" dirty="0">
                          <a:latin typeface="Meiryo UI" panose="020B0604030504040204" pitchFamily="50" charset="-128"/>
                          <a:ea typeface="Meiryo UI" panose="020B0604030504040204" pitchFamily="50" charset="-128"/>
                        </a:rPr>
                        <a:t>時期</a:t>
                      </a: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R8.3</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R8.4</a:t>
                      </a:r>
                      <a:r>
                        <a:rPr kumimoji="1" lang="ja-JP" altLang="en-US" sz="600" b="1" dirty="0">
                          <a:latin typeface="Meiryo UI" panose="020B0604030504040204" pitchFamily="50" charset="-128"/>
                          <a:ea typeface="Meiryo UI" panose="020B0604030504040204" pitchFamily="50" charset="-128"/>
                        </a:rPr>
                        <a:t>～６</a:t>
                      </a: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R8.7</a:t>
                      </a:r>
                      <a:r>
                        <a:rPr kumimoji="1" lang="ja-JP" altLang="en-US" sz="600" b="1" dirty="0">
                          <a:latin typeface="Meiryo UI" panose="020B0604030504040204" pitchFamily="50" charset="-128"/>
                          <a:ea typeface="Meiryo UI" panose="020B0604030504040204" pitchFamily="50" charset="-128"/>
                        </a:rPr>
                        <a:t>～９</a:t>
                      </a: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R8.10</a:t>
                      </a:r>
                      <a:r>
                        <a:rPr kumimoji="1" lang="ja-JP" altLang="en-US" sz="600" b="1" dirty="0">
                          <a:latin typeface="Meiryo UI" panose="020B0604030504040204" pitchFamily="50" charset="-128"/>
                          <a:ea typeface="Meiryo UI" panose="020B0604030504040204" pitchFamily="50" charset="-128"/>
                        </a:rPr>
                        <a:t>～</a:t>
                      </a:r>
                      <a:r>
                        <a:rPr kumimoji="1" lang="en-US" altLang="ja-JP" sz="600" b="1" dirty="0">
                          <a:latin typeface="Meiryo UI" panose="020B0604030504040204" pitchFamily="50" charset="-128"/>
                          <a:ea typeface="Meiryo UI" panose="020B0604030504040204" pitchFamily="50" charset="-128"/>
                        </a:rPr>
                        <a:t>12</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R9.1</a:t>
                      </a:r>
                      <a:r>
                        <a:rPr kumimoji="1" lang="ja-JP" altLang="en-US" sz="600" b="1" dirty="0">
                          <a:latin typeface="Meiryo UI" panose="020B0604030504040204" pitchFamily="50" charset="-128"/>
                          <a:ea typeface="Meiryo UI" panose="020B0604030504040204" pitchFamily="50" charset="-128"/>
                        </a:rPr>
                        <a:t>～</a:t>
                      </a:r>
                      <a:r>
                        <a:rPr kumimoji="1" lang="en-US" altLang="ja-JP" sz="600" b="1" dirty="0">
                          <a:latin typeface="Meiryo UI" panose="020B0604030504040204" pitchFamily="50" charset="-128"/>
                          <a:ea typeface="Meiryo UI" panose="020B0604030504040204" pitchFamily="50" charset="-128"/>
                        </a:rPr>
                        <a:t>3</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R9.</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en-US" altLang="ja-JP" sz="600" b="1" dirty="0">
                          <a:latin typeface="Meiryo UI" panose="020B0604030504040204" pitchFamily="50" charset="-128"/>
                          <a:ea typeface="Meiryo UI" panose="020B0604030504040204" pitchFamily="50" charset="-128"/>
                        </a:rPr>
                        <a:t>R10.</a:t>
                      </a: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extLst>
                  <a:ext uri="{0D108BD9-81ED-4DB2-BD59-A6C34878D82A}">
                    <a16:rowId xmlns:a16="http://schemas.microsoft.com/office/drawing/2014/main" val="3033072248"/>
                  </a:ext>
                </a:extLst>
              </a:tr>
              <a:tr h="612000">
                <a:tc>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6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26200066"/>
                  </a:ext>
                </a:extLst>
              </a:tr>
            </a:tbl>
          </a:graphicData>
        </a:graphic>
      </p:graphicFrame>
      <p:cxnSp>
        <p:nvCxnSpPr>
          <p:cNvPr id="61" name="直線矢印コネクタ 60">
            <a:extLst>
              <a:ext uri="{FF2B5EF4-FFF2-40B4-BE49-F238E27FC236}">
                <a16:creationId xmlns:a16="http://schemas.microsoft.com/office/drawing/2014/main" id="{B1D881E4-2D0F-5F22-8445-A170BA4EAEF5}"/>
              </a:ext>
            </a:extLst>
          </p:cNvPr>
          <p:cNvCxnSpPr>
            <a:cxnSpLocks/>
          </p:cNvCxnSpPr>
          <p:nvPr/>
        </p:nvCxnSpPr>
        <p:spPr>
          <a:xfrm>
            <a:off x="6257924" y="3853926"/>
            <a:ext cx="683565"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63" name="直線矢印コネクタ 62">
            <a:extLst>
              <a:ext uri="{FF2B5EF4-FFF2-40B4-BE49-F238E27FC236}">
                <a16:creationId xmlns:a16="http://schemas.microsoft.com/office/drawing/2014/main" id="{18246235-8354-8E29-339A-7801009D14BE}"/>
              </a:ext>
            </a:extLst>
          </p:cNvPr>
          <p:cNvCxnSpPr>
            <a:cxnSpLocks/>
          </p:cNvCxnSpPr>
          <p:nvPr/>
        </p:nvCxnSpPr>
        <p:spPr>
          <a:xfrm>
            <a:off x="6968385" y="3853926"/>
            <a:ext cx="668139"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560" name="直線矢印コネクタ 2559">
            <a:extLst>
              <a:ext uri="{FF2B5EF4-FFF2-40B4-BE49-F238E27FC236}">
                <a16:creationId xmlns:a16="http://schemas.microsoft.com/office/drawing/2014/main" id="{3F1CBFDE-ABDC-2B8A-5F83-EAB668498EB5}"/>
              </a:ext>
            </a:extLst>
          </p:cNvPr>
          <p:cNvCxnSpPr>
            <a:cxnSpLocks/>
          </p:cNvCxnSpPr>
          <p:nvPr/>
        </p:nvCxnSpPr>
        <p:spPr>
          <a:xfrm>
            <a:off x="8610173" y="4257117"/>
            <a:ext cx="1158840"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562" name="四角形: 角を丸くする 9">
            <a:extLst>
              <a:ext uri="{FF2B5EF4-FFF2-40B4-BE49-F238E27FC236}">
                <a16:creationId xmlns:a16="http://schemas.microsoft.com/office/drawing/2014/main" id="{B895D190-BEA7-59E2-6D17-1DA8BAF04CBD}"/>
              </a:ext>
            </a:extLst>
          </p:cNvPr>
          <p:cNvSpPr/>
          <p:nvPr/>
        </p:nvSpPr>
        <p:spPr>
          <a:xfrm>
            <a:off x="6939102" y="3875705"/>
            <a:ext cx="720000"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モデルコース造成</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graphicFrame>
        <p:nvGraphicFramePr>
          <p:cNvPr id="2564" name="表 2563">
            <a:extLst>
              <a:ext uri="{FF2B5EF4-FFF2-40B4-BE49-F238E27FC236}">
                <a16:creationId xmlns:a16="http://schemas.microsoft.com/office/drawing/2014/main" id="{3EFB93CD-EE5A-609C-9A86-486DC7C92049}"/>
              </a:ext>
            </a:extLst>
          </p:cNvPr>
          <p:cNvGraphicFramePr>
            <a:graphicFrameLocks noGrp="1"/>
          </p:cNvGraphicFramePr>
          <p:nvPr/>
        </p:nvGraphicFramePr>
        <p:xfrm>
          <a:off x="7476797" y="4425149"/>
          <a:ext cx="2371414" cy="228600"/>
        </p:xfrm>
        <a:graphic>
          <a:graphicData uri="http://schemas.openxmlformats.org/drawingml/2006/table">
            <a:tbl>
              <a:tblPr firstRow="1" bandRow="1">
                <a:tableStyleId>{5C22544A-7EE6-4342-B048-85BDC9FD1C3A}</a:tableStyleId>
              </a:tblPr>
              <a:tblGrid>
                <a:gridCol w="1251286">
                  <a:extLst>
                    <a:ext uri="{9D8B030D-6E8A-4147-A177-3AD203B41FA5}">
                      <a16:colId xmlns:a16="http://schemas.microsoft.com/office/drawing/2014/main" val="3138604092"/>
                    </a:ext>
                  </a:extLst>
                </a:gridCol>
                <a:gridCol w="1120128">
                  <a:extLst>
                    <a:ext uri="{9D8B030D-6E8A-4147-A177-3AD203B41FA5}">
                      <a16:colId xmlns:a16="http://schemas.microsoft.com/office/drawing/2014/main" val="821479726"/>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事前着手の有無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2565" name="四角形: 角を丸くする 9">
            <a:extLst>
              <a:ext uri="{FF2B5EF4-FFF2-40B4-BE49-F238E27FC236}">
                <a16:creationId xmlns:a16="http://schemas.microsoft.com/office/drawing/2014/main" id="{1ACDFED6-3FE8-157E-E3A9-940F67CF8BFE}"/>
              </a:ext>
            </a:extLst>
          </p:cNvPr>
          <p:cNvSpPr/>
          <p:nvPr/>
        </p:nvSpPr>
        <p:spPr>
          <a:xfrm>
            <a:off x="4958688" y="4883974"/>
            <a:ext cx="4927599" cy="1064070"/>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a:ea typeface="Meiryo UI"/>
              <a:cs typeface="+mn-cs"/>
            </a:endParaRPr>
          </a:p>
        </p:txBody>
      </p:sp>
      <p:graphicFrame>
        <p:nvGraphicFramePr>
          <p:cNvPr id="2568" name="表 2567">
            <a:extLst>
              <a:ext uri="{FF2B5EF4-FFF2-40B4-BE49-F238E27FC236}">
                <a16:creationId xmlns:a16="http://schemas.microsoft.com/office/drawing/2014/main" id="{D3C345C3-4C14-BFE8-D8A9-2D519F8B3657}"/>
              </a:ext>
            </a:extLst>
          </p:cNvPr>
          <p:cNvGraphicFramePr>
            <a:graphicFrameLocks noGrp="1"/>
          </p:cNvGraphicFramePr>
          <p:nvPr>
            <p:extLst>
              <p:ext uri="{D42A27DB-BD31-4B8C-83A1-F6EECF244321}">
                <p14:modId xmlns:p14="http://schemas.microsoft.com/office/powerpoint/2010/main" val="2744978554"/>
              </p:ext>
            </p:extLst>
          </p:nvPr>
        </p:nvGraphicFramePr>
        <p:xfrm>
          <a:off x="4998419" y="5298181"/>
          <a:ext cx="4835797" cy="594360"/>
        </p:xfrm>
        <a:graphic>
          <a:graphicData uri="http://schemas.openxmlformats.org/drawingml/2006/table">
            <a:tbl>
              <a:tblPr firstRow="1" bandRow="1">
                <a:tableStyleId>{5C22544A-7EE6-4342-B048-85BDC9FD1C3A}</a:tableStyleId>
              </a:tblPr>
              <a:tblGrid>
                <a:gridCol w="547534">
                  <a:extLst>
                    <a:ext uri="{9D8B030D-6E8A-4147-A177-3AD203B41FA5}">
                      <a16:colId xmlns:a16="http://schemas.microsoft.com/office/drawing/2014/main" val="2025623845"/>
                    </a:ext>
                  </a:extLst>
                </a:gridCol>
                <a:gridCol w="1429421">
                  <a:extLst>
                    <a:ext uri="{9D8B030D-6E8A-4147-A177-3AD203B41FA5}">
                      <a16:colId xmlns:a16="http://schemas.microsoft.com/office/drawing/2014/main" val="3127524760"/>
                    </a:ext>
                  </a:extLst>
                </a:gridCol>
                <a:gridCol w="1429421">
                  <a:extLst>
                    <a:ext uri="{9D8B030D-6E8A-4147-A177-3AD203B41FA5}">
                      <a16:colId xmlns:a16="http://schemas.microsoft.com/office/drawing/2014/main" val="3974651184"/>
                    </a:ext>
                  </a:extLst>
                </a:gridCol>
                <a:gridCol w="1429421">
                  <a:extLst>
                    <a:ext uri="{9D8B030D-6E8A-4147-A177-3AD203B41FA5}">
                      <a16:colId xmlns:a16="http://schemas.microsoft.com/office/drawing/2014/main" val="47850898"/>
                    </a:ext>
                  </a:extLst>
                </a:gridCol>
              </a:tblGrid>
              <a:tr h="0">
                <a:tc>
                  <a:txBody>
                    <a:bodyPr/>
                    <a:lstStyle/>
                    <a:p>
                      <a:endParaRPr kumimoji="1" lang="ja-JP" altLang="en-US" sz="700"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ja-JP" altLang="en-US" sz="700" dirty="0">
                          <a:latin typeface="Meiryo UI" panose="020B0604030504040204" pitchFamily="50" charset="-128"/>
                          <a:ea typeface="Meiryo UI" panose="020B0604030504040204" pitchFamily="50" charset="-128"/>
                        </a:rPr>
                        <a:t>現状</a:t>
                      </a:r>
                    </a:p>
                  </a:txBody>
                  <a:tcPr anchor="ctr">
                    <a:solidFill>
                      <a:schemeClr val="accent3"/>
                    </a:solidFill>
                  </a:tcPr>
                </a:tc>
                <a:tc>
                  <a:txBody>
                    <a:bodyPr/>
                    <a:lstStyle/>
                    <a:p>
                      <a:pPr algn="ctr"/>
                      <a:r>
                        <a:rPr kumimoji="1" lang="ja-JP" altLang="en-US" sz="700" dirty="0">
                          <a:latin typeface="Meiryo UI" panose="020B0604030504040204" pitchFamily="50" charset="-128"/>
                          <a:ea typeface="Meiryo UI" panose="020B0604030504040204" pitchFamily="50" charset="-128"/>
                        </a:rPr>
                        <a:t>事業終了後（</a:t>
                      </a:r>
                      <a:r>
                        <a:rPr kumimoji="1" lang="en-US" altLang="ja-JP" sz="700" dirty="0">
                          <a:latin typeface="Meiryo UI" panose="020B0604030504040204" pitchFamily="50" charset="-128"/>
                          <a:ea typeface="Meiryo UI" panose="020B0604030504040204" pitchFamily="50" charset="-128"/>
                        </a:rPr>
                        <a:t>1</a:t>
                      </a:r>
                      <a:r>
                        <a:rPr kumimoji="1" lang="ja-JP" altLang="en-US" sz="700" dirty="0">
                          <a:latin typeface="Meiryo UI" panose="020B0604030504040204" pitchFamily="50" charset="-128"/>
                          <a:ea typeface="Meiryo UI" panose="020B0604030504040204" pitchFamily="50" charset="-128"/>
                        </a:rPr>
                        <a:t>年目）</a:t>
                      </a:r>
                    </a:p>
                  </a:txBody>
                  <a:tcPr anchor="ctr">
                    <a:solidFill>
                      <a:schemeClr val="accent3"/>
                    </a:solidFill>
                  </a:tcPr>
                </a:tc>
                <a:tc>
                  <a:txBody>
                    <a:bodyPr/>
                    <a:lstStyle/>
                    <a:p>
                      <a:pPr algn="ctr"/>
                      <a:r>
                        <a:rPr kumimoji="1" lang="ja-JP" altLang="en-US" sz="700" dirty="0">
                          <a:latin typeface="Meiryo UI" panose="020B0604030504040204" pitchFamily="50" charset="-128"/>
                          <a:ea typeface="Meiryo UI" panose="020B0604030504040204" pitchFamily="50" charset="-128"/>
                        </a:rPr>
                        <a:t>将来目標（最終年度）</a:t>
                      </a:r>
                    </a:p>
                  </a:txBody>
                  <a:tcPr anchor="ctr">
                    <a:solidFill>
                      <a:schemeClr val="accent3"/>
                    </a:solidFill>
                  </a:tcPr>
                </a:tc>
                <a:extLst>
                  <a:ext uri="{0D108BD9-81ED-4DB2-BD59-A6C34878D82A}">
                    <a16:rowId xmlns:a16="http://schemas.microsoft.com/office/drawing/2014/main" val="716428603"/>
                  </a:ext>
                </a:extLst>
              </a:tr>
              <a:tr h="0">
                <a:tc>
                  <a:txBody>
                    <a:bodyPr/>
                    <a:lstStyle/>
                    <a:p>
                      <a:pPr algn="ctr"/>
                      <a:r>
                        <a:rPr kumimoji="1" lang="en-US" altLang="ja-JP" sz="700" b="1" dirty="0">
                          <a:latin typeface="Meiryo UI" panose="020B0604030504040204" pitchFamily="50" charset="-128"/>
                          <a:ea typeface="Meiryo UI" panose="020B0604030504040204" pitchFamily="50" charset="-128"/>
                        </a:rPr>
                        <a:t>KPI</a:t>
                      </a:r>
                      <a:endParaRPr kumimoji="1" lang="ja-JP" altLang="en-US" sz="700" b="1"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15113309"/>
                  </a:ext>
                </a:extLst>
              </a:tr>
              <a:tr h="0">
                <a:tc>
                  <a:txBody>
                    <a:bodyPr/>
                    <a:lstStyle/>
                    <a:p>
                      <a:pPr algn="ctr"/>
                      <a:r>
                        <a:rPr kumimoji="1" lang="en-US" altLang="ja-JP" sz="700" b="1" dirty="0">
                          <a:latin typeface="Meiryo UI" panose="020B0604030504040204" pitchFamily="50" charset="-128"/>
                          <a:ea typeface="Meiryo UI" panose="020B0604030504040204" pitchFamily="50" charset="-128"/>
                        </a:rPr>
                        <a:t>KGI</a:t>
                      </a:r>
                      <a:endParaRPr kumimoji="1" lang="ja-JP" altLang="en-US" sz="700" b="1"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600626863"/>
                  </a:ext>
                </a:extLst>
              </a:tr>
            </a:tbl>
          </a:graphicData>
        </a:graphic>
      </p:graphicFrame>
      <p:sp>
        <p:nvSpPr>
          <p:cNvPr id="2569" name="四角形: 角を丸くする 9">
            <a:extLst>
              <a:ext uri="{FF2B5EF4-FFF2-40B4-BE49-F238E27FC236}">
                <a16:creationId xmlns:a16="http://schemas.microsoft.com/office/drawing/2014/main" id="{AE82CB6E-04B5-E394-5921-6BBDA586C562}"/>
              </a:ext>
            </a:extLst>
          </p:cNvPr>
          <p:cNvSpPr/>
          <p:nvPr/>
        </p:nvSpPr>
        <p:spPr>
          <a:xfrm>
            <a:off x="5000564" y="4920353"/>
            <a:ext cx="2520000" cy="357864"/>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KPI</a:t>
            </a:r>
            <a:r>
              <a:rPr lang="ja-JP" altLang="en-US" sz="600" u="sng" kern="0" dirty="0">
                <a:latin typeface="Meiryo UI"/>
                <a:ea typeface="Meiryo UI"/>
              </a:rPr>
              <a:t>：</a:t>
            </a:r>
            <a:r>
              <a:rPr lang="en-US" altLang="ja-JP" sz="600" u="sng" kern="0" dirty="0">
                <a:latin typeface="Meiryo UI"/>
                <a:ea typeface="Meiryo UI"/>
              </a:rPr>
              <a:t>XXXX</a:t>
            </a:r>
          </a:p>
          <a:p>
            <a:pPr marL="88900" marR="0" lvl="0" indent="-88900" defTabSz="914400" rtl="0" eaLnBrk="1" fontAlgn="auto" latinLnBrk="0" hangingPunct="1">
              <a:lnSpc>
                <a:spcPct val="100000"/>
              </a:lnSpc>
              <a:spcBef>
                <a:spcPts val="0"/>
              </a:spcBef>
              <a:spcAft>
                <a:spcPts val="0"/>
              </a:spcAft>
              <a:buClrTx/>
              <a:buSzTx/>
              <a:tabLst/>
              <a:defRPr/>
            </a:pPr>
            <a:r>
              <a:rPr kumimoji="0" lang="en-US" altLang="ja-JP" sz="600" i="0" u="sng" strike="noStrike" kern="0" cap="none" spc="0" normalizeH="0" baseline="0" noProof="0" dirty="0">
                <a:ln>
                  <a:noFill/>
                </a:ln>
                <a:effectLst/>
                <a:uLnTx/>
                <a:uFillTx/>
                <a:latin typeface="Meiryo UI"/>
                <a:ea typeface="Meiryo UI"/>
                <a:cs typeface="+mn-cs"/>
              </a:rPr>
              <a:t>KGI</a:t>
            </a:r>
            <a:r>
              <a:rPr kumimoji="0" lang="ja-JP" altLang="en-US" sz="600" i="0" u="sng" strike="noStrike" kern="0" cap="none" spc="0" normalizeH="0" baseline="0" noProof="0" dirty="0">
                <a:ln>
                  <a:noFill/>
                </a:ln>
                <a:effectLst/>
                <a:uLnTx/>
                <a:uFillTx/>
                <a:latin typeface="Meiryo UI"/>
                <a:ea typeface="Meiryo UI"/>
                <a:cs typeface="+mn-cs"/>
              </a:rPr>
              <a:t>：</a:t>
            </a:r>
            <a:r>
              <a:rPr kumimoji="0" lang="en-US" altLang="ja-JP" sz="600" i="0" u="sng" strike="noStrike" kern="0" cap="none" spc="0" normalizeH="0" baseline="0" noProof="0" dirty="0">
                <a:ln>
                  <a:noFill/>
                </a:ln>
                <a:effectLst/>
                <a:uLnTx/>
                <a:uFillTx/>
                <a:latin typeface="Meiryo UI"/>
                <a:ea typeface="Meiryo UI"/>
                <a:cs typeface="+mn-cs"/>
              </a:rPr>
              <a:t>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600" u="sng" kern="0" dirty="0">
                <a:latin typeface="Meiryo UI"/>
                <a:ea typeface="Meiryo UI"/>
              </a:rPr>
              <a:t>（参考：</a:t>
            </a:r>
            <a:r>
              <a:rPr lang="en-US" altLang="ja-JP" sz="600" u="sng" kern="0" dirty="0">
                <a:latin typeface="Meiryo UI"/>
                <a:ea typeface="Meiryo UI"/>
              </a:rPr>
              <a:t>KPI</a:t>
            </a:r>
            <a:r>
              <a:rPr lang="ja-JP" altLang="en-US" sz="600" u="sng" kern="0" dirty="0">
                <a:latin typeface="Meiryo UI"/>
                <a:ea typeface="Meiryo UI"/>
              </a:rPr>
              <a:t>／</a:t>
            </a:r>
            <a:r>
              <a:rPr lang="en-US" altLang="ja-JP" sz="600" u="sng" kern="0" dirty="0">
                <a:latin typeface="Meiryo UI"/>
                <a:ea typeface="Meiryo UI"/>
              </a:rPr>
              <a:t>KGI</a:t>
            </a:r>
            <a:r>
              <a:rPr lang="ja-JP" altLang="en-US" sz="600" u="sng" kern="0" dirty="0">
                <a:latin typeface="Meiryo UI"/>
                <a:ea typeface="Meiryo UI"/>
              </a:rPr>
              <a:t>の測定方法）</a:t>
            </a:r>
            <a:r>
              <a:rPr lang="en-US" altLang="ja-JP" sz="600" u="sng" kern="0" dirty="0">
                <a:latin typeface="Meiryo UI"/>
                <a:ea typeface="Meiryo UI"/>
              </a:rPr>
              <a:t>XXXXX</a:t>
            </a:r>
          </a:p>
        </p:txBody>
      </p:sp>
      <p:sp>
        <p:nvSpPr>
          <p:cNvPr id="2570" name="四角形: 角を丸くする 9">
            <a:extLst>
              <a:ext uri="{FF2B5EF4-FFF2-40B4-BE49-F238E27FC236}">
                <a16:creationId xmlns:a16="http://schemas.microsoft.com/office/drawing/2014/main" id="{E2F85177-3AA0-50EE-698B-740BD2FD8F3A}"/>
              </a:ext>
            </a:extLst>
          </p:cNvPr>
          <p:cNvSpPr/>
          <p:nvPr/>
        </p:nvSpPr>
        <p:spPr>
          <a:xfrm>
            <a:off x="7552523" y="4920353"/>
            <a:ext cx="2277751" cy="357864"/>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【KPI</a:t>
            </a:r>
            <a:r>
              <a:rPr lang="ja-JP" altLang="en-US" sz="600" u="sng" kern="0" dirty="0">
                <a:latin typeface="Meiryo UI"/>
                <a:ea typeface="Meiryo UI"/>
              </a:rPr>
              <a:t>／</a:t>
            </a:r>
            <a:r>
              <a:rPr lang="en-US" altLang="ja-JP" sz="600" u="sng" kern="0" dirty="0">
                <a:latin typeface="Meiryo UI"/>
                <a:ea typeface="Meiryo UI"/>
              </a:rPr>
              <a:t>KGI</a:t>
            </a:r>
            <a:r>
              <a:rPr lang="ja-JP" altLang="en-US" sz="600" u="sng" kern="0" dirty="0">
                <a:latin typeface="Meiryo UI"/>
                <a:ea typeface="Meiryo UI"/>
              </a:rPr>
              <a:t>設定に当たっての考え方</a:t>
            </a:r>
            <a:r>
              <a:rPr lang="en-US" altLang="ja-JP" sz="600" u="sng" kern="0" dirty="0">
                <a:latin typeface="Meiryo UI"/>
                <a:ea typeface="Meiryo UI"/>
              </a:rPr>
              <a:t>】</a:t>
            </a:r>
          </a:p>
          <a:p>
            <a:pPr marR="0" lvl="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XXXXXXXXXXXXXXXXXXXXXXXXXXXXXXXXXXXXXXXXXXXXXXXXXXXXXXXX</a:t>
            </a:r>
          </a:p>
        </p:txBody>
      </p:sp>
      <p:graphicFrame>
        <p:nvGraphicFramePr>
          <p:cNvPr id="2" name="表 1">
            <a:extLst>
              <a:ext uri="{FF2B5EF4-FFF2-40B4-BE49-F238E27FC236}">
                <a16:creationId xmlns:a16="http://schemas.microsoft.com/office/drawing/2014/main" id="{C4424DC6-B7DE-A031-78F3-8F52664C3A10}"/>
              </a:ext>
            </a:extLst>
          </p:cNvPr>
          <p:cNvGraphicFramePr>
            <a:graphicFrameLocks noGrp="1"/>
          </p:cNvGraphicFramePr>
          <p:nvPr>
            <p:extLst>
              <p:ext uri="{D42A27DB-BD31-4B8C-83A1-F6EECF244321}">
                <p14:modId xmlns:p14="http://schemas.microsoft.com/office/powerpoint/2010/main" val="1160537930"/>
              </p:ext>
            </p:extLst>
          </p:nvPr>
        </p:nvGraphicFramePr>
        <p:xfrm>
          <a:off x="1132114" y="4424425"/>
          <a:ext cx="3775566" cy="228600"/>
        </p:xfrm>
        <a:graphic>
          <a:graphicData uri="http://schemas.openxmlformats.org/drawingml/2006/table">
            <a:tbl>
              <a:tblPr firstRow="1" bandRow="1">
                <a:tableStyleId>{5C22544A-7EE6-4342-B048-85BDC9FD1C3A}</a:tableStyleId>
              </a:tblPr>
              <a:tblGrid>
                <a:gridCol w="1759674">
                  <a:extLst>
                    <a:ext uri="{9D8B030D-6E8A-4147-A177-3AD203B41FA5}">
                      <a16:colId xmlns:a16="http://schemas.microsoft.com/office/drawing/2014/main" val="3138604092"/>
                    </a:ext>
                  </a:extLst>
                </a:gridCol>
                <a:gridCol w="822962">
                  <a:extLst>
                    <a:ext uri="{9D8B030D-6E8A-4147-A177-3AD203B41FA5}">
                      <a16:colId xmlns:a16="http://schemas.microsoft.com/office/drawing/2014/main" val="821479726"/>
                    </a:ext>
                  </a:extLst>
                </a:gridCol>
                <a:gridCol w="1192930">
                  <a:extLst>
                    <a:ext uri="{9D8B030D-6E8A-4147-A177-3AD203B41FA5}">
                      <a16:colId xmlns:a16="http://schemas.microsoft.com/office/drawing/2014/main" val="1443069111"/>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複数年度の計画申請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事業年数：</a:t>
                      </a:r>
                      <a:r>
                        <a:rPr kumimoji="1" lang="en-US" altLang="ja-JP" sz="900" b="0" dirty="0">
                          <a:solidFill>
                            <a:schemeClr val="tx1"/>
                          </a:solidFill>
                          <a:latin typeface="Meiryo UI" panose="020B0604030504040204" pitchFamily="50" charset="-128"/>
                          <a:ea typeface="Meiryo UI" panose="020B0604030504040204" pitchFamily="50" charset="-128"/>
                        </a:rPr>
                        <a:t>X</a:t>
                      </a:r>
                      <a:r>
                        <a:rPr kumimoji="1" lang="ja-JP" altLang="en-US" sz="900" b="0" dirty="0">
                          <a:solidFill>
                            <a:schemeClr val="tx1"/>
                          </a:solidFill>
                          <a:latin typeface="Meiryo UI" panose="020B0604030504040204" pitchFamily="50" charset="-128"/>
                          <a:ea typeface="Meiryo UI" panose="020B0604030504040204" pitchFamily="50" charset="-128"/>
                        </a:rPr>
                        <a:t>年目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18" name="四角形: 角を丸くする 9">
            <a:extLst>
              <a:ext uri="{FF2B5EF4-FFF2-40B4-BE49-F238E27FC236}">
                <a16:creationId xmlns:a16="http://schemas.microsoft.com/office/drawing/2014/main" id="{5ABA7688-9115-9E4E-E767-0AA7A70B5342}"/>
              </a:ext>
            </a:extLst>
          </p:cNvPr>
          <p:cNvSpPr/>
          <p:nvPr/>
        </p:nvSpPr>
        <p:spPr>
          <a:xfrm>
            <a:off x="6114590" y="3867754"/>
            <a:ext cx="936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状況調査・検討会実施</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sp>
        <p:nvSpPr>
          <p:cNvPr id="51" name="四角形: 角を丸くする 9">
            <a:extLst>
              <a:ext uri="{FF2B5EF4-FFF2-40B4-BE49-F238E27FC236}">
                <a16:creationId xmlns:a16="http://schemas.microsoft.com/office/drawing/2014/main" id="{B71AC4B5-114B-B1CB-DC53-AF928B969695}"/>
              </a:ext>
            </a:extLst>
          </p:cNvPr>
          <p:cNvSpPr/>
          <p:nvPr/>
        </p:nvSpPr>
        <p:spPr>
          <a:xfrm>
            <a:off x="3091218" y="1522452"/>
            <a:ext cx="1816462" cy="2853286"/>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effectLst/>
                <a:uLnTx/>
                <a:uFillTx/>
                <a:latin typeface="Meiryo UI"/>
                <a:ea typeface="Meiryo UI"/>
                <a:cs typeface="+mn-cs"/>
              </a:rPr>
              <a:t>図や写真等を用いて、</a:t>
            </a:r>
            <a:endParaRPr kumimoji="0" lang="en-US" altLang="ja-JP" sz="600" i="0" strike="noStrike" kern="0" cap="none" spc="0" normalizeH="0" baseline="0" noProof="0" dirty="0">
              <a:ln>
                <a:noFill/>
              </a:ln>
              <a:effectLst/>
              <a:uLnTx/>
              <a:uFillTx/>
              <a:latin typeface="Meiryo UI"/>
              <a:ea typeface="Meiryo UI"/>
              <a:cs typeface="+mn-cs"/>
            </a:endParaRPr>
          </a:p>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effectLst/>
                <a:uLnTx/>
                <a:uFillTx/>
                <a:latin typeface="Meiryo UI"/>
                <a:ea typeface="Meiryo UI"/>
                <a:cs typeface="+mn-cs"/>
              </a:rPr>
              <a:t>事業イメージを表現すること</a:t>
            </a:r>
            <a:endParaRPr kumimoji="0" lang="en-US" altLang="ja-JP" sz="600" i="0" strike="noStrike" kern="0" cap="none" spc="0" normalizeH="0" baseline="0" noProof="0" dirty="0">
              <a:ln>
                <a:noFill/>
              </a:ln>
              <a:effectLst/>
              <a:uLnTx/>
              <a:uFillTx/>
              <a:latin typeface="Meiryo UI"/>
              <a:ea typeface="Meiryo UI"/>
              <a:cs typeface="+mn-cs"/>
            </a:endParaRPr>
          </a:p>
        </p:txBody>
      </p:sp>
      <p:sp>
        <p:nvSpPr>
          <p:cNvPr id="17" name="四角形: 角を丸くする 9">
            <a:extLst>
              <a:ext uri="{FF2B5EF4-FFF2-40B4-BE49-F238E27FC236}">
                <a16:creationId xmlns:a16="http://schemas.microsoft.com/office/drawing/2014/main" id="{110A042D-A761-3245-DF1A-2A384EE136A7}"/>
              </a:ext>
            </a:extLst>
          </p:cNvPr>
          <p:cNvSpPr/>
          <p:nvPr/>
        </p:nvSpPr>
        <p:spPr>
          <a:xfrm>
            <a:off x="4958688" y="6175951"/>
            <a:ext cx="4927599" cy="640774"/>
          </a:xfrm>
          <a:prstGeom prst="rect">
            <a:avLst/>
          </a:prstGeom>
          <a:solidFill>
            <a:schemeClr val="bg1">
              <a:lumMod val="95000"/>
            </a:schemeClr>
          </a:solidFill>
          <a:ln w="19050">
            <a:solidFill>
              <a:schemeClr val="accent5"/>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p:txBody>
      </p:sp>
      <p:sp>
        <p:nvSpPr>
          <p:cNvPr id="16" name="テキスト ボックス 15">
            <a:extLst>
              <a:ext uri="{FF2B5EF4-FFF2-40B4-BE49-F238E27FC236}">
                <a16:creationId xmlns:a16="http://schemas.microsoft.com/office/drawing/2014/main" id="{9F44171C-24B0-E2E2-A6F0-18BBB0391F7C}"/>
              </a:ext>
            </a:extLst>
          </p:cNvPr>
          <p:cNvSpPr txBox="1"/>
          <p:nvPr/>
        </p:nvSpPr>
        <p:spPr>
          <a:xfrm>
            <a:off x="4998419" y="950684"/>
            <a:ext cx="4685512" cy="523220"/>
          </a:xfrm>
          <a:prstGeom prst="rect">
            <a:avLst/>
          </a:prstGeom>
          <a:noFill/>
        </p:spPr>
        <p:txBody>
          <a:bodyPr wrap="square" rtlCol="0">
            <a:spAutoFit/>
          </a:bodyPr>
          <a:lstStyle/>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万博により得られた効果を必ず記載すること</a:t>
            </a:r>
            <a:endParaRPr kumimoji="1" lang="en-US" altLang="ja-JP" sz="700" dirty="0">
              <a:solidFill>
                <a:srgbClr val="00B05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単に企業や地域の課題を記載するのではなく、観光地の認知度向上、地方分散、繁閑対策、地方における滞在期間の長期化（宿泊日数の増加）、オーバーツーリズム対策等の</a:t>
            </a:r>
            <a:r>
              <a:rPr kumimoji="1" lang="ja-JP" altLang="en-US" sz="700" u="sng" dirty="0">
                <a:solidFill>
                  <a:srgbClr val="00B050"/>
                </a:solidFill>
                <a:latin typeface="Meiryo UI" panose="020B0604030504040204" pitchFamily="50" charset="-128"/>
                <a:ea typeface="Meiryo UI" panose="020B0604030504040204" pitchFamily="50" charset="-128"/>
              </a:rPr>
              <a:t>広域的な周遊を図る観点での課題</a:t>
            </a:r>
            <a:r>
              <a:rPr kumimoji="1" lang="ja-JP" altLang="en-US" sz="700" dirty="0">
                <a:solidFill>
                  <a:srgbClr val="00B050"/>
                </a:solidFill>
                <a:latin typeface="Meiryo UI" panose="020B0604030504040204" pitchFamily="50" charset="-128"/>
                <a:ea typeface="Meiryo UI" panose="020B0604030504040204" pitchFamily="50" charset="-128"/>
              </a:rPr>
              <a:t>を明確に記載すること。</a:t>
            </a:r>
            <a:endParaRPr kumimoji="1" lang="en-US" altLang="ja-JP" sz="700" dirty="0">
              <a:solidFill>
                <a:srgbClr val="00B05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マーケティングリサーチや各種調査から得られた結果に基づき、現状と課題を整理すると良い。</a:t>
            </a:r>
            <a:endParaRPr kumimoji="1" lang="ja-JP" altLang="en-US" sz="700" dirty="0">
              <a:solidFill>
                <a:srgbClr val="00B050"/>
              </a:solidFill>
              <a:highlight>
                <a:srgbClr val="FFFF00"/>
              </a:highlight>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7CDB2A16-B915-E080-6D3B-C2D5B5F82CA4}"/>
              </a:ext>
            </a:extLst>
          </p:cNvPr>
          <p:cNvSpPr txBox="1"/>
          <p:nvPr/>
        </p:nvSpPr>
        <p:spPr>
          <a:xfrm>
            <a:off x="82424" y="1552954"/>
            <a:ext cx="2887199" cy="954107"/>
          </a:xfrm>
          <a:prstGeom prst="rect">
            <a:avLst/>
          </a:prstGeom>
          <a:noFill/>
        </p:spPr>
        <p:txBody>
          <a:bodyPr wrap="square" rtlCol="0">
            <a:spAutoFit/>
          </a:bodyPr>
          <a:lstStyle/>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①交流機会の創出、②滞在コンテンツの企画開発、③受入環境整備、④旅行商品流通環境整備、⑤情報発信・プロモーションのうち、プロジェクトにおいて実施する支援メニュー別に、具体的かつシンプルに概要を記載すること。</a:t>
            </a:r>
            <a:endParaRPr kumimoji="1" lang="en-US" altLang="ja-JP" sz="700" dirty="0">
              <a:solidFill>
                <a:srgbClr val="00B05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活用する「万博レガシー」を必ず明記すること。</a:t>
            </a:r>
            <a:endParaRPr kumimoji="1" lang="en-US" altLang="ja-JP" sz="700" dirty="0">
              <a:solidFill>
                <a:srgbClr val="00B05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関係する万博出展者、万博参加国がいればその情報を明記すること。</a:t>
            </a:r>
            <a:endParaRPr kumimoji="1" lang="en-US" altLang="ja-JP" sz="700" dirty="0">
              <a:solidFill>
                <a:srgbClr val="00B05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複数年実施計画の場合は、この枠内には当該年度に実施する事業概要のみ記載すること。</a:t>
            </a:r>
          </a:p>
        </p:txBody>
      </p:sp>
      <p:sp>
        <p:nvSpPr>
          <p:cNvPr id="20" name="テキスト ボックス 19">
            <a:extLst>
              <a:ext uri="{FF2B5EF4-FFF2-40B4-BE49-F238E27FC236}">
                <a16:creationId xmlns:a16="http://schemas.microsoft.com/office/drawing/2014/main" id="{74703BCC-F393-0215-31D5-3726562C85D6}"/>
              </a:ext>
            </a:extLst>
          </p:cNvPr>
          <p:cNvSpPr txBox="1"/>
          <p:nvPr/>
        </p:nvSpPr>
        <p:spPr>
          <a:xfrm>
            <a:off x="82424" y="4914565"/>
            <a:ext cx="4820251" cy="954107"/>
          </a:xfrm>
          <a:prstGeom prst="rect">
            <a:avLst/>
          </a:prstGeom>
          <a:noFill/>
        </p:spPr>
        <p:txBody>
          <a:bodyPr wrap="square" rtlCol="0">
            <a:spAutoFit/>
          </a:bodyPr>
          <a:lstStyle/>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プロジェクト策定者と、プロジェクトに紐付く個別事業計画の実施主体を記載し、実施主体ごとに担当する支援メニューを記載すること。（理解しやすいように図示しても良い）</a:t>
            </a:r>
            <a:endParaRPr kumimoji="1" lang="en-US" altLang="ja-JP" sz="700" dirty="0">
              <a:solidFill>
                <a:srgbClr val="00B05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実施主体ごとに</a:t>
            </a:r>
            <a:r>
              <a:rPr kumimoji="1" lang="en-US" altLang="ja-JP" sz="700" dirty="0">
                <a:solidFill>
                  <a:srgbClr val="00B050"/>
                </a:solidFill>
                <a:latin typeface="Meiryo UI" panose="020B0604030504040204" pitchFamily="50" charset="-128"/>
                <a:ea typeface="Meiryo UI" panose="020B0604030504040204" pitchFamily="50" charset="-128"/>
              </a:rPr>
              <a:t>KPI</a:t>
            </a:r>
            <a:r>
              <a:rPr kumimoji="1" lang="ja-JP" altLang="en-US" sz="700" dirty="0">
                <a:solidFill>
                  <a:srgbClr val="00B050"/>
                </a:solidFill>
                <a:latin typeface="Meiryo UI" panose="020B0604030504040204" pitchFamily="50" charset="-128"/>
                <a:ea typeface="Meiryo UI" panose="020B0604030504040204" pitchFamily="50" charset="-128"/>
              </a:rPr>
              <a:t>／</a:t>
            </a:r>
            <a:r>
              <a:rPr kumimoji="1" lang="en-US" altLang="ja-JP" sz="700" dirty="0">
                <a:solidFill>
                  <a:srgbClr val="00B050"/>
                </a:solidFill>
                <a:latin typeface="Meiryo UI" panose="020B0604030504040204" pitchFamily="50" charset="-128"/>
                <a:ea typeface="Meiryo UI" panose="020B0604030504040204" pitchFamily="50" charset="-128"/>
              </a:rPr>
              <a:t>KGI</a:t>
            </a:r>
            <a:r>
              <a:rPr kumimoji="1" lang="ja-JP" altLang="en-US" sz="700" dirty="0">
                <a:solidFill>
                  <a:srgbClr val="00B050"/>
                </a:solidFill>
                <a:latin typeface="Meiryo UI" panose="020B0604030504040204" pitchFamily="50" charset="-128"/>
                <a:ea typeface="Meiryo UI" panose="020B0604030504040204" pitchFamily="50" charset="-128"/>
              </a:rPr>
              <a:t>達成に向けた体制を具体的に記載すること。特に、②滞在コンテンツの企画開発や④旅行商品流通環境整備を実施する場合は、造成から販売までどのような体制で実施するのか、連携を想定している事業者名等を具体的に記載すること。</a:t>
            </a:r>
            <a:endParaRPr kumimoji="1" lang="en-US" altLang="ja-JP" sz="700" dirty="0">
              <a:solidFill>
                <a:srgbClr val="00B05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その他、関連する事業者や連携する自治体、及びプロジェクトにおけるそれぞれの役割等を記載し、</a:t>
            </a:r>
            <a:r>
              <a:rPr kumimoji="1" lang="en-US" altLang="ja-JP" sz="700" dirty="0">
                <a:solidFill>
                  <a:srgbClr val="00B050"/>
                </a:solidFill>
                <a:latin typeface="Meiryo UI" panose="020B0604030504040204" pitchFamily="50" charset="-128"/>
                <a:ea typeface="Meiryo UI" panose="020B0604030504040204" pitchFamily="50" charset="-128"/>
              </a:rPr>
              <a:t>KPI</a:t>
            </a:r>
            <a:r>
              <a:rPr kumimoji="1" lang="ja-JP" altLang="en-US" sz="700" dirty="0">
                <a:solidFill>
                  <a:srgbClr val="00B050"/>
                </a:solidFill>
                <a:latin typeface="Meiryo UI" panose="020B0604030504040204" pitchFamily="50" charset="-128"/>
                <a:ea typeface="Meiryo UI" panose="020B0604030504040204" pitchFamily="50" charset="-128"/>
              </a:rPr>
              <a:t>／</a:t>
            </a:r>
            <a:r>
              <a:rPr kumimoji="1" lang="en-US" altLang="ja-JP" sz="700" dirty="0">
                <a:solidFill>
                  <a:srgbClr val="00B050"/>
                </a:solidFill>
                <a:latin typeface="Meiryo UI" panose="020B0604030504040204" pitchFamily="50" charset="-128"/>
                <a:ea typeface="Meiryo UI" panose="020B0604030504040204" pitchFamily="50" charset="-128"/>
              </a:rPr>
              <a:t>KGI</a:t>
            </a:r>
            <a:r>
              <a:rPr kumimoji="1" lang="ja-JP" altLang="en-US" sz="700" dirty="0">
                <a:solidFill>
                  <a:srgbClr val="00B050"/>
                </a:solidFill>
                <a:latin typeface="Meiryo UI" panose="020B0604030504040204" pitchFamily="50" charset="-128"/>
                <a:ea typeface="Meiryo UI" panose="020B0604030504040204" pitchFamily="50" charset="-128"/>
              </a:rPr>
              <a:t>達成が現実的に可能な実施体制を構築していることが分かるように記載すること。</a:t>
            </a:r>
            <a:endParaRPr kumimoji="1" lang="en-US" altLang="ja-JP" sz="700" dirty="0">
              <a:solidFill>
                <a:srgbClr val="00B05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万博出展者、万博参加国が含まれる場合はわかりやすく明記すること</a:t>
            </a:r>
            <a:endParaRPr kumimoji="1" lang="en-US" altLang="ja-JP" sz="700" dirty="0">
              <a:solidFill>
                <a:srgbClr val="00B050"/>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3F2BB04F-F0BF-F2BD-68EE-2BBC0007ABDE}"/>
              </a:ext>
            </a:extLst>
          </p:cNvPr>
          <p:cNvSpPr txBox="1"/>
          <p:nvPr/>
        </p:nvSpPr>
        <p:spPr>
          <a:xfrm>
            <a:off x="6852585" y="6342449"/>
            <a:ext cx="2831346" cy="307777"/>
          </a:xfrm>
          <a:prstGeom prst="rect">
            <a:avLst/>
          </a:prstGeom>
          <a:noFill/>
        </p:spPr>
        <p:txBody>
          <a:bodyPr wrap="square" rtlCol="0">
            <a:spAutoFit/>
          </a:bodyPr>
          <a:lstStyle/>
          <a:p>
            <a:pPr marL="171450" indent="-171450">
              <a:buFont typeface="Arial" panose="020B0604020202020204" pitchFamily="34" charset="0"/>
              <a:buChar char="•"/>
            </a:pPr>
            <a:r>
              <a:rPr kumimoji="1" lang="ja-JP" altLang="en-US" sz="700" dirty="0">
                <a:solidFill>
                  <a:srgbClr val="00B050"/>
                </a:solidFill>
                <a:latin typeface="Meiryo UI" panose="020B0604030504040204" pitchFamily="50" charset="-128"/>
                <a:ea typeface="Meiryo UI" panose="020B0604030504040204" pitchFamily="50" charset="-128"/>
              </a:rPr>
              <a:t>なぜ万博後の今やるのか、今後の持続性・継続性の見通し等について記載すること</a:t>
            </a:r>
          </a:p>
        </p:txBody>
      </p:sp>
      <p:sp>
        <p:nvSpPr>
          <p:cNvPr id="22" name="吹き出し: 四角形 21">
            <a:extLst>
              <a:ext uri="{FF2B5EF4-FFF2-40B4-BE49-F238E27FC236}">
                <a16:creationId xmlns:a16="http://schemas.microsoft.com/office/drawing/2014/main" id="{DCEDFDE6-EF09-5CFF-DE9F-D262D2FB5A47}"/>
              </a:ext>
            </a:extLst>
          </p:cNvPr>
          <p:cNvSpPr/>
          <p:nvPr/>
        </p:nvSpPr>
        <p:spPr>
          <a:xfrm>
            <a:off x="1132114" y="3663078"/>
            <a:ext cx="1909024" cy="630943"/>
          </a:xfrm>
          <a:prstGeom prst="wedgeRectCallout">
            <a:avLst>
              <a:gd name="adj1" fmla="val 31982"/>
              <a:gd name="adj2" fmla="val 81038"/>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700" dirty="0">
                <a:solidFill>
                  <a:srgbClr val="00B050"/>
                </a:solidFill>
                <a:latin typeface="Meiryo UI" panose="020B0604030504040204" pitchFamily="50" charset="-128"/>
                <a:ea typeface="Meiryo UI" panose="020B0604030504040204" pitchFamily="50" charset="-128"/>
              </a:rPr>
              <a:t>複数年度にわたる事業を計画し、複数年実施計画申請書を提出する場合は○を記載する。</a:t>
            </a:r>
            <a:endParaRPr kumimoji="1" lang="en-US" altLang="ja-JP" sz="700" dirty="0">
              <a:solidFill>
                <a:srgbClr val="00B050"/>
              </a:solidFill>
              <a:latin typeface="Meiryo UI" panose="020B0604030504040204" pitchFamily="50" charset="-128"/>
              <a:ea typeface="Meiryo UI" panose="020B0604030504040204" pitchFamily="50" charset="-128"/>
            </a:endParaRPr>
          </a:p>
          <a:p>
            <a:r>
              <a:rPr kumimoji="1" lang="ja-JP" altLang="en-US" sz="700" dirty="0">
                <a:solidFill>
                  <a:srgbClr val="00B050"/>
                </a:solidFill>
                <a:latin typeface="Meiryo UI" panose="020B0604030504040204" pitchFamily="50" charset="-128"/>
                <a:ea typeface="Meiryo UI" panose="020B0604030504040204" pitchFamily="50" charset="-128"/>
              </a:rPr>
              <a:t>事業年数は申請内容に応じて、当該年度のプロジェクトが何年目であるかを記載する。（最大３年）</a:t>
            </a:r>
          </a:p>
        </p:txBody>
      </p:sp>
      <p:sp>
        <p:nvSpPr>
          <p:cNvPr id="23" name="吹き出し: 四角形 22">
            <a:extLst>
              <a:ext uri="{FF2B5EF4-FFF2-40B4-BE49-F238E27FC236}">
                <a16:creationId xmlns:a16="http://schemas.microsoft.com/office/drawing/2014/main" id="{794C235A-BCEB-D324-165E-09F9BB374C98}"/>
              </a:ext>
            </a:extLst>
          </p:cNvPr>
          <p:cNvSpPr/>
          <p:nvPr/>
        </p:nvSpPr>
        <p:spPr>
          <a:xfrm>
            <a:off x="1285835" y="5835758"/>
            <a:ext cx="3510606" cy="959181"/>
          </a:xfrm>
          <a:prstGeom prst="wedgeRectCallout">
            <a:avLst>
              <a:gd name="adj1" fmla="val 60013"/>
              <a:gd name="adj2" fmla="val -54357"/>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700" dirty="0">
                <a:solidFill>
                  <a:srgbClr val="00B050"/>
                </a:solidFill>
                <a:latin typeface="Meiryo UI" panose="020B0604030504040204" pitchFamily="50" charset="-128"/>
                <a:ea typeface="Meiryo UI" panose="020B0604030504040204" pitchFamily="50" charset="-128"/>
              </a:rPr>
              <a:t>KPI</a:t>
            </a:r>
            <a:r>
              <a:rPr kumimoji="1" lang="ja-JP" altLang="en-US" sz="700" dirty="0">
                <a:solidFill>
                  <a:srgbClr val="00B050"/>
                </a:solidFill>
                <a:latin typeface="Meiryo UI" panose="020B0604030504040204" pitchFamily="50" charset="-128"/>
                <a:ea typeface="Meiryo UI" panose="020B0604030504040204" pitchFamily="50" charset="-128"/>
              </a:rPr>
              <a:t>／</a:t>
            </a:r>
            <a:r>
              <a:rPr kumimoji="1" lang="en-US" altLang="ja-JP" sz="700" dirty="0">
                <a:solidFill>
                  <a:srgbClr val="00B050"/>
                </a:solidFill>
                <a:latin typeface="Meiryo UI" panose="020B0604030504040204" pitchFamily="50" charset="-128"/>
                <a:ea typeface="Meiryo UI" panose="020B0604030504040204" pitchFamily="50" charset="-128"/>
              </a:rPr>
              <a:t>KGI</a:t>
            </a:r>
            <a:r>
              <a:rPr kumimoji="1" lang="ja-JP" altLang="en-US" sz="700" dirty="0">
                <a:solidFill>
                  <a:srgbClr val="00B050"/>
                </a:solidFill>
                <a:latin typeface="Meiryo UI" panose="020B0604030504040204" pitchFamily="50" charset="-128"/>
                <a:ea typeface="Meiryo UI" panose="020B0604030504040204" pitchFamily="50" charset="-128"/>
              </a:rPr>
              <a:t>を以下の通り定義する。</a:t>
            </a:r>
            <a:endParaRPr kumimoji="1" lang="en-US" altLang="ja-JP" sz="700" dirty="0">
              <a:solidFill>
                <a:srgbClr val="00B050"/>
              </a:solidFill>
              <a:latin typeface="Meiryo UI" panose="020B0604030504040204" pitchFamily="50" charset="-128"/>
              <a:ea typeface="Meiryo UI" panose="020B0604030504040204" pitchFamily="50" charset="-128"/>
            </a:endParaRPr>
          </a:p>
          <a:p>
            <a:r>
              <a:rPr kumimoji="1" lang="en-US" altLang="ja-JP" sz="700" dirty="0">
                <a:solidFill>
                  <a:srgbClr val="00B050"/>
                </a:solidFill>
                <a:latin typeface="Meiryo UI" panose="020B0604030504040204" pitchFamily="50" charset="-128"/>
                <a:ea typeface="Meiryo UI" panose="020B0604030504040204" pitchFamily="50" charset="-128"/>
              </a:rPr>
              <a:t>KPI</a:t>
            </a:r>
            <a:r>
              <a:rPr kumimoji="1" lang="ja-JP" altLang="en-US" sz="700" dirty="0">
                <a:solidFill>
                  <a:srgbClr val="00B050"/>
                </a:solidFill>
                <a:latin typeface="Meiryo UI" panose="020B0604030504040204" pitchFamily="50" charset="-128"/>
                <a:ea typeface="Meiryo UI" panose="020B0604030504040204" pitchFamily="50" charset="-128"/>
              </a:rPr>
              <a:t>：</a:t>
            </a:r>
            <a:r>
              <a:rPr kumimoji="1" lang="en-US" altLang="ja-JP" sz="700" dirty="0">
                <a:solidFill>
                  <a:srgbClr val="00B050"/>
                </a:solidFill>
                <a:latin typeface="Meiryo UI" panose="020B0604030504040204" pitchFamily="50" charset="-128"/>
                <a:ea typeface="Meiryo UI" panose="020B0604030504040204" pitchFamily="50" charset="-128"/>
              </a:rPr>
              <a:t>KGI</a:t>
            </a:r>
            <a:r>
              <a:rPr kumimoji="1" lang="ja-JP" altLang="en-US" sz="700" dirty="0">
                <a:solidFill>
                  <a:srgbClr val="00B050"/>
                </a:solidFill>
                <a:latin typeface="Meiryo UI" panose="020B0604030504040204" pitchFamily="50" charset="-128"/>
                <a:ea typeface="Meiryo UI" panose="020B0604030504040204" pitchFamily="50" charset="-128"/>
              </a:rPr>
              <a:t>達成に向けたプロセスにおける活動指標（アウトプット）を数値で示したもの</a:t>
            </a:r>
            <a:endParaRPr kumimoji="1" lang="en-US" altLang="ja-JP" sz="700" dirty="0">
              <a:solidFill>
                <a:srgbClr val="00B050"/>
              </a:solidFill>
              <a:latin typeface="Meiryo UI" panose="020B0604030504040204" pitchFamily="50" charset="-128"/>
              <a:ea typeface="Meiryo UI" panose="020B0604030504040204" pitchFamily="50" charset="-128"/>
            </a:endParaRPr>
          </a:p>
          <a:p>
            <a:r>
              <a:rPr kumimoji="1" lang="en-US" altLang="ja-JP" sz="700" dirty="0">
                <a:solidFill>
                  <a:srgbClr val="00B050"/>
                </a:solidFill>
                <a:latin typeface="Meiryo UI" panose="020B0604030504040204" pitchFamily="50" charset="-128"/>
                <a:ea typeface="Meiryo UI" panose="020B0604030504040204" pitchFamily="50" charset="-128"/>
              </a:rPr>
              <a:t>KGI</a:t>
            </a:r>
            <a:r>
              <a:rPr kumimoji="1" lang="ja-JP" altLang="en-US" sz="700" dirty="0">
                <a:solidFill>
                  <a:srgbClr val="00B050"/>
                </a:solidFill>
                <a:latin typeface="Meiryo UI" panose="020B0604030504040204" pitchFamily="50" charset="-128"/>
                <a:ea typeface="Meiryo UI" panose="020B0604030504040204" pitchFamily="50" charset="-128"/>
              </a:rPr>
              <a:t>：プロジェクトの最終的な成果指標（アウトカム）を数値で示したもの</a:t>
            </a:r>
            <a:endParaRPr kumimoji="1" lang="en-US" altLang="ja-JP" sz="700" dirty="0">
              <a:solidFill>
                <a:srgbClr val="00B050"/>
              </a:solidFill>
              <a:latin typeface="Meiryo UI" panose="020B0604030504040204" pitchFamily="50" charset="-128"/>
              <a:ea typeface="Meiryo UI" panose="020B0604030504040204" pitchFamily="50" charset="-128"/>
            </a:endParaRPr>
          </a:p>
          <a:p>
            <a:endParaRPr kumimoji="1" lang="en-US" altLang="ja-JP" sz="700" dirty="0">
              <a:solidFill>
                <a:srgbClr val="00B050"/>
              </a:solidFill>
              <a:latin typeface="Meiryo UI" panose="020B0604030504040204" pitchFamily="50" charset="-128"/>
              <a:ea typeface="Meiryo UI" panose="020B0604030504040204" pitchFamily="50" charset="-128"/>
            </a:endParaRPr>
          </a:p>
          <a:p>
            <a:r>
              <a:rPr kumimoji="1" lang="ja-JP" altLang="en-US" sz="700" dirty="0">
                <a:solidFill>
                  <a:srgbClr val="00B050"/>
                </a:solidFill>
                <a:latin typeface="Meiryo UI" panose="020B0604030504040204" pitchFamily="50" charset="-128"/>
                <a:ea typeface="Meiryo UI" panose="020B0604030504040204" pitchFamily="50" charset="-128"/>
              </a:rPr>
              <a:t>旧：地域周遊事業におけるアウトプットを</a:t>
            </a:r>
            <a:r>
              <a:rPr kumimoji="1" lang="en-US" altLang="ja-JP" sz="700" dirty="0">
                <a:solidFill>
                  <a:srgbClr val="00B050"/>
                </a:solidFill>
                <a:latin typeface="Meiryo UI" panose="020B0604030504040204" pitchFamily="50" charset="-128"/>
                <a:ea typeface="Meiryo UI" panose="020B0604030504040204" pitchFamily="50" charset="-128"/>
              </a:rPr>
              <a:t>KPI</a:t>
            </a:r>
            <a:r>
              <a:rPr kumimoji="1" lang="ja-JP" altLang="en-US" sz="700" dirty="0">
                <a:solidFill>
                  <a:srgbClr val="00B050"/>
                </a:solidFill>
                <a:latin typeface="Meiryo UI" panose="020B0604030504040204" pitchFamily="50" charset="-128"/>
                <a:ea typeface="Meiryo UI" panose="020B0604030504040204" pitchFamily="50" charset="-128"/>
              </a:rPr>
              <a:t>、アウトカムを</a:t>
            </a:r>
            <a:r>
              <a:rPr kumimoji="1" lang="en-US" altLang="ja-JP" sz="700" dirty="0">
                <a:solidFill>
                  <a:srgbClr val="00B050"/>
                </a:solidFill>
                <a:latin typeface="Meiryo UI" panose="020B0604030504040204" pitchFamily="50" charset="-128"/>
                <a:ea typeface="Meiryo UI" panose="020B0604030504040204" pitchFamily="50" charset="-128"/>
              </a:rPr>
              <a:t>KGI</a:t>
            </a:r>
            <a:r>
              <a:rPr kumimoji="1" lang="ja-JP" altLang="en-US" sz="700" dirty="0">
                <a:solidFill>
                  <a:srgbClr val="00B050"/>
                </a:solidFill>
                <a:latin typeface="Meiryo UI" panose="020B0604030504040204" pitchFamily="50" charset="-128"/>
                <a:ea typeface="Meiryo UI" panose="020B0604030504040204" pitchFamily="50" charset="-128"/>
              </a:rPr>
              <a:t>に置き換え、設定すること。</a:t>
            </a:r>
            <a:endParaRPr kumimoji="1" lang="en-US" altLang="ja-JP" sz="700" dirty="0">
              <a:solidFill>
                <a:srgbClr val="00B050"/>
              </a:solidFill>
              <a:latin typeface="Meiryo UI" panose="020B0604030504040204" pitchFamily="50" charset="-128"/>
              <a:ea typeface="Meiryo UI" panose="020B0604030504040204" pitchFamily="50" charset="-128"/>
            </a:endParaRPr>
          </a:p>
          <a:p>
            <a:endParaRPr kumimoji="1" lang="en-US" altLang="ja-JP" sz="700" dirty="0">
              <a:solidFill>
                <a:srgbClr val="00B050"/>
              </a:solidFill>
              <a:latin typeface="Meiryo UI" panose="020B0604030504040204" pitchFamily="50" charset="-128"/>
              <a:ea typeface="Meiryo UI" panose="020B0604030504040204" pitchFamily="50" charset="-128"/>
            </a:endParaRPr>
          </a:p>
          <a:p>
            <a:r>
              <a:rPr kumimoji="1" lang="ja-JP" altLang="en-US" sz="700" dirty="0">
                <a:solidFill>
                  <a:srgbClr val="00B050"/>
                </a:solidFill>
                <a:latin typeface="Meiryo UI" panose="020B0604030504040204" pitchFamily="50" charset="-128"/>
                <a:ea typeface="Meiryo UI" panose="020B0604030504040204" pitchFamily="50" charset="-128"/>
              </a:rPr>
              <a:t>表内には設定した</a:t>
            </a:r>
            <a:r>
              <a:rPr kumimoji="1" lang="en-US" altLang="ja-JP" sz="700" dirty="0">
                <a:solidFill>
                  <a:srgbClr val="00B050"/>
                </a:solidFill>
                <a:latin typeface="Meiryo UI" panose="020B0604030504040204" pitchFamily="50" charset="-128"/>
                <a:ea typeface="Meiryo UI" panose="020B0604030504040204" pitchFamily="50" charset="-128"/>
              </a:rPr>
              <a:t>KPI</a:t>
            </a:r>
            <a:r>
              <a:rPr kumimoji="1" lang="ja-JP" altLang="en-US" sz="700" dirty="0">
                <a:solidFill>
                  <a:srgbClr val="00B050"/>
                </a:solidFill>
                <a:latin typeface="Meiryo UI" panose="020B0604030504040204" pitchFamily="50" charset="-128"/>
                <a:ea typeface="Meiryo UI" panose="020B0604030504040204" pitchFamily="50" charset="-128"/>
              </a:rPr>
              <a:t>／</a:t>
            </a:r>
            <a:r>
              <a:rPr kumimoji="1" lang="en-US" altLang="ja-JP" sz="700" dirty="0">
                <a:solidFill>
                  <a:srgbClr val="00B050"/>
                </a:solidFill>
                <a:latin typeface="Meiryo UI" panose="020B0604030504040204" pitchFamily="50" charset="-128"/>
                <a:ea typeface="Meiryo UI" panose="020B0604030504040204" pitchFamily="50" charset="-128"/>
              </a:rPr>
              <a:t>KGI</a:t>
            </a:r>
            <a:r>
              <a:rPr kumimoji="1" lang="ja-JP" altLang="en-US" sz="700" dirty="0">
                <a:solidFill>
                  <a:srgbClr val="00B050"/>
                </a:solidFill>
                <a:latin typeface="Meiryo UI" panose="020B0604030504040204" pitchFamily="50" charset="-128"/>
                <a:ea typeface="Meiryo UI" panose="020B0604030504040204" pitchFamily="50" charset="-128"/>
              </a:rPr>
              <a:t>に対する現状の数値、事業終了後（１年目）の目標数値、将来目標（最終年度）の数値をそれぞれ記載すること。</a:t>
            </a:r>
          </a:p>
        </p:txBody>
      </p:sp>
      <p:sp>
        <p:nvSpPr>
          <p:cNvPr id="24" name="吹き出し: 四角形 23">
            <a:extLst>
              <a:ext uri="{FF2B5EF4-FFF2-40B4-BE49-F238E27FC236}">
                <a16:creationId xmlns:a16="http://schemas.microsoft.com/office/drawing/2014/main" id="{D4250C69-4C9F-FC90-0E92-613BC72467A8}"/>
              </a:ext>
            </a:extLst>
          </p:cNvPr>
          <p:cNvSpPr/>
          <p:nvPr/>
        </p:nvSpPr>
        <p:spPr>
          <a:xfrm>
            <a:off x="5416843" y="2431329"/>
            <a:ext cx="2384312" cy="183670"/>
          </a:xfrm>
          <a:prstGeom prst="wedgeRectCallout">
            <a:avLst>
              <a:gd name="adj1" fmla="val -39242"/>
              <a:gd name="adj2" fmla="val 96311"/>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700" dirty="0">
                <a:solidFill>
                  <a:srgbClr val="00B050"/>
                </a:solidFill>
                <a:latin typeface="Meiryo UI" panose="020B0604030504040204" pitchFamily="50" charset="-128"/>
                <a:ea typeface="Meiryo UI" panose="020B0604030504040204" pitchFamily="50" charset="-128"/>
              </a:rPr>
              <a:t>過去に同様の取組事例がない場合には記載不要。</a:t>
            </a:r>
          </a:p>
        </p:txBody>
      </p:sp>
      <p:sp>
        <p:nvSpPr>
          <p:cNvPr id="25" name="四角形: 角を丸くする 9">
            <a:extLst>
              <a:ext uri="{FF2B5EF4-FFF2-40B4-BE49-F238E27FC236}">
                <a16:creationId xmlns:a16="http://schemas.microsoft.com/office/drawing/2014/main" id="{D4785C4C-8C9C-5B29-8AA0-B378C5E35BC8}"/>
              </a:ext>
            </a:extLst>
          </p:cNvPr>
          <p:cNvSpPr/>
          <p:nvPr/>
        </p:nvSpPr>
        <p:spPr>
          <a:xfrm>
            <a:off x="5051934" y="3845975"/>
            <a:ext cx="1080000" cy="118800"/>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②滞在コンテンツの企画開発</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sp>
        <p:nvSpPr>
          <p:cNvPr id="26" name="四角形: 角を丸くする 9">
            <a:extLst>
              <a:ext uri="{FF2B5EF4-FFF2-40B4-BE49-F238E27FC236}">
                <a16:creationId xmlns:a16="http://schemas.microsoft.com/office/drawing/2014/main" id="{FA6EAB9D-30B4-AC11-CF38-66F360EB635E}"/>
              </a:ext>
            </a:extLst>
          </p:cNvPr>
          <p:cNvSpPr/>
          <p:nvPr/>
        </p:nvSpPr>
        <p:spPr>
          <a:xfrm>
            <a:off x="5051934" y="4051717"/>
            <a:ext cx="1080000" cy="118800"/>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④旅行商品流通環境整備</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sp>
        <p:nvSpPr>
          <p:cNvPr id="27" name="四角形: 角を丸くする 9">
            <a:extLst>
              <a:ext uri="{FF2B5EF4-FFF2-40B4-BE49-F238E27FC236}">
                <a16:creationId xmlns:a16="http://schemas.microsoft.com/office/drawing/2014/main" id="{1CD8FDA1-8328-57ED-D1C5-AC4F94E5E1D1}"/>
              </a:ext>
            </a:extLst>
          </p:cNvPr>
          <p:cNvSpPr/>
          <p:nvPr/>
        </p:nvSpPr>
        <p:spPr>
          <a:xfrm>
            <a:off x="5051933" y="4249166"/>
            <a:ext cx="1080000" cy="118800"/>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⑤情報発信・プロモーション</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sp>
        <p:nvSpPr>
          <p:cNvPr id="29" name="正方形/長方形 28">
            <a:extLst>
              <a:ext uri="{FF2B5EF4-FFF2-40B4-BE49-F238E27FC236}">
                <a16:creationId xmlns:a16="http://schemas.microsoft.com/office/drawing/2014/main" id="{4B49F3BE-0367-066A-73D7-9BDDD7B429CA}"/>
              </a:ext>
            </a:extLst>
          </p:cNvPr>
          <p:cNvSpPr/>
          <p:nvPr/>
        </p:nvSpPr>
        <p:spPr>
          <a:xfrm>
            <a:off x="5678954" y="7634"/>
            <a:ext cx="2429202" cy="612424"/>
          </a:xfrm>
          <a:prstGeom prst="rect">
            <a:avLst/>
          </a:prstGeom>
          <a:solidFill>
            <a:srgbClr val="FFFF0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Meiryo UI" panose="020B0604030504040204" pitchFamily="50" charset="-128"/>
                <a:ea typeface="Meiryo UI" panose="020B0604030504040204" pitchFamily="50" charset="-128"/>
              </a:rPr>
              <a:t>記入例</a:t>
            </a:r>
            <a:endParaRPr kumimoji="1" lang="en-US" altLang="ja-JP" b="1" dirty="0">
              <a:solidFill>
                <a:schemeClr val="tx1"/>
              </a:solidFill>
              <a:latin typeface="Meiryo UI" panose="020B0604030504040204" pitchFamily="50" charset="-128"/>
              <a:ea typeface="Meiryo UI" panose="020B0604030504040204" pitchFamily="50" charset="-128"/>
            </a:endParaRPr>
          </a:p>
          <a:p>
            <a:pPr algn="ctr"/>
            <a:r>
              <a:rPr kumimoji="1" lang="en-US" altLang="ja-JP" sz="1000" b="1" u="sng" dirty="0">
                <a:solidFill>
                  <a:schemeClr val="tx1"/>
                </a:solidFill>
                <a:latin typeface="Meiryo UI" panose="020B0604030504040204" pitchFamily="50" charset="-128"/>
                <a:ea typeface="Meiryo UI" panose="020B0604030504040204" pitchFamily="50" charset="-128"/>
              </a:rPr>
              <a:t>※</a:t>
            </a:r>
            <a:r>
              <a:rPr kumimoji="1" lang="ja-JP" altLang="en-US" sz="1000" b="1" u="sng" dirty="0">
                <a:solidFill>
                  <a:schemeClr val="tx1"/>
                </a:solidFill>
                <a:latin typeface="Meiryo UI" panose="020B0604030504040204" pitchFamily="50" charset="-128"/>
                <a:ea typeface="Meiryo UI" panose="020B0604030504040204" pitchFamily="50" charset="-128"/>
              </a:rPr>
              <a:t>各項目の枠のサイズは変更しないこと</a:t>
            </a:r>
          </a:p>
        </p:txBody>
      </p:sp>
      <p:cxnSp>
        <p:nvCxnSpPr>
          <p:cNvPr id="30" name="直線矢印コネクタ 29">
            <a:extLst>
              <a:ext uri="{FF2B5EF4-FFF2-40B4-BE49-F238E27FC236}">
                <a16:creationId xmlns:a16="http://schemas.microsoft.com/office/drawing/2014/main" id="{D8B55DD3-10FD-B036-1B5A-B56D06D19E44}"/>
              </a:ext>
            </a:extLst>
          </p:cNvPr>
          <p:cNvCxnSpPr>
            <a:cxnSpLocks/>
          </p:cNvCxnSpPr>
          <p:nvPr/>
        </p:nvCxnSpPr>
        <p:spPr>
          <a:xfrm>
            <a:off x="7096039" y="4032367"/>
            <a:ext cx="702055"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31" name="四角形: 角を丸くする 9">
            <a:extLst>
              <a:ext uri="{FF2B5EF4-FFF2-40B4-BE49-F238E27FC236}">
                <a16:creationId xmlns:a16="http://schemas.microsoft.com/office/drawing/2014/main" id="{8AC549EC-D7B3-621D-B423-3B76BF1818D6}"/>
              </a:ext>
            </a:extLst>
          </p:cNvPr>
          <p:cNvSpPr/>
          <p:nvPr/>
        </p:nvSpPr>
        <p:spPr>
          <a:xfrm>
            <a:off x="7111941" y="4046999"/>
            <a:ext cx="684000"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ファムツアー実施</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cxnSp>
        <p:nvCxnSpPr>
          <p:cNvPr id="37" name="直線矢印コネクタ 36">
            <a:extLst>
              <a:ext uri="{FF2B5EF4-FFF2-40B4-BE49-F238E27FC236}">
                <a16:creationId xmlns:a16="http://schemas.microsoft.com/office/drawing/2014/main" id="{44FCC40B-685F-015F-0D90-F9CD06C125D0}"/>
              </a:ext>
            </a:extLst>
          </p:cNvPr>
          <p:cNvCxnSpPr>
            <a:cxnSpLocks/>
          </p:cNvCxnSpPr>
          <p:nvPr/>
        </p:nvCxnSpPr>
        <p:spPr>
          <a:xfrm>
            <a:off x="7636524" y="4247035"/>
            <a:ext cx="702055"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38" name="四角形: 角を丸くする 9">
            <a:extLst>
              <a:ext uri="{FF2B5EF4-FFF2-40B4-BE49-F238E27FC236}">
                <a16:creationId xmlns:a16="http://schemas.microsoft.com/office/drawing/2014/main" id="{5B3E73AB-13EE-DE9B-C160-8A6261EEB174}"/>
              </a:ext>
            </a:extLst>
          </p:cNvPr>
          <p:cNvSpPr/>
          <p:nvPr/>
        </p:nvSpPr>
        <p:spPr>
          <a:xfrm>
            <a:off x="7155381" y="4269840"/>
            <a:ext cx="1386986"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旅行博出展・現地旅行会社訪問</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sp>
        <p:nvSpPr>
          <p:cNvPr id="28" name="吹き出し: 四角形 27">
            <a:extLst>
              <a:ext uri="{FF2B5EF4-FFF2-40B4-BE49-F238E27FC236}">
                <a16:creationId xmlns:a16="http://schemas.microsoft.com/office/drawing/2014/main" id="{22C6A7EA-133A-28A4-C3A8-84C6BD8E22EC}"/>
              </a:ext>
            </a:extLst>
          </p:cNvPr>
          <p:cNvSpPr/>
          <p:nvPr/>
        </p:nvSpPr>
        <p:spPr>
          <a:xfrm>
            <a:off x="6335984" y="4317687"/>
            <a:ext cx="1043154" cy="488125"/>
          </a:xfrm>
          <a:prstGeom prst="wedgeRectCallout">
            <a:avLst>
              <a:gd name="adj1" fmla="val 72630"/>
              <a:gd name="adj2" fmla="val -12151"/>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700" dirty="0">
                <a:solidFill>
                  <a:srgbClr val="00B050"/>
                </a:solidFill>
                <a:latin typeface="Meiryo UI" panose="020B0604030504040204" pitchFamily="50" charset="-128"/>
                <a:ea typeface="Meiryo UI" panose="020B0604030504040204" pitchFamily="50" charset="-128"/>
              </a:rPr>
              <a:t>交付決定前の事前着手申請を行う場合は○を記載する。</a:t>
            </a:r>
          </a:p>
        </p:txBody>
      </p:sp>
      <p:sp>
        <p:nvSpPr>
          <p:cNvPr id="40" name="四角形: 角を丸くする 9">
            <a:extLst>
              <a:ext uri="{FF2B5EF4-FFF2-40B4-BE49-F238E27FC236}">
                <a16:creationId xmlns:a16="http://schemas.microsoft.com/office/drawing/2014/main" id="{228DABE9-0806-9BAF-7CB7-282A3D37D7B9}"/>
              </a:ext>
            </a:extLst>
          </p:cNvPr>
          <p:cNvSpPr/>
          <p:nvPr/>
        </p:nvSpPr>
        <p:spPr>
          <a:xfrm>
            <a:off x="8482564" y="4269840"/>
            <a:ext cx="1386986"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旅行博出展・現地旅行会社訪問</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cxnSp>
        <p:nvCxnSpPr>
          <p:cNvPr id="42" name="直線矢印コネクタ 41">
            <a:extLst>
              <a:ext uri="{FF2B5EF4-FFF2-40B4-BE49-F238E27FC236}">
                <a16:creationId xmlns:a16="http://schemas.microsoft.com/office/drawing/2014/main" id="{4A398CF9-5E3C-EC8A-77D8-63AD821A7308}"/>
              </a:ext>
            </a:extLst>
          </p:cNvPr>
          <p:cNvCxnSpPr>
            <a:cxnSpLocks/>
          </p:cNvCxnSpPr>
          <p:nvPr/>
        </p:nvCxnSpPr>
        <p:spPr>
          <a:xfrm>
            <a:off x="8610173" y="4029210"/>
            <a:ext cx="1158840"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5" name="四角形: 角を丸くする 9">
            <a:extLst>
              <a:ext uri="{FF2B5EF4-FFF2-40B4-BE49-F238E27FC236}">
                <a16:creationId xmlns:a16="http://schemas.microsoft.com/office/drawing/2014/main" id="{8017474B-29B8-A447-34E4-6233E5CBFE5A}"/>
              </a:ext>
            </a:extLst>
          </p:cNvPr>
          <p:cNvSpPr/>
          <p:nvPr/>
        </p:nvSpPr>
        <p:spPr>
          <a:xfrm>
            <a:off x="8482564" y="4041933"/>
            <a:ext cx="1386986"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海外現地旅行エージェント販促</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cxnSp>
        <p:nvCxnSpPr>
          <p:cNvPr id="50" name="直線矢印コネクタ 49">
            <a:extLst>
              <a:ext uri="{FF2B5EF4-FFF2-40B4-BE49-F238E27FC236}">
                <a16:creationId xmlns:a16="http://schemas.microsoft.com/office/drawing/2014/main" id="{9C44617A-AC5C-E750-1078-0F5843D73456}"/>
              </a:ext>
            </a:extLst>
          </p:cNvPr>
          <p:cNvCxnSpPr>
            <a:cxnSpLocks/>
          </p:cNvCxnSpPr>
          <p:nvPr/>
        </p:nvCxnSpPr>
        <p:spPr>
          <a:xfrm>
            <a:off x="7806009" y="4032367"/>
            <a:ext cx="532570"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53" name="四角形: 角を丸くする 9">
            <a:extLst>
              <a:ext uri="{FF2B5EF4-FFF2-40B4-BE49-F238E27FC236}">
                <a16:creationId xmlns:a16="http://schemas.microsoft.com/office/drawing/2014/main" id="{80FEF068-08BD-77F0-E362-5CEE24E423D3}"/>
              </a:ext>
            </a:extLst>
          </p:cNvPr>
          <p:cNvSpPr/>
          <p:nvPr/>
        </p:nvSpPr>
        <p:spPr>
          <a:xfrm>
            <a:off x="7758300" y="4046999"/>
            <a:ext cx="684000"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00B050"/>
                </a:solidFill>
                <a:effectLst/>
                <a:uLnTx/>
                <a:uFillTx/>
                <a:latin typeface="Meiryo UI"/>
                <a:ea typeface="Meiryo UI"/>
                <a:cs typeface="+mn-cs"/>
              </a:rPr>
              <a:t>商談会</a:t>
            </a:r>
            <a:endParaRPr kumimoji="0" lang="en-US" altLang="ja-JP" sz="600" i="0" strike="noStrike" kern="0" cap="none" spc="0" normalizeH="0" baseline="0" noProof="0" dirty="0">
              <a:ln>
                <a:noFill/>
              </a:ln>
              <a:solidFill>
                <a:srgbClr val="00B050"/>
              </a:solidFill>
              <a:effectLst/>
              <a:uLnTx/>
              <a:uFillTx/>
              <a:latin typeface="Meiryo UI"/>
              <a:ea typeface="Meiryo UI"/>
              <a:cs typeface="+mn-cs"/>
            </a:endParaRPr>
          </a:p>
        </p:txBody>
      </p:sp>
      <p:sp>
        <p:nvSpPr>
          <p:cNvPr id="32" name="四角形: 角を丸くする 9">
            <a:extLst>
              <a:ext uri="{FF2B5EF4-FFF2-40B4-BE49-F238E27FC236}">
                <a16:creationId xmlns:a16="http://schemas.microsoft.com/office/drawing/2014/main" id="{50DEA451-07F1-5F0D-9285-41BA53CE616F}"/>
              </a:ext>
            </a:extLst>
          </p:cNvPr>
          <p:cNvSpPr/>
          <p:nvPr/>
        </p:nvSpPr>
        <p:spPr>
          <a:xfrm>
            <a:off x="4952999" y="5967214"/>
            <a:ext cx="2015386" cy="193419"/>
          </a:xfrm>
          <a:prstGeom prst="rect">
            <a:avLst/>
          </a:prstGeom>
          <a:solidFill>
            <a:schemeClr val="accent5"/>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万博を契機とした取組としてのポイント</a:t>
            </a:r>
            <a:endParaRPr kumimoji="0" lang="en-US" altLang="ja-JP" sz="900" b="1" i="0" strike="noStrike" kern="0" cap="none" spc="0" normalizeH="0" baseline="0" noProof="0" dirty="0">
              <a:ln>
                <a:noFill/>
              </a:ln>
              <a:solidFill>
                <a:schemeClr val="bg1"/>
              </a:solidFill>
              <a:effectLst/>
              <a:uLnTx/>
              <a:uFillTx/>
              <a:latin typeface="Meiryo UI"/>
              <a:ea typeface="Meiryo UI"/>
              <a:cs typeface="+mn-cs"/>
            </a:endParaRPr>
          </a:p>
        </p:txBody>
      </p:sp>
    </p:spTree>
    <p:extLst>
      <p:ext uri="{BB962C8B-B14F-4D97-AF65-F5344CB8AC3E}">
        <p14:creationId xmlns:p14="http://schemas.microsoft.com/office/powerpoint/2010/main" val="1697132987"/>
      </p:ext>
    </p:extLst>
  </p:cSld>
  <p:clrMapOvr>
    <a:masterClrMapping/>
  </p:clrMapOvr>
</p:sld>
</file>

<file path=ppt/theme/theme1.xml><?xml version="1.0" encoding="utf-8"?>
<a:theme xmlns:a="http://schemas.openxmlformats.org/drawingml/2006/main" name="Office テーマ">
  <a:themeElements>
    <a:clrScheme name="ユーザー定義 5">
      <a:dk1>
        <a:srgbClr val="000000"/>
      </a:dk1>
      <a:lt1>
        <a:srgbClr val="FFFFFF"/>
      </a:lt1>
      <a:dk2>
        <a:srgbClr val="000000"/>
      </a:dk2>
      <a:lt2>
        <a:srgbClr val="808080"/>
      </a:lt2>
      <a:accent1>
        <a:srgbClr val="14518E"/>
      </a:accent1>
      <a:accent2>
        <a:srgbClr val="BBC8D8"/>
      </a:accent2>
      <a:accent3>
        <a:srgbClr val="C59650"/>
      </a:accent3>
      <a:accent4>
        <a:srgbClr val="EAEFF3"/>
      </a:accent4>
      <a:accent5>
        <a:srgbClr val="D1314A"/>
      </a:accent5>
      <a:accent6>
        <a:srgbClr val="404040"/>
      </a:accent6>
      <a:hlink>
        <a:srgbClr val="323366"/>
      </a:hlink>
      <a:folHlink>
        <a:srgbClr val="F44E2E"/>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1162</Words>
  <PresentationFormat>A4 210 x 297 mm</PresentationFormat>
  <Paragraphs>170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游ゴシック</vt:lpstr>
      <vt:lpstr>Aptos</vt:lpstr>
      <vt:lpstr>Aptos Display</vt:lpstr>
      <vt:lpstr>Arial</vt:lpstr>
      <vt:lpstr>Wingdings</vt:lpstr>
      <vt:lpstr>Office テーマ</vt:lpstr>
      <vt:lpstr>令和８年度　万博レガシー事業</vt:lpstr>
      <vt:lpstr>令和８年度　万博レガシー事業</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