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調査事業" id="{92303DCD-5D4D-48D3-AB54-D0DDB8DA7622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E66680-7E4F-0B05-FBCC-38C3BA243864}" name="米本 剛士" initials="剛米" userId="S::yonemoto-t25c@mlit.go.jp::09b39450-7fbd-4adf-bb3f-2a237d4745b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D5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EA8328-DFC5-4EDA-B818-4A76C3F92338}" v="20" dt="2025-02-28T06:16:46.702"/>
  </p1510:revLst>
</p1510:revInfo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56"/>
    <p:restoredTop sz="92874" autoAdjust="0"/>
  </p:normalViewPr>
  <p:slideViewPr>
    <p:cSldViewPr snapToGrid="0">
      <p:cViewPr>
        <p:scale>
          <a:sx n="90" d="100"/>
          <a:sy n="90" d="100"/>
        </p:scale>
        <p:origin x="516" y="84"/>
      </p:cViewPr>
      <p:guideLst>
        <p:guide orient="horz" pos="340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authors.xml" Type="http://schemas.microsoft.com/office/2018/10/relationships/authors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changesInfos/changesInfo1.xml" Type="http://schemas.microsoft.com/office/2016/11/relationships/changesInfo"/><Relationship Id="rId9" Target="revisionInfo.xml" Type="http://schemas.microsoft.com/office/2015/10/relationships/revisionInfo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安部 学" userId="S::abe-m262@mlit.go.jp::b7280c66-0c93-4af2-96e1-d27f704202e2" providerId="AD" clId="Web-{83EA8328-DFC5-4EDA-B818-4A76C3F92338}"/>
    <pc:docChg chg="modSld">
      <pc:chgData name="安部 学" userId="S::abe-m262@mlit.go.jp::b7280c66-0c93-4af2-96e1-d27f704202e2" providerId="AD" clId="Web-{83EA8328-DFC5-4EDA-B818-4A76C3F92338}" dt="2025-02-28T06:16:46.702" v="9" actId="14100"/>
      <pc:docMkLst>
        <pc:docMk/>
      </pc:docMkLst>
      <pc:sldChg chg="modSp">
        <pc:chgData name="安部 学" userId="S::abe-m262@mlit.go.jp::b7280c66-0c93-4af2-96e1-d27f704202e2" providerId="AD" clId="Web-{83EA8328-DFC5-4EDA-B818-4A76C3F92338}" dt="2025-02-28T06:16:46.702" v="9" actId="14100"/>
        <pc:sldMkLst>
          <pc:docMk/>
          <pc:sldMk cId="659109134" sldId="258"/>
        </pc:sldMkLst>
        <pc:spChg chg="mod">
          <ac:chgData name="安部 学" userId="S::abe-m262@mlit.go.jp::b7280c66-0c93-4af2-96e1-d27f704202e2" providerId="AD" clId="Web-{83EA8328-DFC5-4EDA-B818-4A76C3F92338}" dt="2025-02-28T06:16:46.702" v="9" actId="14100"/>
          <ac:spMkLst>
            <pc:docMk/>
            <pc:sldMk cId="659109134" sldId="258"/>
            <ac:spMk id="15" creationId="{E5576F4A-19E4-010D-49FA-4CD698A125AC}"/>
          </ac:spMkLst>
        </pc:spChg>
      </pc:sldChg>
      <pc:sldChg chg="modSp">
        <pc:chgData name="安部 学" userId="S::abe-m262@mlit.go.jp::b7280c66-0c93-4af2-96e1-d27f704202e2" providerId="AD" clId="Web-{83EA8328-DFC5-4EDA-B818-4A76C3F92338}" dt="2025-02-28T06:16:40.592" v="8" actId="14100"/>
        <pc:sldMkLst>
          <pc:docMk/>
          <pc:sldMk cId="1218835445" sldId="260"/>
        </pc:sldMkLst>
        <pc:spChg chg="mod">
          <ac:chgData name="安部 学" userId="S::abe-m262@mlit.go.jp::b7280c66-0c93-4af2-96e1-d27f704202e2" providerId="AD" clId="Web-{83EA8328-DFC5-4EDA-B818-4A76C3F92338}" dt="2025-02-28T06:16:40.592" v="8" actId="14100"/>
          <ac:spMkLst>
            <pc:docMk/>
            <pc:sldMk cId="1218835445" sldId="260"/>
            <ac:spMk id="6" creationId="{D6F1B6C4-9CC0-43F6-99DC-DBD2D5E9F0EC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ja-JP" altLang="en-US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0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957057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03;p1">
            <a:extLst>
              <a:ext uri="{FF2B5EF4-FFF2-40B4-BE49-F238E27FC236}">
                <a16:creationId xmlns:a16="http://schemas.microsoft.com/office/drawing/2014/main" id="{E5576F4A-19E4-010D-49FA-4CD698A125AC}"/>
              </a:ext>
            </a:extLst>
          </p:cNvPr>
          <p:cNvSpPr txBox="1"/>
          <p:nvPr/>
        </p:nvSpPr>
        <p:spPr>
          <a:xfrm>
            <a:off x="8762317" y="-7631"/>
            <a:ext cx="1104585" cy="2307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【</a:t>
            </a:r>
            <a:r>
              <a:rPr lang="ja-JP" altLang="en-US" sz="900" b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事業概要説明書</a:t>
            </a:r>
            <a:r>
              <a:rPr lang="ja-JP" altLang="en-US" sz="90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】</a:t>
            </a:r>
            <a:endParaRPr lang="en-US" altLang="ja-JP" sz="900" b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</p:txBody>
      </p:sp>
      <p:sp>
        <p:nvSpPr>
          <p:cNvPr id="2" name="テキスト ボックス 7">
            <a:extLst>
              <a:ext uri="{FF2B5EF4-FFF2-40B4-BE49-F238E27FC236}">
                <a16:creationId xmlns:a16="http://schemas.microsoft.com/office/drawing/2014/main" id="{7CD192DC-732A-E066-EB45-0C2DB80C206B}"/>
              </a:ext>
            </a:extLst>
          </p:cNvPr>
          <p:cNvSpPr txBox="1"/>
          <p:nvPr/>
        </p:nvSpPr>
        <p:spPr>
          <a:xfrm>
            <a:off x="-3175" y="-360487"/>
            <a:ext cx="83017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で分かるように簡潔に記載し、適宜、写真等を使用して下さい。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グレーの記入要領等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【8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7D1AC8F-42E5-C03B-9FB0-1FB34F541EC8}"/>
              </a:ext>
            </a:extLst>
          </p:cNvPr>
          <p:cNvSpPr/>
          <p:nvPr/>
        </p:nvSpPr>
        <p:spPr>
          <a:xfrm>
            <a:off x="8585883" y="1268883"/>
            <a:ext cx="1235832" cy="55520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0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Google Shape;93;p1">
            <a:extLst>
              <a:ext uri="{FF2B5EF4-FFF2-40B4-BE49-F238E27FC236}">
                <a16:creationId xmlns:a16="http://schemas.microsoft.com/office/drawing/2014/main" id="{32AA0F4D-4499-1313-24A5-FF2F1A9698F1}"/>
              </a:ext>
            </a:extLst>
          </p:cNvPr>
          <p:cNvSpPr txBox="1"/>
          <p:nvPr/>
        </p:nvSpPr>
        <p:spPr>
          <a:xfrm>
            <a:off x="8597060" y="2260318"/>
            <a:ext cx="1235832" cy="2092840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lvl="0"/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・</a:t>
            </a:r>
            <a:r>
              <a:rPr lang="ja-JP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の内容が分かる</a:t>
            </a:r>
            <a:r>
              <a:rPr lang="ja-JP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イメージ図、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画像</a:t>
            </a:r>
            <a:r>
              <a:rPr lang="ja-JP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等を</a:t>
            </a:r>
            <a:r>
              <a:rPr lang="en-US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3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～</a:t>
            </a:r>
            <a:r>
              <a:rPr lang="en-US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4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点添付</a:t>
            </a:r>
            <a:r>
              <a:rPr lang="ja-JP" altLang="ja-JP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してください。</a:t>
            </a:r>
            <a:endParaRPr lang="en-US" altLang="ja-JP" sz="10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0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・公表可能なデータで一目で見て何が映っているのか　分かりやすい画像を添付してください。　</a:t>
            </a:r>
            <a:endParaRPr lang="en-US" altLang="ja-JP" sz="10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（キャプションをつけてください）</a:t>
            </a:r>
            <a:endParaRPr lang="en-US" altLang="ja-JP" sz="10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000" dirty="0">
              <a:solidFill>
                <a:schemeClr val="dk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220628F9-4886-ED2D-57F0-BF3C0D5ABD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60718"/>
              </p:ext>
            </p:extLst>
          </p:nvPr>
        </p:nvGraphicFramePr>
        <p:xfrm>
          <a:off x="125367" y="1268881"/>
          <a:ext cx="8375282" cy="5552048"/>
        </p:xfrm>
        <a:graphic>
          <a:graphicData uri="http://schemas.openxmlformats.org/drawingml/2006/table">
            <a:tbl>
              <a:tblPr firstRow="1" bandRow="1">
                <a:tableStyleId>{69F0F748-7AA5-4B90-91AD-3F4FFDBD375E}</a:tableStyleId>
              </a:tblPr>
              <a:tblGrid>
                <a:gridCol w="1202271">
                  <a:extLst>
                    <a:ext uri="{9D8B030D-6E8A-4147-A177-3AD203B41FA5}">
                      <a16:colId xmlns:a16="http://schemas.microsoft.com/office/drawing/2014/main" val="3388377021"/>
                    </a:ext>
                  </a:extLst>
                </a:gridCol>
                <a:gridCol w="7173011">
                  <a:extLst>
                    <a:ext uri="{9D8B030D-6E8A-4147-A177-3AD203B41FA5}">
                      <a16:colId xmlns:a16="http://schemas.microsoft.com/office/drawing/2014/main" val="2489911220"/>
                    </a:ext>
                  </a:extLst>
                </a:gridCol>
              </a:tblGrid>
              <a:tr h="3704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実施主体：〇〇（設立年月日：△△年△月△日）、連携先：〇〇、〇〇等　</a:t>
                      </a:r>
                      <a:endParaRPr kumimoji="1" lang="en-US" altLang="ja-JP" sz="900" b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b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加えて外国語での対応体制（コミュニティマネージャー等）や受入地域側の連携先についても記載すること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686881"/>
                  </a:ext>
                </a:extLst>
              </a:tr>
              <a:tr h="3646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事業目標（</a:t>
                      </a:r>
                      <a:r>
                        <a:rPr kumimoji="1" lang="en-US" altLang="ja-JP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KPI</a:t>
                      </a:r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具体且つ、定量的な目標設定の内容を記載すること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579655"/>
                  </a:ext>
                </a:extLst>
              </a:tr>
              <a:tr h="11290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具体的な取組内容</a:t>
                      </a:r>
                      <a:endParaRPr kumimoji="1" lang="en-US" altLang="ja-JP" sz="9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（通年期間）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当該期間に実施する滞在プログラムについて詳細を記載すること</a:t>
                      </a: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991863"/>
                  </a:ext>
                </a:extLst>
              </a:tr>
              <a:tr h="10869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具体的な取組内容</a:t>
                      </a:r>
                      <a:endParaRPr kumimoji="1" lang="en-US" altLang="ja-JP" sz="9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（コア期間）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当該期間に実施する滞在プログラムについて詳細を記載すること</a:t>
                      </a: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594645"/>
                  </a:ext>
                </a:extLst>
              </a:tr>
              <a:tr h="7292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受入環境・体制整備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受入窓口等の運営体制やコミュニティマネージャー等の育成方法について詳細を記載すること</a:t>
                      </a: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5610727"/>
                  </a:ext>
                </a:extLst>
              </a:tr>
              <a:tr h="7292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誘客プロモーション</a:t>
                      </a:r>
                      <a:endParaRPr kumimoji="1" lang="en-US" altLang="ja-JP" sz="9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ネットワークづくり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誘致に向け実施する情報発信・販路形成手法について詳細を記載すること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805064"/>
                  </a:ext>
                </a:extLst>
              </a:tr>
              <a:tr h="7292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事業の継続性</a:t>
                      </a:r>
                      <a:endParaRPr kumimoji="1" lang="en-US" altLang="ja-JP" sz="9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効果検証手法）</a:t>
                      </a:r>
                      <a:endParaRPr kumimoji="1" lang="en-US" altLang="ja-JP" sz="900" b="1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継続誘致に関する取組と効果検証手法の詳細を記載すること</a:t>
                      </a:r>
                      <a:endParaRPr kumimoji="1" lang="en-US" altLang="ja-JP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90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227844"/>
                  </a:ext>
                </a:extLst>
              </a:tr>
              <a:tr h="4132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事業スケジュール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（例）令和</a:t>
                      </a:r>
                      <a:r>
                        <a:rPr lang="en-US" altLang="ja-JP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7</a:t>
                      </a: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年６月受入体制の構築・誘客戦略の策定、８～</a:t>
                      </a:r>
                      <a:r>
                        <a:rPr lang="en-US" altLang="ja-JP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11</a:t>
                      </a: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月　モニターツアーの実施、</a:t>
                      </a:r>
                      <a:r>
                        <a:rPr lang="en-US" altLang="ja-JP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12</a:t>
                      </a:r>
                      <a:r>
                        <a:rPr lang="ja-JP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"/>
                          <a:sym typeface="Meiryo"/>
                        </a:rPr>
                        <a:t>月ー１月　アンケートヒアリング結果の分析</a:t>
                      </a:r>
                      <a:endParaRPr lang="ja-JP" altLang="en-US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7208732"/>
                  </a:ext>
                </a:extLst>
              </a:tr>
            </a:tbl>
          </a:graphicData>
        </a:graphic>
      </p:graphicFrame>
      <p:sp>
        <p:nvSpPr>
          <p:cNvPr id="4" name="Google Shape;92;p1">
            <a:extLst>
              <a:ext uri="{FF2B5EF4-FFF2-40B4-BE49-F238E27FC236}">
                <a16:creationId xmlns:a16="http://schemas.microsoft.com/office/drawing/2014/main" id="{EB4A16DE-1596-044D-EFAF-667A167CB086}"/>
              </a:ext>
            </a:extLst>
          </p:cNvPr>
          <p:cNvSpPr txBox="1">
            <a:spLocks/>
          </p:cNvSpPr>
          <p:nvPr/>
        </p:nvSpPr>
        <p:spPr>
          <a:xfrm>
            <a:off x="2302058" y="-31493"/>
            <a:ext cx="6085387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1900"/>
              <a:buFont typeface="Meiryo"/>
              <a:buNone/>
            </a:pPr>
            <a:r>
              <a:rPr lang="zh-TW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事業名：○○○○</a:t>
            </a:r>
            <a:r>
              <a:rPr lang="en-US" altLang="zh-TW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【○○</a:t>
            </a:r>
            <a:r>
              <a:rPr lang="zh-TW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県○○市</a:t>
            </a:r>
            <a:r>
              <a:rPr lang="en-US" altLang="zh-TW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】 </a:t>
            </a:r>
            <a:r>
              <a:rPr lang="zh-TW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</a:t>
            </a:r>
            <a:endParaRPr lang="zh-TW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DB73147-BE7A-995C-4A2C-49F2A2323798}"/>
              </a:ext>
            </a:extLst>
          </p:cNvPr>
          <p:cNvSpPr/>
          <p:nvPr/>
        </p:nvSpPr>
        <p:spPr>
          <a:xfrm>
            <a:off x="38099" y="552449"/>
            <a:ext cx="674612" cy="16578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AC214FA-2BFB-7A2F-A80B-0268AEB23DF4}"/>
              </a:ext>
            </a:extLst>
          </p:cNvPr>
          <p:cNvSpPr/>
          <p:nvPr/>
        </p:nvSpPr>
        <p:spPr>
          <a:xfrm>
            <a:off x="125044" y="6639"/>
            <a:ext cx="1727199" cy="495921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910ED76-F7D8-7706-AA15-863584A61695}"/>
              </a:ext>
            </a:extLst>
          </p:cNvPr>
          <p:cNvSpPr txBox="1"/>
          <p:nvPr/>
        </p:nvSpPr>
        <p:spPr>
          <a:xfrm>
            <a:off x="40133" y="-54215"/>
            <a:ext cx="197035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質の高い消費と投資を</a:t>
            </a:r>
            <a:endParaRPr kumimoji="1"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呼び込むための</a:t>
            </a:r>
            <a:endParaRPr kumimoji="1"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デジタルノマド誘客促進事業</a:t>
            </a:r>
            <a:endParaRPr kumimoji="1"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226497E-C197-F9CD-6276-E6E4126E463A}"/>
              </a:ext>
            </a:extLst>
          </p:cNvPr>
          <p:cNvSpPr/>
          <p:nvPr/>
        </p:nvSpPr>
        <p:spPr>
          <a:xfrm>
            <a:off x="1852243" y="-4202"/>
            <a:ext cx="158248" cy="51760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E6C3D53-ACD9-2864-3E99-3DECB24EA77A}"/>
              </a:ext>
            </a:extLst>
          </p:cNvPr>
          <p:cNvCxnSpPr>
            <a:cxnSpLocks/>
          </p:cNvCxnSpPr>
          <p:nvPr/>
        </p:nvCxnSpPr>
        <p:spPr>
          <a:xfrm>
            <a:off x="2439096" y="443383"/>
            <a:ext cx="6573030" cy="0"/>
          </a:xfrm>
          <a:prstGeom prst="line">
            <a:avLst/>
          </a:prstGeom>
          <a:solidFill>
            <a:srgbClr val="0066CC"/>
          </a:solidFill>
          <a:ln w="28575">
            <a:solidFill>
              <a:srgbClr val="C00000"/>
            </a:solidFill>
          </a:ln>
          <a:effectLst/>
        </p:spPr>
      </p:cxnSp>
      <p:sp>
        <p:nvSpPr>
          <p:cNvPr id="10" name="楕円 9">
            <a:extLst>
              <a:ext uri="{FF2B5EF4-FFF2-40B4-BE49-F238E27FC236}">
                <a16:creationId xmlns:a16="http://schemas.microsoft.com/office/drawing/2014/main" id="{19D6744A-60F2-C38D-46B3-C50BC6799E28}"/>
              </a:ext>
            </a:extLst>
          </p:cNvPr>
          <p:cNvSpPr/>
          <p:nvPr/>
        </p:nvSpPr>
        <p:spPr>
          <a:xfrm>
            <a:off x="2371817" y="404418"/>
            <a:ext cx="77929" cy="7792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/>
        </p:spPr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800" b="0" i="0" u="none" strike="noStrike" cap="none" normalizeH="0" baseline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/>
              <a:ea typeface="ＭＳ Ｐゴシック"/>
            </a:endParaRP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975DC49F-7F38-540C-1F68-BB5CE2DBB845}"/>
              </a:ext>
            </a:extLst>
          </p:cNvPr>
          <p:cNvSpPr/>
          <p:nvPr/>
        </p:nvSpPr>
        <p:spPr>
          <a:xfrm>
            <a:off x="8938960" y="400151"/>
            <a:ext cx="77929" cy="77929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/>
        </p:spPr>
        <p:txBody>
          <a:bodyPr vertOverflow="overflow" horzOverflow="overflow" wrap="none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800" b="0" i="0" u="none" strike="noStrike" cap="none" normalizeH="0" baseline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/>
              <a:ea typeface="ＭＳ Ｐゴシック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03B2D8A-177B-922F-494F-9D9044A29FB6}"/>
              </a:ext>
            </a:extLst>
          </p:cNvPr>
          <p:cNvSpPr txBox="1"/>
          <p:nvPr/>
        </p:nvSpPr>
        <p:spPr>
          <a:xfrm>
            <a:off x="38099" y="552449"/>
            <a:ext cx="98298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9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事業の実施背景（課題認識）や目的（課題解決）、ターゲットとするデジタルノマド、本事業を実施することで伝えたいストーリーや誘客戦略などの事業概要を記載すること。</a:t>
            </a:r>
            <a:endParaRPr kumimoji="1" lang="en-US" altLang="ja-JP" sz="9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9109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409</Words>
  <PresentationFormat>A4 210 x 297 mm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Meiryo</vt:lpstr>
      <vt:lpstr>游ゴシック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