
<file path=[Content_Types].xml><?xml version="1.0" encoding="utf-8"?>
<Types xmlns="http://schemas.openxmlformats.org/package/2006/content-types">
  <Default ContentType="application/vnd.openxmlformats-officedocument.oleObject" Extension="bin"/>
  <Default ContentType="image/x-emf" Extension="emf"/>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 Id="rId5"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Lst>
  <p:notesMasterIdLst>
    <p:notesMasterId r:id="rId8"/>
  </p:notesMasterIdLst>
  <p:sldIdLst>
    <p:sldId id="271" r:id="rId5"/>
    <p:sldId id="267" r:id="rId6"/>
    <p:sldId id="268" r:id="rId7"/>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申請様式１" id="{6C8234CC-E882-47B0-B977-EA96DE723E0D}">
          <p14:sldIdLst>
            <p14:sldId id="271"/>
            <p14:sldId id="267"/>
            <p14:sldId id="268"/>
          </p14:sldIdLst>
        </p14:section>
      </p14:sectionLst>
    </p:ext>
    <p:ext uri="{EFAFB233-063F-42B5-8137-9DF3F51BA10A}">
      <p15:sldGuideLst xmlns:p15="http://schemas.microsoft.com/office/powerpoint/2012/main">
        <p15:guide id="1" orient="horz" pos="2137" userDrawn="1">
          <p15:clr>
            <a:srgbClr val="A4A3A4"/>
          </p15:clr>
        </p15:guide>
        <p15:guide id="2" pos="253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A75D15-9461-14A5-6F68-6396A90248EC}" name="小日向 純昂" initials="純小" userId="S::kobinata-y2pj@mlit.go.jp::63f60f80-70be-4b7d-be59-d66290c98a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97" autoAdjust="0"/>
    <p:restoredTop sz="94660"/>
  </p:normalViewPr>
  <p:slideViewPr>
    <p:cSldViewPr snapToGrid="0" showGuides="1">
      <p:cViewPr>
        <p:scale>
          <a:sx n="60" d="100"/>
          <a:sy n="60" d="100"/>
        </p:scale>
        <p:origin x="1516" y="116"/>
      </p:cViewPr>
      <p:guideLst>
        <p:guide orient="horz" pos="2137"/>
        <p:guide pos="2535"/>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notesMasters/notesMaster1.xml" Type="http://schemas.openxmlformats.org/officeDocument/2006/relationships/notesMaster"/><Relationship Id="rId9" Target="presProps.xml" Type="http://schemas.openxmlformats.org/officeDocument/2006/relationships/pres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BA6589F4-4EC9-4181-AB9F-8A38B2D78B3C}" type="datetimeFigureOut">
              <a:rPr kumimoji="1" lang="ja-JP" altLang="en-US" smtClean="0"/>
              <a:t>2026/5/1</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2C607886-7DFD-4E2D-8BA6-D10CC9F16E46}" type="slidenum">
              <a:rPr kumimoji="1" lang="ja-JP" altLang="en-US" smtClean="0"/>
              <a:t>‹#›</a:t>
            </a:fld>
            <a:endParaRPr kumimoji="1" lang="ja-JP" altLang="en-US"/>
          </a:p>
        </p:txBody>
      </p:sp>
    </p:spTree>
    <p:extLst>
      <p:ext uri="{BB962C8B-B14F-4D97-AF65-F5344CB8AC3E}">
        <p14:creationId xmlns:p14="http://schemas.microsoft.com/office/powerpoint/2010/main" val="27684421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3613" y="1233488"/>
            <a:ext cx="4808537"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607886-7DFD-4E2D-8BA6-D10CC9F16E46}" type="slidenum">
              <a:rPr kumimoji="1" lang="ja-JP" altLang="en-US" smtClean="0"/>
              <a:t>1</a:t>
            </a:fld>
            <a:endParaRPr kumimoji="1" lang="ja-JP" altLang="en-US"/>
          </a:p>
        </p:txBody>
      </p:sp>
    </p:spTree>
    <p:extLst>
      <p:ext uri="{BB962C8B-B14F-4D97-AF65-F5344CB8AC3E}">
        <p14:creationId xmlns:p14="http://schemas.microsoft.com/office/powerpoint/2010/main" val="3252005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3613" y="1233488"/>
            <a:ext cx="4808537"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607886-7DFD-4E2D-8BA6-D10CC9F16E46}" type="slidenum">
              <a:rPr kumimoji="1" lang="ja-JP" altLang="en-US" smtClean="0"/>
              <a:t>2</a:t>
            </a:fld>
            <a:endParaRPr kumimoji="1" lang="ja-JP" altLang="en-US"/>
          </a:p>
        </p:txBody>
      </p:sp>
    </p:spTree>
    <p:extLst>
      <p:ext uri="{BB962C8B-B14F-4D97-AF65-F5344CB8AC3E}">
        <p14:creationId xmlns:p14="http://schemas.microsoft.com/office/powerpoint/2010/main" val="2828905114"/>
      </p:ext>
    </p:extLst>
  </p:cSld>
  <p:clrMapOvr>
    <a:masterClrMapping/>
  </p:clrMapOvr>
</p:notes>
</file>

<file path=ppt/slideLayouts/_rels/slideLayout1.xml.rels><?xml version="1.0" encoding="UTF-8" standalone="yes"?><Relationships xmlns="http://schemas.openxmlformats.org/package/2006/relationships"><Relationship Id="rId1" Target="../tags/tag1.xml" Type="http://schemas.openxmlformats.org/officeDocument/2006/relationships/tags"/><Relationship Id="rId2" Target="../slideMasters/slideMaster1.xml" Type="http://schemas.openxmlformats.org/officeDocument/2006/relationships/slideMaster"/><Relationship Id="rId3" Target="../embeddings/oleObject1.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8331905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a:xfrm>
            <a:off x="-5814" y="0"/>
            <a:ext cx="369721" cy="365125"/>
          </a:xfrm>
        </p:spPr>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7" y="1008000"/>
            <a:ext cx="4356000" cy="468000"/>
          </a:xfrm>
          <a:prstGeom prst="rect">
            <a:avLst/>
          </a:prstGeom>
        </p:spPr>
        <p:txBody>
          <a:bodyPr wrap="none" anchor="ctr">
            <a:noAutofit/>
          </a:bodyPr>
          <a:lstStyle>
            <a:lvl1pPr>
              <a:lnSpc>
                <a:spcPct val="100000"/>
              </a:lnSpc>
              <a:spcBef>
                <a:spcPts val="0"/>
              </a:spcBef>
              <a:defRPr sz="1137"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p:txBody>
          <a:bodyPr/>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69738955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DT Template A4</a:t>
            </a:r>
            <a:endParaRPr kumimoji="1" lang="ja-JP" altLang="en-US"/>
          </a:p>
        </p:txBody>
      </p:sp>
      <p:sp>
        <p:nvSpPr>
          <p:cNvPr id="6" name="Slide Number Placeholder 5"/>
          <p:cNvSpPr>
            <a:spLocks noGrp="1"/>
          </p:cNvSpPr>
          <p:nvPr>
            <p:ph type="sldNum" sz="quarter" idx="4"/>
          </p:nvPr>
        </p:nvSpPr>
        <p:spPr>
          <a:xfrm>
            <a:off x="0" y="2"/>
            <a:ext cx="40982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C1B844-D6F5-480C-BEB0-0E7DC0AD00ED}" type="slidenum">
              <a:rPr kumimoji="1" lang="ja-JP" altLang="en-US" smtClean="0"/>
              <a:t>‹#›</a:t>
            </a:fld>
            <a:endParaRPr kumimoji="1" lang="ja-JP" altLang="en-US"/>
          </a:p>
        </p:txBody>
      </p:sp>
    </p:spTree>
    <p:extLst>
      <p:ext uri="{BB962C8B-B14F-4D97-AF65-F5344CB8AC3E}">
        <p14:creationId xmlns:p14="http://schemas.microsoft.com/office/powerpoint/2010/main" val="2909573340"/>
      </p:ext>
    </p:extLst>
  </p:cSld>
  <p:clrMap bg1="lt1" tx1="dk1" bg2="lt2" tx2="dk2" accent1="accent1" accent2="accent2" accent3="accent3" accent4="accent4" accent5="accent5" accent6="accent6" hlink="hlink" folHlink="folHlink"/>
  <p:sldLayoutIdLst>
    <p:sldLayoutId id="2147483686"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a:extLst>
              <a:ext uri="{FF2B5EF4-FFF2-40B4-BE49-F238E27FC236}">
                <a16:creationId xmlns:a16="http://schemas.microsoft.com/office/drawing/2014/main" id="{3000940D-DE7F-6809-3BEE-B540827F00B7}"/>
              </a:ext>
            </a:extLst>
          </p:cNvPr>
          <p:cNvGrpSpPr/>
          <p:nvPr/>
        </p:nvGrpSpPr>
        <p:grpSpPr>
          <a:xfrm>
            <a:off x="267314" y="305552"/>
            <a:ext cx="9362661" cy="475810"/>
            <a:chOff x="431255" y="149644"/>
            <a:chExt cx="9057593" cy="475810"/>
          </a:xfrm>
        </p:grpSpPr>
        <p:grpSp>
          <p:nvGrpSpPr>
            <p:cNvPr id="29" name="グループ化 28">
              <a:extLst>
                <a:ext uri="{FF2B5EF4-FFF2-40B4-BE49-F238E27FC236}">
                  <a16:creationId xmlns:a16="http://schemas.microsoft.com/office/drawing/2014/main" id="{88A7870A-A3EF-D815-91A0-6EE353211F6F}"/>
                </a:ext>
              </a:extLst>
            </p:cNvPr>
            <p:cNvGrpSpPr/>
            <p:nvPr/>
          </p:nvGrpSpPr>
          <p:grpSpPr>
            <a:xfrm>
              <a:off x="8005010" y="149644"/>
              <a:ext cx="1483838" cy="468000"/>
              <a:chOff x="7050511" y="149644"/>
              <a:chExt cx="1483838" cy="468000"/>
            </a:xfrm>
          </p:grpSpPr>
          <p:sp>
            <p:nvSpPr>
              <p:cNvPr id="48" name="正方形/長方形 47">
                <a:extLst>
                  <a:ext uri="{FF2B5EF4-FFF2-40B4-BE49-F238E27FC236}">
                    <a16:creationId xmlns:a16="http://schemas.microsoft.com/office/drawing/2014/main" id="{BD3723BE-2348-2841-9225-ADDC75D27D89}"/>
                  </a:ext>
                </a:extLst>
              </p:cNvPr>
              <p:cNvSpPr/>
              <p:nvPr/>
            </p:nvSpPr>
            <p:spPr bwMode="gray">
              <a:xfrm>
                <a:off x="7792967" y="149644"/>
                <a:ext cx="741382" cy="468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endParaRPr lang="ja-JP" altLang="en-US" sz="1200" dirty="0">
                  <a:solidFill>
                    <a:schemeClr val="tx2"/>
                  </a:solidFill>
                  <a:latin typeface="Yu Gothic UI" panose="020B0500000000000000" pitchFamily="50" charset="-128"/>
                  <a:ea typeface="Yu Gothic UI" panose="020B0500000000000000" pitchFamily="50" charset="-128"/>
                </a:endParaRPr>
              </a:p>
            </p:txBody>
          </p:sp>
          <p:sp>
            <p:nvSpPr>
              <p:cNvPr id="49" name="正方形/長方形 1217">
                <a:extLst>
                  <a:ext uri="{FF2B5EF4-FFF2-40B4-BE49-F238E27FC236}">
                    <a16:creationId xmlns:a16="http://schemas.microsoft.com/office/drawing/2014/main" id="{DA0375DC-2D51-30E3-D1FA-6F8E049091C5}"/>
                  </a:ext>
                </a:extLst>
              </p:cNvPr>
              <p:cNvSpPr/>
              <p:nvPr/>
            </p:nvSpPr>
            <p:spPr>
              <a:xfrm>
                <a:off x="7050511" y="149644"/>
                <a:ext cx="741383" cy="468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シーン</a:t>
                </a:r>
                <a:br>
                  <a:rPr lang="en-US" altLang="ja-JP" sz="1200" b="1" dirty="0">
                    <a:solidFill>
                      <a:schemeClr val="bg1"/>
                    </a:solidFill>
                    <a:latin typeface="Yu Gothic UI" panose="020B0500000000000000" pitchFamily="50" charset="-128"/>
                    <a:ea typeface="Yu Gothic UI" panose="020B0500000000000000" pitchFamily="50" charset="-128"/>
                  </a:rPr>
                </a:br>
                <a:r>
                  <a:rPr lang="ja-JP" altLang="en-US" sz="1200" b="1" dirty="0">
                    <a:solidFill>
                      <a:schemeClr val="bg1"/>
                    </a:solidFill>
                    <a:latin typeface="Yu Gothic UI" panose="020B0500000000000000" pitchFamily="50" charset="-128"/>
                    <a:ea typeface="Yu Gothic UI" panose="020B0500000000000000" pitchFamily="50" charset="-128"/>
                  </a:rPr>
                  <a:t>番号</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nvGrpSpPr>
            <p:cNvPr id="40" name="グループ化 39">
              <a:extLst>
                <a:ext uri="{FF2B5EF4-FFF2-40B4-BE49-F238E27FC236}">
                  <a16:creationId xmlns:a16="http://schemas.microsoft.com/office/drawing/2014/main" id="{4D8EAB21-8264-EC75-78AF-F7BC4ED10E47}"/>
                </a:ext>
              </a:extLst>
            </p:cNvPr>
            <p:cNvGrpSpPr/>
            <p:nvPr/>
          </p:nvGrpSpPr>
          <p:grpSpPr>
            <a:xfrm>
              <a:off x="431255" y="149645"/>
              <a:ext cx="3378745" cy="475809"/>
              <a:chOff x="326982" y="390275"/>
              <a:chExt cx="3378745" cy="475809"/>
            </a:xfrm>
          </p:grpSpPr>
          <p:sp>
            <p:nvSpPr>
              <p:cNvPr id="46" name="正方形/長方形 45">
                <a:extLst>
                  <a:ext uri="{FF2B5EF4-FFF2-40B4-BE49-F238E27FC236}">
                    <a16:creationId xmlns:a16="http://schemas.microsoft.com/office/drawing/2014/main" id="{93ECBE5C-808F-1F14-8FDA-4E454C40B7F5}"/>
                  </a:ext>
                </a:extLst>
              </p:cNvPr>
              <p:cNvSpPr/>
              <p:nvPr/>
            </p:nvSpPr>
            <p:spPr bwMode="gray">
              <a:xfrm>
                <a:off x="1322181" y="390275"/>
                <a:ext cx="2383546" cy="467996"/>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endParaRPr lang="ja-JP" altLang="en-US" sz="1200" dirty="0">
                  <a:solidFill>
                    <a:schemeClr val="tx2"/>
                  </a:solidFill>
                  <a:latin typeface="Yu Gothic UI" panose="020B0500000000000000" pitchFamily="50" charset="-128"/>
                  <a:ea typeface="Yu Gothic UI" panose="020B0500000000000000" pitchFamily="50" charset="-128"/>
                </a:endParaRPr>
              </a:p>
            </p:txBody>
          </p:sp>
          <p:sp>
            <p:nvSpPr>
              <p:cNvPr id="47" name="正方形/長方形 1217">
                <a:extLst>
                  <a:ext uri="{FF2B5EF4-FFF2-40B4-BE49-F238E27FC236}">
                    <a16:creationId xmlns:a16="http://schemas.microsoft.com/office/drawing/2014/main" id="{A8D928E9-D78A-54F4-4861-6E52A02B4B98}"/>
                  </a:ext>
                </a:extLst>
              </p:cNvPr>
              <p:cNvSpPr/>
              <p:nvPr/>
            </p:nvSpPr>
            <p:spPr>
              <a:xfrm>
                <a:off x="326982" y="398089"/>
                <a:ext cx="996031" cy="467995"/>
              </a:xfrm>
              <a:prstGeom prst="rect">
                <a:avLst/>
              </a:prstGeom>
              <a:solidFill>
                <a:schemeClr val="bg1">
                  <a:lumMod val="50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申請団体名</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nvGrpSpPr>
            <p:cNvPr id="35" name="グループ化 34">
              <a:extLst>
                <a:ext uri="{FF2B5EF4-FFF2-40B4-BE49-F238E27FC236}">
                  <a16:creationId xmlns:a16="http://schemas.microsoft.com/office/drawing/2014/main" id="{0CE88530-5F71-1991-2A90-3262B95AEFE9}"/>
                </a:ext>
              </a:extLst>
            </p:cNvPr>
            <p:cNvGrpSpPr/>
            <p:nvPr/>
          </p:nvGrpSpPr>
          <p:grpSpPr>
            <a:xfrm>
              <a:off x="3816653" y="149645"/>
              <a:ext cx="4187284" cy="468000"/>
              <a:chOff x="4618753" y="149645"/>
              <a:chExt cx="4187284" cy="468000"/>
            </a:xfrm>
          </p:grpSpPr>
          <p:sp>
            <p:nvSpPr>
              <p:cNvPr id="36" name="正方形/長方形 35">
                <a:extLst>
                  <a:ext uri="{FF2B5EF4-FFF2-40B4-BE49-F238E27FC236}">
                    <a16:creationId xmlns:a16="http://schemas.microsoft.com/office/drawing/2014/main" id="{6832629B-D73B-216E-50B7-74568BED9B2D}"/>
                  </a:ext>
                </a:extLst>
              </p:cNvPr>
              <p:cNvSpPr/>
              <p:nvPr/>
            </p:nvSpPr>
            <p:spPr bwMode="gray">
              <a:xfrm>
                <a:off x="5374179" y="149645"/>
                <a:ext cx="3431858" cy="468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1450" indent="-171450" defTabSz="990564">
                  <a:buSzPct val="100000"/>
                  <a:buFont typeface="Wingdings" panose="05000000000000000000" pitchFamily="2" charset="2"/>
                  <a:buChar char="Ø"/>
                </a:pPr>
                <a:r>
                  <a:rPr lang="ja-JP" altLang="en-US" sz="1000" dirty="0">
                    <a:solidFill>
                      <a:srgbClr val="FF0000"/>
                    </a:solidFill>
                    <a:latin typeface="Yu Gothic UI" panose="020B0500000000000000" pitchFamily="50" charset="-128"/>
                    <a:ea typeface="Yu Gothic UI" panose="020B0500000000000000" pitchFamily="50" charset="-128"/>
                  </a:rPr>
                  <a:t>シーン・課題・手法が分かる表現としてください</a:t>
                </a:r>
                <a:endParaRPr lang="en-US" altLang="ja-JP" sz="1000" dirty="0">
                  <a:solidFill>
                    <a:srgbClr val="FF0000"/>
                  </a:solidFill>
                  <a:latin typeface="Yu Gothic UI" panose="020B0500000000000000" pitchFamily="50" charset="-128"/>
                  <a:ea typeface="Yu Gothic UI" panose="020B0500000000000000" pitchFamily="50" charset="-128"/>
                </a:endParaRPr>
              </a:p>
              <a:p>
                <a:pPr defTabSz="990564">
                  <a:buSzPct val="100000"/>
                </a:pPr>
                <a:r>
                  <a:rPr lang="ja-JP" altLang="en-US" sz="900" dirty="0">
                    <a:solidFill>
                      <a:srgbClr val="FF0000"/>
                    </a:solidFill>
                    <a:latin typeface="Yu Gothic UI" panose="020B0500000000000000" pitchFamily="50" charset="-128"/>
                    <a:ea typeface="Yu Gothic UI" panose="020B0500000000000000" pitchFamily="50" charset="-128"/>
                  </a:rPr>
                  <a:t>　例：「飲食店における行列・利用マナーの多言語ピクトグラム実証」</a:t>
                </a:r>
              </a:p>
            </p:txBody>
          </p:sp>
          <p:sp>
            <p:nvSpPr>
              <p:cNvPr id="37" name="正方形/長方形 1217">
                <a:extLst>
                  <a:ext uri="{FF2B5EF4-FFF2-40B4-BE49-F238E27FC236}">
                    <a16:creationId xmlns:a16="http://schemas.microsoft.com/office/drawing/2014/main" id="{ED421858-35F0-1443-F0FD-DE78366EF8E2}"/>
                  </a:ext>
                </a:extLst>
              </p:cNvPr>
              <p:cNvSpPr/>
              <p:nvPr/>
            </p:nvSpPr>
            <p:spPr>
              <a:xfrm>
                <a:off x="4618753" y="149645"/>
                <a:ext cx="746331" cy="468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実証</a:t>
                </a:r>
                <a:endParaRPr lang="en-US" altLang="ja-JP" sz="1200" b="1" dirty="0">
                  <a:solidFill>
                    <a:schemeClr val="bg1"/>
                  </a:solidFill>
                  <a:latin typeface="Yu Gothic UI" panose="020B0500000000000000" pitchFamily="50" charset="-128"/>
                  <a:ea typeface="Yu Gothic UI" panose="020B0500000000000000" pitchFamily="50" charset="-128"/>
                </a:endParaRPr>
              </a:p>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事業名</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sp>
        <p:nvSpPr>
          <p:cNvPr id="50" name="テキスト ボックス 49">
            <a:extLst>
              <a:ext uri="{FF2B5EF4-FFF2-40B4-BE49-F238E27FC236}">
                <a16:creationId xmlns:a16="http://schemas.microsoft.com/office/drawing/2014/main" id="{FDFDB67F-ADA5-82F8-C948-5DEC7F4997A1}"/>
              </a:ext>
            </a:extLst>
          </p:cNvPr>
          <p:cNvSpPr txBox="1"/>
          <p:nvPr/>
        </p:nvSpPr>
        <p:spPr>
          <a:xfrm>
            <a:off x="8886979" y="-625"/>
            <a:ext cx="741383" cy="261610"/>
          </a:xfrm>
          <a:prstGeom prst="rect">
            <a:avLst/>
          </a:prstGeom>
          <a:noFill/>
        </p:spPr>
        <p:txBody>
          <a:bodyPr wrap="square" rtlCol="0">
            <a:spAutoFit/>
          </a:bodyPr>
          <a:lstStyle/>
          <a:p>
            <a:r>
              <a:rPr kumimoji="1" lang="en-US" altLang="ja-JP" sz="1100">
                <a:latin typeface="Yu Gothic UI" panose="020B0500000000000000" pitchFamily="50" charset="-128"/>
                <a:ea typeface="Yu Gothic UI" panose="020B0500000000000000" pitchFamily="50" charset="-128"/>
              </a:rPr>
              <a:t>【</a:t>
            </a:r>
            <a:r>
              <a:rPr kumimoji="1" lang="ja-JP" altLang="en-US" sz="1100">
                <a:latin typeface="Yu Gothic UI" panose="020B0500000000000000" pitchFamily="50" charset="-128"/>
                <a:ea typeface="Yu Gothic UI" panose="020B0500000000000000" pitchFamily="50" charset="-128"/>
              </a:rPr>
              <a:t>様式</a:t>
            </a:r>
            <a:r>
              <a:rPr kumimoji="1" lang="en-US" altLang="ja-JP" sz="1100">
                <a:latin typeface="Yu Gothic UI" panose="020B0500000000000000" pitchFamily="50" charset="-128"/>
                <a:ea typeface="Yu Gothic UI" panose="020B0500000000000000" pitchFamily="50" charset="-128"/>
              </a:rPr>
              <a:t>1】</a:t>
            </a:r>
            <a:endParaRPr kumimoji="1" lang="ja-JP" altLang="en-US" sz="1100">
              <a:latin typeface="Yu Gothic UI" panose="020B0500000000000000" pitchFamily="50" charset="-128"/>
              <a:ea typeface="Yu Gothic UI" panose="020B0500000000000000" pitchFamily="50" charset="-128"/>
            </a:endParaRPr>
          </a:p>
        </p:txBody>
      </p:sp>
      <p:sp>
        <p:nvSpPr>
          <p:cNvPr id="45" name="吹き出し: 四角形 44">
            <a:extLst>
              <a:ext uri="{FF2B5EF4-FFF2-40B4-BE49-F238E27FC236}">
                <a16:creationId xmlns:a16="http://schemas.microsoft.com/office/drawing/2014/main" id="{70D074C3-4A3C-3B70-F723-79ABB447E15C}"/>
              </a:ext>
            </a:extLst>
          </p:cNvPr>
          <p:cNvSpPr/>
          <p:nvPr/>
        </p:nvSpPr>
        <p:spPr>
          <a:xfrm>
            <a:off x="9833820" y="0"/>
            <a:ext cx="2617645" cy="1366719"/>
          </a:xfrm>
          <a:prstGeom prst="wedgeRectCallout">
            <a:avLst>
              <a:gd name="adj1" fmla="val -69683"/>
              <a:gd name="adj2" fmla="val -22559"/>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812" dirty="0">
                <a:solidFill>
                  <a:schemeClr val="tx1"/>
                </a:solidFill>
                <a:latin typeface="Meiryo UI" panose="020B0604030504040204" pitchFamily="50" charset="-128"/>
                <a:ea typeface="Meiryo UI" panose="020B0604030504040204" pitchFamily="50" charset="-128"/>
              </a:rPr>
              <a:t>【</a:t>
            </a:r>
            <a:r>
              <a:rPr lang="ja-JP" altLang="en-US" sz="812" dirty="0">
                <a:solidFill>
                  <a:schemeClr val="tx1"/>
                </a:solidFill>
                <a:latin typeface="Meiryo UI" panose="020B0604030504040204" pitchFamily="50" charset="-128"/>
                <a:ea typeface="Meiryo UI" panose="020B0604030504040204" pitchFamily="50" charset="-128"/>
              </a:rPr>
              <a:t>申請団体様</a:t>
            </a:r>
            <a:r>
              <a:rPr lang="en-US" altLang="ja-JP" sz="812" dirty="0">
                <a:solidFill>
                  <a:schemeClr val="tx1"/>
                </a:solidFill>
                <a:latin typeface="Meiryo UI" panose="020B0604030504040204" pitchFamily="50" charset="-128"/>
                <a:ea typeface="Meiryo UI" panose="020B0604030504040204" pitchFamily="50" charset="-128"/>
              </a:rPr>
              <a:t>】</a:t>
            </a:r>
          </a:p>
          <a:p>
            <a:r>
              <a:rPr lang="ja-JP" altLang="en-US" sz="812" dirty="0">
                <a:solidFill>
                  <a:schemeClr val="tx1"/>
                </a:solidFill>
                <a:latin typeface="Meiryo UI" panose="020B0604030504040204" pitchFamily="50" charset="-128"/>
                <a:ea typeface="Meiryo UI" panose="020B0604030504040204" pitchFamily="50" charset="-128"/>
              </a:rPr>
              <a:t>該当するシーンの番号を記載ください。</a:t>
            </a:r>
            <a:endParaRPr lang="en-US" altLang="ja-JP" sz="812" dirty="0">
              <a:solidFill>
                <a:schemeClr val="tx1"/>
              </a:solidFill>
              <a:latin typeface="Meiryo UI" panose="020B0604030504040204" pitchFamily="50" charset="-128"/>
              <a:ea typeface="Meiryo UI" panose="020B0604030504040204" pitchFamily="50" charset="-128"/>
            </a:endParaRPr>
          </a:p>
          <a:p>
            <a:r>
              <a:rPr lang="ja-JP" altLang="en-US" sz="812" dirty="0">
                <a:solidFill>
                  <a:schemeClr val="tx1"/>
                </a:solidFill>
                <a:latin typeface="Meiryo UI" panose="020B0604030504040204" pitchFamily="50" charset="-128"/>
                <a:ea typeface="Meiryo UI" panose="020B0604030504040204" pitchFamily="50" charset="-128"/>
              </a:rPr>
              <a:t>① 空港</a:t>
            </a:r>
          </a:p>
          <a:p>
            <a:r>
              <a:rPr lang="ja-JP" altLang="en-US" sz="812" dirty="0">
                <a:solidFill>
                  <a:schemeClr val="tx1"/>
                </a:solidFill>
                <a:latin typeface="Meiryo UI" panose="020B0604030504040204" pitchFamily="50" charset="-128"/>
                <a:ea typeface="Meiryo UI" panose="020B0604030504040204" pitchFamily="50" charset="-128"/>
              </a:rPr>
              <a:t>② 公共交通機関・交通施設</a:t>
            </a:r>
          </a:p>
          <a:p>
            <a:r>
              <a:rPr lang="ja-JP" altLang="en-US" sz="812" dirty="0">
                <a:solidFill>
                  <a:schemeClr val="tx1"/>
                </a:solidFill>
                <a:latin typeface="Meiryo UI" panose="020B0604030504040204" pitchFamily="50" charset="-128"/>
                <a:ea typeface="Meiryo UI" panose="020B0604030504040204" pitchFamily="50" charset="-128"/>
              </a:rPr>
              <a:t>③ 宿泊施設</a:t>
            </a:r>
          </a:p>
          <a:p>
            <a:r>
              <a:rPr lang="ja-JP" altLang="en-US" sz="812" dirty="0">
                <a:solidFill>
                  <a:schemeClr val="tx1"/>
                </a:solidFill>
                <a:latin typeface="Meiryo UI" panose="020B0604030504040204" pitchFamily="50" charset="-128"/>
                <a:ea typeface="Meiryo UI" panose="020B0604030504040204" pitchFamily="50" charset="-128"/>
              </a:rPr>
              <a:t>④ 民泊施設</a:t>
            </a:r>
          </a:p>
          <a:p>
            <a:r>
              <a:rPr lang="ja-JP" altLang="en-US" sz="812" dirty="0">
                <a:solidFill>
                  <a:schemeClr val="tx1"/>
                </a:solidFill>
                <a:latin typeface="Meiryo UI" panose="020B0604030504040204" pitchFamily="50" charset="-128"/>
                <a:ea typeface="Meiryo UI" panose="020B0604030504040204" pitchFamily="50" charset="-128"/>
              </a:rPr>
              <a:t>⑤ トイレ</a:t>
            </a:r>
          </a:p>
          <a:p>
            <a:r>
              <a:rPr lang="ja-JP" altLang="en-US" sz="812" dirty="0">
                <a:solidFill>
                  <a:schemeClr val="tx1"/>
                </a:solidFill>
                <a:latin typeface="Meiryo UI" panose="020B0604030504040204" pitchFamily="50" charset="-128"/>
                <a:ea typeface="Meiryo UI" panose="020B0604030504040204" pitchFamily="50" charset="-128"/>
              </a:rPr>
              <a:t>⑥ 飲食施設</a:t>
            </a:r>
            <a:endParaRPr lang="en-US" altLang="ja-JP" sz="812" dirty="0">
              <a:solidFill>
                <a:schemeClr val="tx1"/>
              </a:solidFill>
              <a:latin typeface="Meiryo UI" panose="020B0604030504040204" pitchFamily="50" charset="-128"/>
              <a:ea typeface="Meiryo UI" panose="020B0604030504040204" pitchFamily="50" charset="-128"/>
            </a:endParaRPr>
          </a:p>
          <a:p>
            <a:r>
              <a:rPr lang="ja-JP" altLang="en-US" sz="812" dirty="0">
                <a:solidFill>
                  <a:schemeClr val="tx1"/>
                </a:solidFill>
                <a:latin typeface="Meiryo UI" panose="020B0604030504040204" pitchFamily="50" charset="-128"/>
                <a:ea typeface="Meiryo UI" panose="020B0604030504040204" pitchFamily="50" charset="-128"/>
              </a:rPr>
              <a:t>⑦ 神社仏閣・伝統的建築物</a:t>
            </a:r>
          </a:p>
          <a:p>
            <a:r>
              <a:rPr lang="ja-JP" altLang="en-US" sz="812" dirty="0">
                <a:solidFill>
                  <a:schemeClr val="tx1"/>
                </a:solidFill>
                <a:latin typeface="Meiryo UI" panose="020B0604030504040204" pitchFamily="50" charset="-128"/>
                <a:ea typeface="Meiryo UI" panose="020B0604030504040204" pitchFamily="50" charset="-128"/>
              </a:rPr>
              <a:t>⑧ その他観光シーン</a:t>
            </a:r>
          </a:p>
        </p:txBody>
      </p:sp>
      <p:grpSp>
        <p:nvGrpSpPr>
          <p:cNvPr id="4" name="グループ化 3">
            <a:extLst>
              <a:ext uri="{FF2B5EF4-FFF2-40B4-BE49-F238E27FC236}">
                <a16:creationId xmlns:a16="http://schemas.microsoft.com/office/drawing/2014/main" id="{914C3075-56D5-585F-8794-B35B78E39A21}"/>
              </a:ext>
            </a:extLst>
          </p:cNvPr>
          <p:cNvGrpSpPr/>
          <p:nvPr/>
        </p:nvGrpSpPr>
        <p:grpSpPr>
          <a:xfrm>
            <a:off x="278283" y="918821"/>
            <a:ext cx="9350079" cy="2393339"/>
            <a:chOff x="255349" y="1188587"/>
            <a:chExt cx="4146483" cy="1191611"/>
          </a:xfrm>
        </p:grpSpPr>
        <p:sp>
          <p:nvSpPr>
            <p:cNvPr id="5" name="正方形/長方形 1210">
              <a:extLst>
                <a:ext uri="{FF2B5EF4-FFF2-40B4-BE49-F238E27FC236}">
                  <a16:creationId xmlns:a16="http://schemas.microsoft.com/office/drawing/2014/main" id="{844E16E8-025D-5566-D9AB-F4B38EED4CB0}"/>
                </a:ext>
              </a:extLst>
            </p:cNvPr>
            <p:cNvSpPr/>
            <p:nvPr/>
          </p:nvSpPr>
          <p:spPr>
            <a:xfrm>
              <a:off x="255349" y="1190299"/>
              <a:ext cx="4146483" cy="1189899"/>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a:defRPr/>
              </a:pP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r>
                <a:rPr lang="ja-JP" altLang="en-US" sz="1200" b="1" spc="-15" dirty="0">
                  <a:solidFill>
                    <a:schemeClr val="tx1"/>
                  </a:solidFill>
                  <a:latin typeface="Yu Gothic UI" panose="020B0500000000000000" pitchFamily="50" charset="-128"/>
                  <a:ea typeface="Yu Gothic UI" panose="020B0500000000000000" pitchFamily="50" charset="-128"/>
                </a:rPr>
                <a:t>実証対象とするマナー違反・問題行為</a:t>
              </a:r>
              <a:r>
                <a:rPr lang="ja-JP" altLang="en-US" sz="1200" spc="-15" dirty="0">
                  <a:solidFill>
                    <a:schemeClr val="tx1"/>
                  </a:solidFill>
                  <a:latin typeface="Yu Gothic UI" panose="020B0500000000000000" pitchFamily="50" charset="-128"/>
                  <a:ea typeface="Yu Gothic UI" panose="020B0500000000000000" pitchFamily="50" charset="-128"/>
                </a:rPr>
                <a:t>（大型荷物による通路占拠、騒音、ゴミ放置 等）</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r>
                <a:rPr lang="ja-JP" altLang="en-US" sz="1200" b="1" spc="-15" dirty="0">
                  <a:solidFill>
                    <a:schemeClr val="tx1"/>
                  </a:solidFill>
                  <a:latin typeface="Yu Gothic UI" panose="020B0500000000000000" pitchFamily="50" charset="-128"/>
                  <a:ea typeface="Yu Gothic UI" panose="020B0500000000000000" pitchFamily="50" charset="-128"/>
                </a:rPr>
                <a:t>発生状況・頻度・影響</a:t>
              </a:r>
              <a:endParaRPr lang="en-US" altLang="ja-JP" sz="1200" b="1"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r>
                <a:rPr lang="ja-JP" altLang="en-US" sz="1200" b="1" spc="-15" dirty="0">
                  <a:solidFill>
                    <a:schemeClr val="tx1"/>
                  </a:solidFill>
                  <a:latin typeface="Yu Gothic UI" panose="020B0500000000000000" pitchFamily="50" charset="-128"/>
                  <a:ea typeface="Yu Gothic UI" panose="020B0500000000000000" pitchFamily="50" charset="-128"/>
                </a:rPr>
                <a:t>発生要因</a:t>
              </a:r>
              <a:r>
                <a:rPr lang="ja-JP" altLang="en-US" sz="1200" spc="-15" dirty="0">
                  <a:solidFill>
                    <a:schemeClr val="tx1"/>
                  </a:solidFill>
                  <a:latin typeface="Yu Gothic UI" panose="020B0500000000000000" pitchFamily="50" charset="-128"/>
                  <a:ea typeface="Yu Gothic UI" panose="020B0500000000000000" pitchFamily="50" charset="-128"/>
                </a:rPr>
                <a:t>（行動特性・文化的ギャップ等）</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rgbClr val="FF0000"/>
                  </a:solidFill>
                  <a:latin typeface="Yu Gothic UI" panose="020B0500000000000000" pitchFamily="50" charset="-128"/>
                  <a:ea typeface="Yu Gothic UI" panose="020B0500000000000000" pitchFamily="50" charset="-128"/>
                </a:rPr>
                <a:t>どの場所で、誰が、どのような行動を取り、どのような支障が生じているかを具体的に記載してください。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rgbClr val="FF0000"/>
                  </a:solidFill>
                  <a:latin typeface="Yu Gothic UI" panose="020B0500000000000000" pitchFamily="50" charset="-128"/>
                  <a:ea typeface="Yu Gothic UI" panose="020B0500000000000000" pitchFamily="50" charset="-128"/>
                </a:rPr>
                <a:t>適宜写真があれば使用し、わかりやすく記載してください。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p:txBody>
        </p:sp>
        <p:sp>
          <p:nvSpPr>
            <p:cNvPr id="7" name="正方形/長方形 1212">
              <a:extLst>
                <a:ext uri="{FF2B5EF4-FFF2-40B4-BE49-F238E27FC236}">
                  <a16:creationId xmlns:a16="http://schemas.microsoft.com/office/drawing/2014/main" id="{F6293513-AACA-A245-8402-FA97780F0BA5}"/>
                </a:ext>
              </a:extLst>
            </p:cNvPr>
            <p:cNvSpPr/>
            <p:nvPr/>
          </p:nvSpPr>
          <p:spPr>
            <a:xfrm>
              <a:off x="255349" y="1188587"/>
              <a:ext cx="2069077" cy="114114"/>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発生しているマナー違反行為・確認されている観光客の問題行為</a:t>
              </a:r>
            </a:p>
          </p:txBody>
        </p:sp>
      </p:grpSp>
      <p:grpSp>
        <p:nvGrpSpPr>
          <p:cNvPr id="2" name="グループ化 1">
            <a:extLst>
              <a:ext uri="{FF2B5EF4-FFF2-40B4-BE49-F238E27FC236}">
                <a16:creationId xmlns:a16="http://schemas.microsoft.com/office/drawing/2014/main" id="{A7BE361B-A19A-0712-D500-DECAE10C27E2}"/>
              </a:ext>
            </a:extLst>
          </p:cNvPr>
          <p:cNvGrpSpPr/>
          <p:nvPr/>
        </p:nvGrpSpPr>
        <p:grpSpPr>
          <a:xfrm>
            <a:off x="275129" y="3437660"/>
            <a:ext cx="9352909" cy="2330066"/>
            <a:chOff x="255349" y="1331337"/>
            <a:chExt cx="4147738" cy="507068"/>
          </a:xfrm>
        </p:grpSpPr>
        <p:sp>
          <p:nvSpPr>
            <p:cNvPr id="6" name="正方形/長方形 1210">
              <a:extLst>
                <a:ext uri="{FF2B5EF4-FFF2-40B4-BE49-F238E27FC236}">
                  <a16:creationId xmlns:a16="http://schemas.microsoft.com/office/drawing/2014/main" id="{C4E87BC9-AE38-BC67-E88F-9430A0C21782}"/>
                </a:ext>
              </a:extLst>
            </p:cNvPr>
            <p:cNvSpPr/>
            <p:nvPr/>
          </p:nvSpPr>
          <p:spPr>
            <a:xfrm>
              <a:off x="256604" y="1529034"/>
              <a:ext cx="4146483" cy="30937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n"/>
                <a:defRPr/>
              </a:pPr>
              <a:r>
                <a:rPr lang="ja-JP" altLang="en-US" sz="1200" b="1" spc="-15" dirty="0">
                  <a:solidFill>
                    <a:schemeClr val="tx1"/>
                  </a:solidFill>
                  <a:latin typeface="Yu Gothic UI" panose="020B0500000000000000" pitchFamily="50" charset="-128"/>
                  <a:ea typeface="Yu Gothic UI" panose="020B0500000000000000" pitchFamily="50" charset="-128"/>
                </a:rPr>
                <a:t>伝えたい具体的な行動内容・注意喚起文言</a:t>
              </a:r>
              <a:endParaRPr lang="en-US" altLang="ja-JP" sz="1200" b="1"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r>
                <a:rPr lang="ja-JP" altLang="en-US" sz="1200" b="1" spc="-15" dirty="0">
                  <a:solidFill>
                    <a:schemeClr val="tx1"/>
                  </a:solidFill>
                  <a:latin typeface="Yu Gothic UI" panose="020B0500000000000000" pitchFamily="50" charset="-128"/>
                  <a:ea typeface="Yu Gothic UI" panose="020B0500000000000000" pitchFamily="50" charset="-128"/>
                </a:rPr>
                <a:t>特徴・工夫点</a:t>
              </a:r>
              <a:r>
                <a:rPr lang="ja-JP" altLang="en-US" sz="1200" spc="-15" dirty="0">
                  <a:solidFill>
                    <a:schemeClr val="tx1"/>
                  </a:solidFill>
                  <a:latin typeface="Yu Gothic UI" panose="020B0500000000000000" pitchFamily="50" charset="-128"/>
                  <a:ea typeface="Yu Gothic UI" panose="020B0500000000000000" pitchFamily="50" charset="-128"/>
                </a:rPr>
                <a:t>（新規性／多言語・文化配慮／他地域・他施設への展開可能性など）</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r>
                <a:rPr lang="ja-JP" altLang="en-US" sz="1200" b="1" spc="-15" dirty="0">
                  <a:solidFill>
                    <a:schemeClr val="tx1"/>
                  </a:solidFill>
                  <a:latin typeface="Yu Gothic UI" panose="020B0500000000000000" pitchFamily="50" charset="-128"/>
                  <a:ea typeface="Yu Gothic UI" panose="020B0500000000000000" pitchFamily="50" charset="-128"/>
                </a:rPr>
                <a:t>既存の啓発ツールの本実証での活用有無　　　</a:t>
              </a:r>
              <a:r>
                <a:rPr lang="ja-JP" altLang="en-US" sz="1200" spc="-15" dirty="0">
                  <a:solidFill>
                    <a:schemeClr val="tx1"/>
                  </a:solidFill>
                  <a:latin typeface="Yu Gothic UI" panose="020B0500000000000000" pitchFamily="50" charset="-128"/>
                  <a:ea typeface="Yu Gothic UI" panose="020B0500000000000000" pitchFamily="50" charset="-128"/>
                </a:rPr>
                <a:t>活用する　</a:t>
              </a:r>
              <a:r>
                <a:rPr lang="en-US" altLang="ja-JP" sz="1200" spc="-15" dirty="0">
                  <a:solidFill>
                    <a:schemeClr val="tx1"/>
                  </a:solidFill>
                  <a:latin typeface="Yu Gothic UI" panose="020B0500000000000000" pitchFamily="50" charset="-128"/>
                  <a:ea typeface="Yu Gothic UI" panose="020B0500000000000000" pitchFamily="50" charset="-128"/>
                </a:rPr>
                <a:t>/</a:t>
              </a:r>
              <a:r>
                <a:rPr lang="ja-JP" altLang="en-US" sz="1200" spc="-15" dirty="0">
                  <a:solidFill>
                    <a:schemeClr val="tx1"/>
                  </a:solidFill>
                  <a:latin typeface="Yu Gothic UI" panose="020B0500000000000000" pitchFamily="50" charset="-128"/>
                  <a:ea typeface="Yu Gothic UI" panose="020B0500000000000000" pitchFamily="50" charset="-128"/>
                </a:rPr>
                <a:t>　活用しない</a:t>
              </a:r>
              <a:endParaRPr lang="en-US" altLang="ja-JP" sz="1200" spc="-15" dirty="0">
                <a:solidFill>
                  <a:schemeClr val="tx1"/>
                </a:solidFill>
                <a:latin typeface="Yu Gothic UI" panose="020B0500000000000000" pitchFamily="50" charset="-128"/>
                <a:ea typeface="Yu Gothic UI" panose="020B0500000000000000" pitchFamily="50" charset="-128"/>
              </a:endParaRPr>
            </a:p>
            <a:p>
              <a:pPr>
                <a:defRPr/>
              </a:pP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rgbClr val="FF0000"/>
                  </a:solidFill>
                  <a:latin typeface="Yu Gothic UI" panose="020B0500000000000000" pitchFamily="50" charset="-128"/>
                  <a:ea typeface="Yu Gothic UI" panose="020B0500000000000000" pitchFamily="50" charset="-128"/>
                </a:rPr>
                <a:t>多言語対応をする場合、何言語で対応するか記載してください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rgbClr val="FF0000"/>
                  </a:solidFill>
                  <a:latin typeface="Yu Gothic UI" panose="020B0500000000000000" pitchFamily="50" charset="-128"/>
                  <a:ea typeface="Yu Gothic UI" panose="020B0500000000000000" pitchFamily="50" charset="-128"/>
                </a:rPr>
                <a:t>既存の啓発ツールを本実証で活用する場合は過去の活用成果や課題を３ページ以降に記載してください</a:t>
              </a:r>
            </a:p>
          </p:txBody>
        </p:sp>
        <p:sp>
          <p:nvSpPr>
            <p:cNvPr id="8" name="正方形/長方形 1212">
              <a:extLst>
                <a:ext uri="{FF2B5EF4-FFF2-40B4-BE49-F238E27FC236}">
                  <a16:creationId xmlns:a16="http://schemas.microsoft.com/office/drawing/2014/main" id="{A4F8CDAA-95E0-00AD-1477-EE74CBD153BC}"/>
                </a:ext>
              </a:extLst>
            </p:cNvPr>
            <p:cNvSpPr/>
            <p:nvPr/>
          </p:nvSpPr>
          <p:spPr>
            <a:xfrm>
              <a:off x="255349" y="1331337"/>
              <a:ext cx="1205425" cy="51034"/>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実証事業にて開発する啓発ツール</a:t>
              </a:r>
            </a:p>
          </p:txBody>
        </p:sp>
      </p:grpSp>
      <p:sp>
        <p:nvSpPr>
          <p:cNvPr id="15" name="テキスト ボックス 14">
            <a:extLst>
              <a:ext uri="{FF2B5EF4-FFF2-40B4-BE49-F238E27FC236}">
                <a16:creationId xmlns:a16="http://schemas.microsoft.com/office/drawing/2014/main" id="{40C096EF-4339-B476-99A0-DA2BF6DDC649}"/>
              </a:ext>
            </a:extLst>
          </p:cNvPr>
          <p:cNvSpPr txBox="1"/>
          <p:nvPr/>
        </p:nvSpPr>
        <p:spPr>
          <a:xfrm>
            <a:off x="143264" y="5767729"/>
            <a:ext cx="1137138" cy="276999"/>
          </a:xfrm>
          <a:prstGeom prst="rect">
            <a:avLst/>
          </a:prstGeom>
          <a:noFill/>
        </p:spPr>
        <p:txBody>
          <a:bodyPr wrap="square">
            <a:spAutoFit/>
          </a:bodyPr>
          <a:lstStyle/>
          <a:p>
            <a:pPr algn="ctr">
              <a:defRPr/>
            </a:pPr>
            <a:r>
              <a:rPr lang="en-US" altLang="ja-JP" sz="1200" b="1" dirty="0">
                <a:latin typeface="Yu Gothic UI" panose="020B0500000000000000" pitchFamily="50" charset="-128"/>
                <a:ea typeface="Yu Gothic UI" panose="020B0500000000000000" pitchFamily="50" charset="-128"/>
              </a:rPr>
              <a:t>【</a:t>
            </a:r>
            <a:r>
              <a:rPr lang="ja-JP" altLang="en-US" sz="1200" b="1" dirty="0">
                <a:latin typeface="Yu Gothic UI" panose="020B0500000000000000" pitchFamily="50" charset="-128"/>
                <a:ea typeface="Yu Gothic UI" panose="020B0500000000000000" pitchFamily="50" charset="-128"/>
              </a:rPr>
              <a:t>留意事項</a:t>
            </a:r>
            <a:r>
              <a:rPr lang="en-US" altLang="ja-JP" sz="1200" b="1" dirty="0">
                <a:latin typeface="Yu Gothic UI" panose="020B0500000000000000" pitchFamily="50" charset="-128"/>
                <a:ea typeface="Yu Gothic UI" panose="020B0500000000000000" pitchFamily="50" charset="-128"/>
              </a:rPr>
              <a:t>】</a:t>
            </a:r>
            <a:endParaRPr lang="ja-JP" altLang="en-US" sz="1200" b="1" dirty="0">
              <a:latin typeface="Yu Gothic UI" panose="020B0500000000000000" pitchFamily="50" charset="-128"/>
              <a:ea typeface="Yu Gothic UI" panose="020B0500000000000000" pitchFamily="50" charset="-128"/>
            </a:endParaRPr>
          </a:p>
        </p:txBody>
      </p:sp>
      <p:sp>
        <p:nvSpPr>
          <p:cNvPr id="17" name="テキスト ボックス 16">
            <a:extLst>
              <a:ext uri="{FF2B5EF4-FFF2-40B4-BE49-F238E27FC236}">
                <a16:creationId xmlns:a16="http://schemas.microsoft.com/office/drawing/2014/main" id="{BDE5CCA8-AA62-8DFB-BA6C-9B05C32104EF}"/>
              </a:ext>
            </a:extLst>
          </p:cNvPr>
          <p:cNvSpPr txBox="1"/>
          <p:nvPr/>
        </p:nvSpPr>
        <p:spPr>
          <a:xfrm>
            <a:off x="275128" y="5994713"/>
            <a:ext cx="9350079" cy="707886"/>
          </a:xfrm>
          <a:prstGeom prst="rect">
            <a:avLst/>
          </a:prstGeom>
          <a:noFill/>
        </p:spPr>
        <p:txBody>
          <a:bodyPr wrap="square">
            <a:spAutoFit/>
          </a:bodyPr>
          <a:lstStyle/>
          <a:p>
            <a:pPr marL="171450" indent="-171450">
              <a:buFont typeface="Yu Gothic UI" panose="020B0500000000000000" pitchFamily="50" charset="-128"/>
              <a:buChar char="※"/>
            </a:pPr>
            <a:r>
              <a:rPr lang="ja-JP" altLang="en-US" sz="1000" dirty="0">
                <a:latin typeface="Yu Gothic UI" panose="020B0500000000000000" pitchFamily="50" charset="-128"/>
                <a:ea typeface="Yu Gothic UI" panose="020B0500000000000000" pitchFamily="50" charset="-128"/>
              </a:rPr>
              <a:t>既存の啓発ツールのみを活用する実証は認められません。必ず本実証において新規の啓発ツールを開発してください。</a:t>
            </a:r>
          </a:p>
          <a:p>
            <a:pPr marL="171450" indent="-171450">
              <a:buFont typeface="Yu Gothic UI" panose="020B0500000000000000" pitchFamily="50" charset="-128"/>
              <a:buChar char="※"/>
            </a:pPr>
            <a:r>
              <a:rPr lang="ja-JP" altLang="en-US" sz="1000" dirty="0">
                <a:latin typeface="Yu Gothic UI" panose="020B0500000000000000" pitchFamily="50" charset="-128"/>
                <a:ea typeface="Yu Gothic UI" panose="020B0500000000000000" pitchFamily="50" charset="-128"/>
              </a:rPr>
              <a:t>複数事業者から同一又は類似の内容に基づいて申請がなされたと判断される場合には、一部申請の取り下げ等を求める場合があります。</a:t>
            </a:r>
          </a:p>
          <a:p>
            <a:pPr marL="171450" indent="-171450">
              <a:buFont typeface="Yu Gothic UI" panose="020B0500000000000000" pitchFamily="50" charset="-128"/>
              <a:buChar char="※"/>
            </a:pPr>
            <a:r>
              <a:rPr lang="ja-JP" altLang="en-US" sz="1000" dirty="0">
                <a:latin typeface="Yu Gothic UI" panose="020B0500000000000000" pitchFamily="50" charset="-128"/>
                <a:ea typeface="Yu Gothic UI" panose="020B0500000000000000" pitchFamily="50" charset="-128"/>
              </a:rPr>
              <a:t>開発する啓発ツールについては、特定の企業、製品、サービス等に依存しない、誰もが利用可能な汎用的なデザイン及び仕様としてください。</a:t>
            </a:r>
          </a:p>
          <a:p>
            <a:pPr marL="171450" indent="-171450">
              <a:buFont typeface="Yu Gothic UI" panose="020B0500000000000000" pitchFamily="50" charset="-128"/>
              <a:buChar char="※"/>
            </a:pPr>
            <a:r>
              <a:rPr lang="ja-JP" altLang="en-US" sz="1000" dirty="0">
                <a:latin typeface="Yu Gothic UI" panose="020B0500000000000000" pitchFamily="50" charset="-128"/>
                <a:ea typeface="Yu Gothic UI" panose="020B0500000000000000" pitchFamily="50" charset="-128"/>
              </a:rPr>
              <a:t>開発された啓発ツールのデザイン等の制作物の権利については、観光庁に帰属します。制作物のデザイン等のデータは観光庁のサイトでの公開を予定しています。</a:t>
            </a:r>
            <a:endParaRPr lang="en-US" altLang="ja-JP" sz="1000" dirty="0">
              <a:latin typeface="Yu Gothic UI" panose="020B0500000000000000" pitchFamily="50" charset="-128"/>
              <a:ea typeface="Yu Gothic UI" panose="020B0500000000000000" pitchFamily="50" charset="-128"/>
            </a:endParaRPr>
          </a:p>
        </p:txBody>
      </p:sp>
      <p:sp>
        <p:nvSpPr>
          <p:cNvPr id="19" name="正方形/長方形 1210">
            <a:extLst>
              <a:ext uri="{FF2B5EF4-FFF2-40B4-BE49-F238E27FC236}">
                <a16:creationId xmlns:a16="http://schemas.microsoft.com/office/drawing/2014/main" id="{19CF3634-700B-DD09-30E2-FDEC03BA828D}"/>
              </a:ext>
            </a:extLst>
          </p:cNvPr>
          <p:cNvSpPr/>
          <p:nvPr/>
        </p:nvSpPr>
        <p:spPr>
          <a:xfrm>
            <a:off x="275128" y="3682676"/>
            <a:ext cx="9350079" cy="626308"/>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n"/>
              <a:defRPr/>
            </a:pPr>
            <a:r>
              <a:rPr lang="ja-JP" altLang="en-US" sz="1200" b="1" spc="-15" dirty="0">
                <a:solidFill>
                  <a:schemeClr val="tx1"/>
                </a:solidFill>
                <a:latin typeface="Yu Gothic UI" panose="020B0500000000000000" pitchFamily="50" charset="-128"/>
                <a:ea typeface="Yu Gothic UI" panose="020B0500000000000000" pitchFamily="50" charset="-128"/>
              </a:rPr>
              <a:t>開発する啓発ツールに○</a:t>
            </a:r>
            <a:r>
              <a:rPr lang="ja-JP" altLang="en-US" sz="1200" spc="-15" dirty="0">
                <a:solidFill>
                  <a:schemeClr val="tx1"/>
                </a:solidFill>
                <a:latin typeface="Yu Gothic UI" panose="020B0500000000000000" pitchFamily="50" charset="-128"/>
                <a:ea typeface="Yu Gothic UI" panose="020B0500000000000000" pitchFamily="50" charset="-128"/>
              </a:rPr>
              <a:t>（複数選択可、「その他」は加筆してください）</a:t>
            </a:r>
            <a:endParaRPr lang="en-US" altLang="ja-JP" sz="1200" spc="-15" dirty="0">
              <a:solidFill>
                <a:schemeClr val="tx1"/>
              </a:solidFill>
              <a:latin typeface="Yu Gothic UI" panose="020B0500000000000000" pitchFamily="50" charset="-128"/>
              <a:ea typeface="Yu Gothic UI" panose="020B0500000000000000" pitchFamily="50" charset="-128"/>
            </a:endParaRPr>
          </a:p>
          <a:p>
            <a:pPr>
              <a:defRPr/>
            </a:pPr>
            <a:r>
              <a:rPr lang="ja-JP" altLang="en-US" sz="1200" spc="-15" dirty="0">
                <a:solidFill>
                  <a:schemeClr val="tx1"/>
                </a:solidFill>
                <a:latin typeface="Yu Gothic UI" panose="020B0500000000000000" pitchFamily="50" charset="-128"/>
                <a:ea typeface="Yu Gothic UI" panose="020B0500000000000000" pitchFamily="50" charset="-128"/>
              </a:rPr>
              <a:t>　</a:t>
            </a:r>
            <a:endParaRPr lang="en-US" altLang="ja-JP" sz="1200" spc="-15" dirty="0">
              <a:solidFill>
                <a:schemeClr val="tx1"/>
              </a:solidFill>
              <a:latin typeface="Yu Gothic UI" panose="020B0500000000000000" pitchFamily="50" charset="-128"/>
              <a:ea typeface="Yu Gothic UI" panose="020B0500000000000000" pitchFamily="50" charset="-128"/>
            </a:endParaRPr>
          </a:p>
          <a:p>
            <a:pPr>
              <a:defRPr/>
            </a:pPr>
            <a:r>
              <a:rPr lang="ja-JP" altLang="en-US" sz="1200" spc="-15" dirty="0">
                <a:solidFill>
                  <a:schemeClr val="tx1"/>
                </a:solidFill>
                <a:latin typeface="Yu Gothic UI" panose="020B0500000000000000" pitchFamily="50" charset="-128"/>
                <a:ea typeface="Yu Gothic UI" panose="020B0500000000000000" pitchFamily="50" charset="-128"/>
              </a:rPr>
              <a:t>　ポスター　</a:t>
            </a:r>
            <a:r>
              <a:rPr lang="en-US" altLang="ja-JP" sz="1200" spc="-15" dirty="0">
                <a:solidFill>
                  <a:schemeClr val="tx1"/>
                </a:solidFill>
                <a:latin typeface="Yu Gothic UI" panose="020B0500000000000000" pitchFamily="50" charset="-128"/>
                <a:ea typeface="Yu Gothic UI" panose="020B0500000000000000" pitchFamily="50" charset="-128"/>
              </a:rPr>
              <a:t>/</a:t>
            </a:r>
            <a:r>
              <a:rPr lang="ja-JP" altLang="en-US" sz="1200" spc="-15" dirty="0">
                <a:solidFill>
                  <a:schemeClr val="tx1"/>
                </a:solidFill>
                <a:latin typeface="Yu Gothic UI" panose="020B0500000000000000" pitchFamily="50" charset="-128"/>
                <a:ea typeface="Yu Gothic UI" panose="020B0500000000000000" pitchFamily="50" charset="-128"/>
              </a:rPr>
              <a:t>　ステッカー　</a:t>
            </a:r>
            <a:r>
              <a:rPr lang="en-US" altLang="ja-JP" sz="1200" spc="-15" dirty="0">
                <a:solidFill>
                  <a:schemeClr val="tx1"/>
                </a:solidFill>
                <a:latin typeface="Yu Gothic UI" panose="020B0500000000000000" pitchFamily="50" charset="-128"/>
                <a:ea typeface="Yu Gothic UI" panose="020B0500000000000000" pitchFamily="50" charset="-128"/>
              </a:rPr>
              <a:t>/</a:t>
            </a:r>
            <a:r>
              <a:rPr lang="ja-JP" altLang="en-US" sz="1200" spc="-15" dirty="0">
                <a:solidFill>
                  <a:schemeClr val="tx1"/>
                </a:solidFill>
                <a:latin typeface="Yu Gothic UI" panose="020B0500000000000000" pitchFamily="50" charset="-128"/>
                <a:ea typeface="Yu Gothic UI" panose="020B0500000000000000" pitchFamily="50" charset="-128"/>
              </a:rPr>
              <a:t>　リーフレット　</a:t>
            </a:r>
            <a:r>
              <a:rPr lang="en-US" altLang="ja-JP" sz="1200" spc="-15" dirty="0">
                <a:solidFill>
                  <a:schemeClr val="tx1"/>
                </a:solidFill>
                <a:latin typeface="Yu Gothic UI" panose="020B0500000000000000" pitchFamily="50" charset="-128"/>
                <a:ea typeface="Yu Gothic UI" panose="020B0500000000000000" pitchFamily="50" charset="-128"/>
              </a:rPr>
              <a:t>/</a:t>
            </a:r>
            <a:r>
              <a:rPr lang="ja-JP" altLang="en-US" sz="1200" spc="-15" dirty="0">
                <a:solidFill>
                  <a:schemeClr val="tx1"/>
                </a:solidFill>
                <a:latin typeface="Yu Gothic UI" panose="020B0500000000000000" pitchFamily="50" charset="-128"/>
                <a:ea typeface="Yu Gothic UI" panose="020B0500000000000000" pitchFamily="50" charset="-128"/>
              </a:rPr>
              <a:t>　ピクトグラム　</a:t>
            </a:r>
            <a:r>
              <a:rPr lang="en-US" altLang="ja-JP" sz="1200" spc="-15" dirty="0">
                <a:solidFill>
                  <a:schemeClr val="tx1"/>
                </a:solidFill>
                <a:latin typeface="Yu Gothic UI" panose="020B0500000000000000" pitchFamily="50" charset="-128"/>
                <a:ea typeface="Yu Gothic UI" panose="020B0500000000000000" pitchFamily="50" charset="-128"/>
              </a:rPr>
              <a:t>/</a:t>
            </a:r>
            <a:r>
              <a:rPr lang="ja-JP" altLang="en-US" sz="1200" spc="-15" dirty="0">
                <a:solidFill>
                  <a:schemeClr val="tx1"/>
                </a:solidFill>
                <a:latin typeface="Yu Gothic UI" panose="020B0500000000000000" pitchFamily="50" charset="-128"/>
                <a:ea typeface="Yu Gothic UI" panose="020B0500000000000000" pitchFamily="50" charset="-128"/>
              </a:rPr>
              <a:t>　動画　</a:t>
            </a:r>
            <a:r>
              <a:rPr lang="en-US" altLang="ja-JP" sz="1200" spc="-15" dirty="0">
                <a:solidFill>
                  <a:schemeClr val="tx1"/>
                </a:solidFill>
                <a:latin typeface="Yu Gothic UI" panose="020B0500000000000000" pitchFamily="50" charset="-128"/>
                <a:ea typeface="Yu Gothic UI" panose="020B0500000000000000" pitchFamily="50" charset="-128"/>
              </a:rPr>
              <a:t>/</a:t>
            </a:r>
            <a:r>
              <a:rPr lang="ja-JP" altLang="en-US" sz="1200" spc="-15" dirty="0">
                <a:solidFill>
                  <a:schemeClr val="tx1"/>
                </a:solidFill>
                <a:latin typeface="Yu Gothic UI" panose="020B0500000000000000" pitchFamily="50" charset="-128"/>
                <a:ea typeface="Yu Gothic UI" panose="020B0500000000000000" pitchFamily="50" charset="-128"/>
              </a:rPr>
              <a:t>　音声アナウンス　</a:t>
            </a:r>
            <a:r>
              <a:rPr lang="en-US" altLang="ja-JP" sz="1200" spc="-15" dirty="0">
                <a:solidFill>
                  <a:schemeClr val="tx1"/>
                </a:solidFill>
                <a:latin typeface="Yu Gothic UI" panose="020B0500000000000000" pitchFamily="50" charset="-128"/>
                <a:ea typeface="Yu Gothic UI" panose="020B0500000000000000" pitchFamily="50" charset="-128"/>
              </a:rPr>
              <a:t>/</a:t>
            </a:r>
            <a:r>
              <a:rPr lang="ja-JP" altLang="en-US" sz="1200" spc="-15" dirty="0">
                <a:solidFill>
                  <a:schemeClr val="tx1"/>
                </a:solidFill>
                <a:latin typeface="Yu Gothic UI" panose="020B0500000000000000" pitchFamily="50" charset="-128"/>
                <a:ea typeface="Yu Gothic UI" panose="020B0500000000000000" pitchFamily="50" charset="-128"/>
              </a:rPr>
              <a:t>　その他（　　　　　　）</a:t>
            </a:r>
            <a:endParaRPr lang="en-US" altLang="ja-JP" sz="1200" spc="-15" dirty="0">
              <a:solidFill>
                <a:schemeClr val="tx1"/>
              </a:solidFill>
              <a:latin typeface="Yu Gothic UI" panose="020B0500000000000000" pitchFamily="50" charset="-128"/>
              <a:ea typeface="Yu Gothic UI" panose="020B0500000000000000" pitchFamily="50" charset="-128"/>
            </a:endParaRPr>
          </a:p>
        </p:txBody>
      </p:sp>
      <p:sp>
        <p:nvSpPr>
          <p:cNvPr id="21" name="吹き出し: 四角形 20">
            <a:extLst>
              <a:ext uri="{FF2B5EF4-FFF2-40B4-BE49-F238E27FC236}">
                <a16:creationId xmlns:a16="http://schemas.microsoft.com/office/drawing/2014/main" id="{322D7C07-97D7-73E2-F91A-3071E60368ED}"/>
              </a:ext>
            </a:extLst>
          </p:cNvPr>
          <p:cNvSpPr/>
          <p:nvPr/>
        </p:nvSpPr>
        <p:spPr>
          <a:xfrm>
            <a:off x="9906000" y="1751063"/>
            <a:ext cx="2617645" cy="565417"/>
          </a:xfrm>
          <a:prstGeom prst="wedgeRectCallout">
            <a:avLst>
              <a:gd name="adj1" fmla="val -57041"/>
              <a:gd name="adj2" fmla="val -2169"/>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12" dirty="0">
                <a:solidFill>
                  <a:schemeClr val="tx1"/>
                </a:solidFill>
                <a:latin typeface="Meiryo UI" panose="020B0604030504040204" pitchFamily="50" charset="-128"/>
                <a:ea typeface="Meiryo UI" panose="020B0604030504040204" pitchFamily="50" charset="-128"/>
              </a:rPr>
              <a:t>■で記載された項目に沿って記入・選択ください</a:t>
            </a:r>
          </a:p>
        </p:txBody>
      </p:sp>
      <p:sp>
        <p:nvSpPr>
          <p:cNvPr id="22" name="吹き出し: 四角形 21">
            <a:extLst>
              <a:ext uri="{FF2B5EF4-FFF2-40B4-BE49-F238E27FC236}">
                <a16:creationId xmlns:a16="http://schemas.microsoft.com/office/drawing/2014/main" id="{18DC567C-685E-537A-AA79-410848102414}"/>
              </a:ext>
            </a:extLst>
          </p:cNvPr>
          <p:cNvSpPr/>
          <p:nvPr/>
        </p:nvSpPr>
        <p:spPr>
          <a:xfrm>
            <a:off x="9905999" y="2548424"/>
            <a:ext cx="2617645" cy="565417"/>
          </a:xfrm>
          <a:prstGeom prst="wedgeRectCallout">
            <a:avLst>
              <a:gd name="adj1" fmla="val -57041"/>
              <a:gd name="adj2" fmla="val -2169"/>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12" dirty="0">
                <a:solidFill>
                  <a:srgbClr val="FF0000"/>
                </a:solidFill>
                <a:latin typeface="Meiryo UI" panose="020B0604030504040204" pitchFamily="50" charset="-128"/>
                <a:ea typeface="Meiryo UI" panose="020B0604030504040204" pitchFamily="50" charset="-128"/>
              </a:rPr>
              <a:t>赤字</a:t>
            </a:r>
            <a:r>
              <a:rPr lang="ja-JP" altLang="en-US" sz="812" dirty="0">
                <a:solidFill>
                  <a:schemeClr val="tx1"/>
                </a:solidFill>
                <a:latin typeface="Meiryo UI" panose="020B0604030504040204" pitchFamily="50" charset="-128"/>
                <a:ea typeface="Meiryo UI" panose="020B0604030504040204" pitchFamily="50" charset="-128"/>
              </a:rPr>
              <a:t>で記載された内容は申請時において消去してください。</a:t>
            </a:r>
          </a:p>
        </p:txBody>
      </p:sp>
      <p:sp>
        <p:nvSpPr>
          <p:cNvPr id="3" name="スライド番号プレースホルダー 67">
            <a:extLst>
              <a:ext uri="{FF2B5EF4-FFF2-40B4-BE49-F238E27FC236}">
                <a16:creationId xmlns:a16="http://schemas.microsoft.com/office/drawing/2014/main" id="{84251131-FC32-7DD0-324D-D443DB8D77A3}"/>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1</a:t>
            </a:fld>
            <a:endParaRPr lang="ja-JP" altLang="en-US"/>
          </a:p>
        </p:txBody>
      </p:sp>
    </p:spTree>
    <p:extLst>
      <p:ext uri="{BB962C8B-B14F-4D97-AF65-F5344CB8AC3E}">
        <p14:creationId xmlns:p14="http://schemas.microsoft.com/office/powerpoint/2010/main" val="3826881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a:extLst>
              <a:ext uri="{FF2B5EF4-FFF2-40B4-BE49-F238E27FC236}">
                <a16:creationId xmlns:a16="http://schemas.microsoft.com/office/drawing/2014/main" id="{3000940D-DE7F-6809-3BEE-B540827F00B7}"/>
              </a:ext>
            </a:extLst>
          </p:cNvPr>
          <p:cNvGrpSpPr/>
          <p:nvPr/>
        </p:nvGrpSpPr>
        <p:grpSpPr>
          <a:xfrm>
            <a:off x="259499" y="305552"/>
            <a:ext cx="9370476" cy="468001"/>
            <a:chOff x="423695" y="149644"/>
            <a:chExt cx="9065153" cy="468001"/>
          </a:xfrm>
        </p:grpSpPr>
        <p:grpSp>
          <p:nvGrpSpPr>
            <p:cNvPr id="29" name="グループ化 28">
              <a:extLst>
                <a:ext uri="{FF2B5EF4-FFF2-40B4-BE49-F238E27FC236}">
                  <a16:creationId xmlns:a16="http://schemas.microsoft.com/office/drawing/2014/main" id="{88A7870A-A3EF-D815-91A0-6EE353211F6F}"/>
                </a:ext>
              </a:extLst>
            </p:cNvPr>
            <p:cNvGrpSpPr/>
            <p:nvPr/>
          </p:nvGrpSpPr>
          <p:grpSpPr>
            <a:xfrm>
              <a:off x="8005010" y="149644"/>
              <a:ext cx="1483838" cy="468000"/>
              <a:chOff x="7050511" y="149644"/>
              <a:chExt cx="1483838" cy="468000"/>
            </a:xfrm>
          </p:grpSpPr>
          <p:sp>
            <p:nvSpPr>
              <p:cNvPr id="48" name="正方形/長方形 47">
                <a:extLst>
                  <a:ext uri="{FF2B5EF4-FFF2-40B4-BE49-F238E27FC236}">
                    <a16:creationId xmlns:a16="http://schemas.microsoft.com/office/drawing/2014/main" id="{BD3723BE-2348-2841-9225-ADDC75D27D89}"/>
                  </a:ext>
                </a:extLst>
              </p:cNvPr>
              <p:cNvSpPr/>
              <p:nvPr/>
            </p:nvSpPr>
            <p:spPr bwMode="gray">
              <a:xfrm>
                <a:off x="7792967" y="149644"/>
                <a:ext cx="741382" cy="468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endParaRPr lang="ja-JP" altLang="en-US" sz="1200" dirty="0">
                  <a:solidFill>
                    <a:schemeClr val="tx2"/>
                  </a:solidFill>
                  <a:latin typeface="Yu Gothic UI" panose="020B0500000000000000" pitchFamily="50" charset="-128"/>
                  <a:ea typeface="Yu Gothic UI" panose="020B0500000000000000" pitchFamily="50" charset="-128"/>
                </a:endParaRPr>
              </a:p>
            </p:txBody>
          </p:sp>
          <p:sp>
            <p:nvSpPr>
              <p:cNvPr id="49" name="正方形/長方形 1217">
                <a:extLst>
                  <a:ext uri="{FF2B5EF4-FFF2-40B4-BE49-F238E27FC236}">
                    <a16:creationId xmlns:a16="http://schemas.microsoft.com/office/drawing/2014/main" id="{DA0375DC-2D51-30E3-D1FA-6F8E049091C5}"/>
                  </a:ext>
                </a:extLst>
              </p:cNvPr>
              <p:cNvSpPr/>
              <p:nvPr/>
            </p:nvSpPr>
            <p:spPr>
              <a:xfrm>
                <a:off x="7050511" y="149644"/>
                <a:ext cx="741383" cy="468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シーン</a:t>
                </a:r>
                <a:br>
                  <a:rPr lang="en-US" altLang="ja-JP" sz="1200" b="1" dirty="0">
                    <a:solidFill>
                      <a:schemeClr val="bg1"/>
                    </a:solidFill>
                    <a:latin typeface="Yu Gothic UI" panose="020B0500000000000000" pitchFamily="50" charset="-128"/>
                    <a:ea typeface="Yu Gothic UI" panose="020B0500000000000000" pitchFamily="50" charset="-128"/>
                  </a:rPr>
                </a:br>
                <a:r>
                  <a:rPr lang="ja-JP" altLang="en-US" sz="1200" b="1" dirty="0">
                    <a:solidFill>
                      <a:schemeClr val="bg1"/>
                    </a:solidFill>
                    <a:latin typeface="Yu Gothic UI" panose="020B0500000000000000" pitchFamily="50" charset="-128"/>
                    <a:ea typeface="Yu Gothic UI" panose="020B0500000000000000" pitchFamily="50" charset="-128"/>
                  </a:rPr>
                  <a:t>番号</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nvGrpSpPr>
            <p:cNvPr id="40" name="グループ化 39">
              <a:extLst>
                <a:ext uri="{FF2B5EF4-FFF2-40B4-BE49-F238E27FC236}">
                  <a16:creationId xmlns:a16="http://schemas.microsoft.com/office/drawing/2014/main" id="{4D8EAB21-8264-EC75-78AF-F7BC4ED10E47}"/>
                </a:ext>
              </a:extLst>
            </p:cNvPr>
            <p:cNvGrpSpPr/>
            <p:nvPr/>
          </p:nvGrpSpPr>
          <p:grpSpPr>
            <a:xfrm>
              <a:off x="423695" y="149644"/>
              <a:ext cx="3386305" cy="467997"/>
              <a:chOff x="319422" y="390274"/>
              <a:chExt cx="3386305" cy="467997"/>
            </a:xfrm>
          </p:grpSpPr>
          <p:sp>
            <p:nvSpPr>
              <p:cNvPr id="46" name="正方形/長方形 45">
                <a:extLst>
                  <a:ext uri="{FF2B5EF4-FFF2-40B4-BE49-F238E27FC236}">
                    <a16:creationId xmlns:a16="http://schemas.microsoft.com/office/drawing/2014/main" id="{93ECBE5C-808F-1F14-8FDA-4E454C40B7F5}"/>
                  </a:ext>
                </a:extLst>
              </p:cNvPr>
              <p:cNvSpPr/>
              <p:nvPr/>
            </p:nvSpPr>
            <p:spPr bwMode="gray">
              <a:xfrm>
                <a:off x="1322181" y="390275"/>
                <a:ext cx="2383546" cy="467996"/>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endParaRPr lang="ja-JP" altLang="en-US" sz="1200" dirty="0">
                  <a:solidFill>
                    <a:schemeClr val="tx2"/>
                  </a:solidFill>
                  <a:latin typeface="Yu Gothic UI" panose="020B0500000000000000" pitchFamily="50" charset="-128"/>
                  <a:ea typeface="Yu Gothic UI" panose="020B0500000000000000" pitchFamily="50" charset="-128"/>
                </a:endParaRPr>
              </a:p>
            </p:txBody>
          </p:sp>
          <p:sp>
            <p:nvSpPr>
              <p:cNvPr id="47" name="正方形/長方形 1217">
                <a:extLst>
                  <a:ext uri="{FF2B5EF4-FFF2-40B4-BE49-F238E27FC236}">
                    <a16:creationId xmlns:a16="http://schemas.microsoft.com/office/drawing/2014/main" id="{A8D928E9-D78A-54F4-4861-6E52A02B4B98}"/>
                  </a:ext>
                </a:extLst>
              </p:cNvPr>
              <p:cNvSpPr/>
              <p:nvPr/>
            </p:nvSpPr>
            <p:spPr>
              <a:xfrm>
                <a:off x="319422" y="390274"/>
                <a:ext cx="996031" cy="467995"/>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申請団体名</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nvGrpSpPr>
            <p:cNvPr id="35" name="グループ化 34">
              <a:extLst>
                <a:ext uri="{FF2B5EF4-FFF2-40B4-BE49-F238E27FC236}">
                  <a16:creationId xmlns:a16="http://schemas.microsoft.com/office/drawing/2014/main" id="{0CE88530-5F71-1991-2A90-3262B95AEFE9}"/>
                </a:ext>
              </a:extLst>
            </p:cNvPr>
            <p:cNvGrpSpPr/>
            <p:nvPr/>
          </p:nvGrpSpPr>
          <p:grpSpPr>
            <a:xfrm>
              <a:off x="3816653" y="149645"/>
              <a:ext cx="4187284" cy="468000"/>
              <a:chOff x="4618753" y="149645"/>
              <a:chExt cx="4187284" cy="468000"/>
            </a:xfrm>
          </p:grpSpPr>
          <p:sp>
            <p:nvSpPr>
              <p:cNvPr id="36" name="正方形/長方形 35">
                <a:extLst>
                  <a:ext uri="{FF2B5EF4-FFF2-40B4-BE49-F238E27FC236}">
                    <a16:creationId xmlns:a16="http://schemas.microsoft.com/office/drawing/2014/main" id="{6832629B-D73B-216E-50B7-74568BED9B2D}"/>
                  </a:ext>
                </a:extLst>
              </p:cNvPr>
              <p:cNvSpPr/>
              <p:nvPr/>
            </p:nvSpPr>
            <p:spPr bwMode="gray">
              <a:xfrm>
                <a:off x="5374179" y="149645"/>
                <a:ext cx="3431858" cy="468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1450" indent="-171450" defTabSz="990564">
                  <a:buSzPct val="100000"/>
                  <a:buFont typeface="Wingdings" panose="05000000000000000000" pitchFamily="2" charset="2"/>
                  <a:buChar char="Ø"/>
                </a:pPr>
                <a:r>
                  <a:rPr lang="ja-JP" altLang="en-US" sz="1050" dirty="0">
                    <a:solidFill>
                      <a:srgbClr val="FF0000"/>
                    </a:solidFill>
                    <a:latin typeface="Yu Gothic UI" panose="020B0500000000000000" pitchFamily="50" charset="-128"/>
                    <a:ea typeface="Yu Gothic UI" panose="020B0500000000000000" pitchFamily="50" charset="-128"/>
                  </a:rPr>
                  <a:t>シーン・課題・手法が分かる表現としてください</a:t>
                </a:r>
                <a:endParaRPr lang="en-US" altLang="ja-JP" sz="1050" dirty="0">
                  <a:solidFill>
                    <a:srgbClr val="FF0000"/>
                  </a:solidFill>
                  <a:latin typeface="Yu Gothic UI" panose="020B0500000000000000" pitchFamily="50" charset="-128"/>
                  <a:ea typeface="Yu Gothic UI" panose="020B0500000000000000" pitchFamily="50" charset="-128"/>
                </a:endParaRPr>
              </a:p>
              <a:p>
                <a:pPr defTabSz="990564">
                  <a:buSzPct val="100000"/>
                </a:pPr>
                <a:r>
                  <a:rPr lang="ja-JP" altLang="en-US" sz="1000" dirty="0">
                    <a:solidFill>
                      <a:srgbClr val="FF0000"/>
                    </a:solidFill>
                    <a:latin typeface="Yu Gothic UI" panose="020B0500000000000000" pitchFamily="50" charset="-128"/>
                    <a:ea typeface="Yu Gothic UI" panose="020B0500000000000000" pitchFamily="50" charset="-128"/>
                  </a:rPr>
                  <a:t>　例：「飲食店における行列・利用マナーの多言語ピクトグラム実証」</a:t>
                </a:r>
                <a:endParaRPr lang="ja-JP" altLang="en-US" sz="1000" dirty="0">
                  <a:solidFill>
                    <a:schemeClr val="tx2"/>
                  </a:solidFill>
                  <a:latin typeface="Yu Gothic UI" panose="020B0500000000000000" pitchFamily="50" charset="-128"/>
                  <a:ea typeface="Yu Gothic UI" panose="020B0500000000000000" pitchFamily="50" charset="-128"/>
                </a:endParaRPr>
              </a:p>
            </p:txBody>
          </p:sp>
          <p:sp>
            <p:nvSpPr>
              <p:cNvPr id="37" name="正方形/長方形 1217">
                <a:extLst>
                  <a:ext uri="{FF2B5EF4-FFF2-40B4-BE49-F238E27FC236}">
                    <a16:creationId xmlns:a16="http://schemas.microsoft.com/office/drawing/2014/main" id="{ED421858-35F0-1443-F0FD-DE78366EF8E2}"/>
                  </a:ext>
                </a:extLst>
              </p:cNvPr>
              <p:cNvSpPr/>
              <p:nvPr/>
            </p:nvSpPr>
            <p:spPr>
              <a:xfrm>
                <a:off x="4618753" y="149645"/>
                <a:ext cx="746331" cy="468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実証</a:t>
                </a:r>
                <a:endParaRPr lang="en-US" altLang="ja-JP" sz="1200" b="1">
                  <a:solidFill>
                    <a:schemeClr val="bg1"/>
                  </a:solidFill>
                  <a:latin typeface="Yu Gothic UI" panose="020B0500000000000000" pitchFamily="50" charset="-128"/>
                  <a:ea typeface="Yu Gothic UI" panose="020B0500000000000000" pitchFamily="50" charset="-128"/>
                </a:endParaRPr>
              </a:p>
              <a:p>
                <a:pPr algn="ctr">
                  <a:defRPr/>
                </a:pPr>
                <a:r>
                  <a:rPr lang="ja-JP" altLang="en-US" sz="1200" b="1">
                    <a:solidFill>
                      <a:schemeClr val="bg1"/>
                    </a:solidFill>
                    <a:latin typeface="Yu Gothic UI" panose="020B0500000000000000" pitchFamily="50" charset="-128"/>
                    <a:ea typeface="Yu Gothic UI" panose="020B0500000000000000" pitchFamily="50" charset="-128"/>
                  </a:rPr>
                  <a:t>事業名</a:t>
                </a:r>
                <a:endParaRPr lang="en-US" altLang="ja-JP" sz="1200" b="1">
                  <a:solidFill>
                    <a:schemeClr val="bg1"/>
                  </a:solidFill>
                  <a:latin typeface="Yu Gothic UI" panose="020B0500000000000000" pitchFamily="50" charset="-128"/>
                  <a:ea typeface="Yu Gothic UI" panose="020B0500000000000000" pitchFamily="50" charset="-128"/>
                </a:endParaRPr>
              </a:p>
            </p:txBody>
          </p:sp>
        </p:grpSp>
      </p:grpSp>
      <p:sp>
        <p:nvSpPr>
          <p:cNvPr id="50" name="テキスト ボックス 49">
            <a:extLst>
              <a:ext uri="{FF2B5EF4-FFF2-40B4-BE49-F238E27FC236}">
                <a16:creationId xmlns:a16="http://schemas.microsoft.com/office/drawing/2014/main" id="{FDFDB67F-ADA5-82F8-C948-5DEC7F4997A1}"/>
              </a:ext>
            </a:extLst>
          </p:cNvPr>
          <p:cNvSpPr txBox="1"/>
          <p:nvPr/>
        </p:nvSpPr>
        <p:spPr>
          <a:xfrm>
            <a:off x="8886979" y="-625"/>
            <a:ext cx="741383" cy="261610"/>
          </a:xfrm>
          <a:prstGeom prst="rect">
            <a:avLst/>
          </a:prstGeom>
          <a:noFill/>
        </p:spPr>
        <p:txBody>
          <a:bodyPr wrap="square" rtlCol="0">
            <a:spAutoFit/>
          </a:bodyPr>
          <a:lstStyle/>
          <a:p>
            <a:r>
              <a:rPr kumimoji="1" lang="en-US" altLang="ja-JP" sz="1100">
                <a:latin typeface="Yu Gothic UI" panose="020B0500000000000000" pitchFamily="50" charset="-128"/>
                <a:ea typeface="Yu Gothic UI" panose="020B0500000000000000" pitchFamily="50" charset="-128"/>
              </a:rPr>
              <a:t>【</a:t>
            </a:r>
            <a:r>
              <a:rPr kumimoji="1" lang="ja-JP" altLang="en-US" sz="1100">
                <a:latin typeface="Yu Gothic UI" panose="020B0500000000000000" pitchFamily="50" charset="-128"/>
                <a:ea typeface="Yu Gothic UI" panose="020B0500000000000000" pitchFamily="50" charset="-128"/>
              </a:rPr>
              <a:t>様式</a:t>
            </a:r>
            <a:r>
              <a:rPr kumimoji="1" lang="en-US" altLang="ja-JP" sz="1100">
                <a:latin typeface="Yu Gothic UI" panose="020B0500000000000000" pitchFamily="50" charset="-128"/>
                <a:ea typeface="Yu Gothic UI" panose="020B0500000000000000" pitchFamily="50" charset="-128"/>
              </a:rPr>
              <a:t>1】</a:t>
            </a:r>
            <a:endParaRPr kumimoji="1" lang="ja-JP" altLang="en-US" sz="1100">
              <a:latin typeface="Yu Gothic UI" panose="020B0500000000000000" pitchFamily="50" charset="-128"/>
              <a:ea typeface="Yu Gothic UI" panose="020B0500000000000000" pitchFamily="50" charset="-128"/>
            </a:endParaRPr>
          </a:p>
        </p:txBody>
      </p:sp>
      <p:sp>
        <p:nvSpPr>
          <p:cNvPr id="68" name="スライド番号プレースホルダー 67">
            <a:extLst>
              <a:ext uri="{FF2B5EF4-FFF2-40B4-BE49-F238E27FC236}">
                <a16:creationId xmlns:a16="http://schemas.microsoft.com/office/drawing/2014/main" id="{091640CC-6832-07D2-2080-99B775C81D3F}"/>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2</a:t>
            </a:fld>
            <a:endParaRPr lang="ja-JP" altLang="en-US"/>
          </a:p>
        </p:txBody>
      </p:sp>
      <p:grpSp>
        <p:nvGrpSpPr>
          <p:cNvPr id="5" name="グループ化 4">
            <a:extLst>
              <a:ext uri="{FF2B5EF4-FFF2-40B4-BE49-F238E27FC236}">
                <a16:creationId xmlns:a16="http://schemas.microsoft.com/office/drawing/2014/main" id="{1D03749F-0E4E-A5AA-E7DE-950F1734737D}"/>
              </a:ext>
            </a:extLst>
          </p:cNvPr>
          <p:cNvGrpSpPr/>
          <p:nvPr/>
        </p:nvGrpSpPr>
        <p:grpSpPr>
          <a:xfrm>
            <a:off x="282203" y="5252588"/>
            <a:ext cx="5141546" cy="1380719"/>
            <a:chOff x="6027789" y="1557002"/>
            <a:chExt cx="4134523" cy="1440931"/>
          </a:xfrm>
        </p:grpSpPr>
        <p:sp>
          <p:nvSpPr>
            <p:cNvPr id="7" name="正方形/長方形 1210">
              <a:extLst>
                <a:ext uri="{FF2B5EF4-FFF2-40B4-BE49-F238E27FC236}">
                  <a16:creationId xmlns:a16="http://schemas.microsoft.com/office/drawing/2014/main" id="{F98A4AFF-9765-D623-712F-6E1B757355C9}"/>
                </a:ext>
              </a:extLst>
            </p:cNvPr>
            <p:cNvSpPr/>
            <p:nvPr/>
          </p:nvSpPr>
          <p:spPr>
            <a:xfrm>
              <a:off x="6027789" y="1567992"/>
              <a:ext cx="4134523" cy="142994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a:defRPr/>
              </a:pPr>
              <a:endParaRPr lang="en-US" altLang="ja-JP" sz="1200" spc="-15" dirty="0">
                <a:solidFill>
                  <a:schemeClr val="tx1"/>
                </a:solidFill>
                <a:latin typeface="Yu Gothic UI" panose="020B0500000000000000" pitchFamily="50" charset="-128"/>
                <a:ea typeface="Yu Gothic UI" panose="020B0500000000000000" pitchFamily="50" charset="-128"/>
              </a:endParaRPr>
            </a:p>
            <a:p>
              <a:pPr>
                <a:defRPr/>
              </a:pP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r>
                <a:rPr lang="en-US" altLang="ja-JP" sz="1200" b="1" spc="-15" dirty="0">
                  <a:solidFill>
                    <a:schemeClr val="tx1"/>
                  </a:solidFill>
                  <a:latin typeface="Yu Gothic UI" panose="020B0500000000000000" pitchFamily="50" charset="-128"/>
                  <a:ea typeface="Yu Gothic UI" panose="020B0500000000000000" pitchFamily="50" charset="-128"/>
                </a:rPr>
                <a:t>KPI</a:t>
              </a:r>
              <a:endParaRPr lang="en-US" altLang="ja-JP" sz="10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r>
                <a:rPr lang="en-US" altLang="ja-JP" sz="1200" b="1" spc="-15" dirty="0">
                  <a:solidFill>
                    <a:schemeClr val="tx1"/>
                  </a:solidFill>
                  <a:latin typeface="Yu Gothic UI" panose="020B0500000000000000" pitchFamily="50" charset="-128"/>
                  <a:ea typeface="Yu Gothic UI" panose="020B0500000000000000" pitchFamily="50" charset="-128"/>
                </a:rPr>
                <a:t>KPI</a:t>
              </a:r>
              <a:r>
                <a:rPr lang="ja-JP" altLang="en-US" sz="1200" b="1" spc="-15" dirty="0">
                  <a:solidFill>
                    <a:schemeClr val="tx1"/>
                  </a:solidFill>
                  <a:latin typeface="Yu Gothic UI" panose="020B0500000000000000" pitchFamily="50" charset="-128"/>
                  <a:ea typeface="Yu Gothic UI" panose="020B0500000000000000" pitchFamily="50" charset="-128"/>
                </a:rPr>
                <a:t>測定方法</a:t>
              </a:r>
              <a:endParaRPr lang="en-US" altLang="ja-JP" sz="1200" b="1" spc="-15" dirty="0">
                <a:solidFill>
                  <a:schemeClr val="tx1"/>
                </a:solidFill>
                <a:latin typeface="Yu Gothic UI" panose="020B0500000000000000" pitchFamily="50" charset="-128"/>
                <a:ea typeface="Yu Gothic UI" panose="020B0500000000000000" pitchFamily="50" charset="-128"/>
              </a:endParaRPr>
            </a:p>
            <a:p>
              <a:pPr>
                <a:defRPr/>
              </a:pPr>
              <a:r>
                <a:rPr lang="ja-JP" altLang="en-US" sz="1000" b="1" spc="-15" dirty="0">
                  <a:solidFill>
                    <a:schemeClr val="tx1"/>
                  </a:solidFill>
                  <a:latin typeface="Yu Gothic UI" panose="020B0500000000000000" pitchFamily="50" charset="-128"/>
                  <a:ea typeface="Yu Gothic UI" panose="020B0500000000000000" pitchFamily="50" charset="-128"/>
                </a:rPr>
                <a:t>　</a:t>
              </a:r>
              <a:r>
                <a:rPr lang="en-US" altLang="ja-JP" sz="1000" spc="-15" dirty="0">
                  <a:solidFill>
                    <a:schemeClr val="tx1"/>
                  </a:solidFill>
                  <a:latin typeface="Yu Gothic UI" panose="020B0500000000000000" pitchFamily="50" charset="-128"/>
                  <a:ea typeface="Yu Gothic UI" panose="020B0500000000000000" pitchFamily="50" charset="-128"/>
                </a:rPr>
                <a:t>(</a:t>
              </a:r>
              <a:r>
                <a:rPr lang="ja-JP" altLang="en-US" sz="1000" spc="-15" dirty="0">
                  <a:solidFill>
                    <a:schemeClr val="tx1"/>
                  </a:solidFill>
                  <a:latin typeface="Yu Gothic UI" panose="020B0500000000000000" pitchFamily="50" charset="-128"/>
                  <a:ea typeface="Yu Gothic UI" panose="020B0500000000000000" pitchFamily="50" charset="-128"/>
                </a:rPr>
                <a:t>例 注意喚起掲示前後での違反行為発生件数、注意喚起理解度アンケート（％） 等</a:t>
              </a:r>
              <a:r>
                <a:rPr lang="en-US" altLang="ja-JP" sz="1000" spc="-15" dirty="0">
                  <a:solidFill>
                    <a:schemeClr val="tx1"/>
                  </a:solidFill>
                  <a:latin typeface="Yu Gothic UI" panose="020B0500000000000000" pitchFamily="50" charset="-128"/>
                  <a:ea typeface="Yu Gothic UI" panose="020B0500000000000000" pitchFamily="50" charset="-128"/>
                </a:rPr>
                <a:t>)</a:t>
              </a:r>
              <a:endParaRPr lang="en-US" altLang="ja-JP" sz="1000" b="1" spc="-15" dirty="0">
                <a:solidFill>
                  <a:schemeClr val="tx1"/>
                </a:solidFill>
                <a:latin typeface="Yu Gothic UI" panose="020B0500000000000000" pitchFamily="50" charset="-128"/>
                <a:ea typeface="Yu Gothic UI" panose="020B0500000000000000" pitchFamily="50" charset="-128"/>
              </a:endParaRPr>
            </a:p>
            <a:p>
              <a:pPr>
                <a:defRPr/>
              </a:pPr>
              <a:endParaRPr lang="en-US" altLang="ja-JP" sz="8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en-US" altLang="ja-JP" sz="1200" spc="-15" dirty="0">
                  <a:solidFill>
                    <a:srgbClr val="FF0000"/>
                  </a:solidFill>
                  <a:latin typeface="Yu Gothic UI" panose="020B0500000000000000" pitchFamily="50" charset="-128"/>
                  <a:ea typeface="Yu Gothic UI" panose="020B0500000000000000" pitchFamily="50" charset="-128"/>
                </a:rPr>
                <a:t>KPI</a:t>
              </a:r>
              <a:r>
                <a:rPr lang="ja-JP" altLang="en-US" sz="1200" spc="-15" dirty="0">
                  <a:solidFill>
                    <a:srgbClr val="FF0000"/>
                  </a:solidFill>
                  <a:latin typeface="Yu Gothic UI" panose="020B0500000000000000" pitchFamily="50" charset="-128"/>
                  <a:ea typeface="Yu Gothic UI" panose="020B0500000000000000" pitchFamily="50" charset="-128"/>
                </a:rPr>
                <a:t>は、実施内容（アウトプット）ではなく、その結果として何がどの程度改善・達成されたかを示す成果（アウトカム）を、数値で記載してください。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en-US" altLang="ja-JP" sz="1200" spc="-15" dirty="0">
                  <a:solidFill>
                    <a:srgbClr val="FF0000"/>
                  </a:solidFill>
                  <a:latin typeface="Yu Gothic UI" panose="020B0500000000000000" pitchFamily="50" charset="-128"/>
                  <a:ea typeface="Yu Gothic UI" panose="020B0500000000000000" pitchFamily="50" charset="-128"/>
                </a:rPr>
                <a:t>KPI</a:t>
              </a:r>
              <a:r>
                <a:rPr lang="ja-JP" altLang="en-US" sz="1200" spc="-15" dirty="0">
                  <a:solidFill>
                    <a:srgbClr val="FF0000"/>
                  </a:solidFill>
                  <a:latin typeface="Yu Gothic UI" panose="020B0500000000000000" pitchFamily="50" charset="-128"/>
                  <a:ea typeface="Yu Gothic UI" panose="020B0500000000000000" pitchFamily="50" charset="-128"/>
                </a:rPr>
                <a:t>は</a:t>
              </a:r>
              <a:r>
                <a:rPr lang="en-US" altLang="ja-JP" sz="1200" spc="-15" dirty="0">
                  <a:solidFill>
                    <a:srgbClr val="FF0000"/>
                  </a:solidFill>
                  <a:latin typeface="Yu Gothic UI" panose="020B0500000000000000" pitchFamily="50" charset="-128"/>
                  <a:ea typeface="Yu Gothic UI" panose="020B0500000000000000" pitchFamily="50" charset="-128"/>
                </a:rPr>
                <a:t>1</a:t>
              </a:r>
              <a:r>
                <a:rPr lang="ja-JP" altLang="en-US" sz="1200" spc="-15" dirty="0">
                  <a:solidFill>
                    <a:srgbClr val="FF0000"/>
                  </a:solidFill>
                  <a:latin typeface="Yu Gothic UI" panose="020B0500000000000000" pitchFamily="50" charset="-128"/>
                  <a:ea typeface="Yu Gothic UI" panose="020B0500000000000000" pitchFamily="50" charset="-128"/>
                </a:rPr>
                <a:t>～</a:t>
              </a:r>
              <a:r>
                <a:rPr lang="en-US" altLang="ja-JP" sz="1200" spc="-15" dirty="0">
                  <a:solidFill>
                    <a:srgbClr val="FF0000"/>
                  </a:solidFill>
                  <a:latin typeface="Yu Gothic UI" panose="020B0500000000000000" pitchFamily="50" charset="-128"/>
                  <a:ea typeface="Yu Gothic UI" panose="020B0500000000000000" pitchFamily="50" charset="-128"/>
                </a:rPr>
                <a:t>3</a:t>
              </a:r>
              <a:r>
                <a:rPr lang="ja-JP" altLang="en-US" sz="1200" spc="-15" dirty="0">
                  <a:solidFill>
                    <a:srgbClr val="FF0000"/>
                  </a:solidFill>
                  <a:latin typeface="Yu Gothic UI" panose="020B0500000000000000" pitchFamily="50" charset="-128"/>
                  <a:ea typeface="Yu Gothic UI" panose="020B0500000000000000" pitchFamily="50" charset="-128"/>
                </a:rPr>
                <a:t>項目程度を目安に記載してください。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endParaRPr lang="en-US" altLang="ja-JP" sz="1200" spc="-15" dirty="0">
                <a:solidFill>
                  <a:schemeClr val="tx1"/>
                </a:solidFill>
                <a:latin typeface="Yu Gothic UI" panose="020B0500000000000000" pitchFamily="50" charset="-128"/>
                <a:ea typeface="Yu Gothic UI" panose="020B0500000000000000" pitchFamily="50" charset="-128"/>
              </a:endParaRPr>
            </a:p>
          </p:txBody>
        </p:sp>
        <p:sp>
          <p:nvSpPr>
            <p:cNvPr id="9" name="正方形/長方形 1212">
              <a:extLst>
                <a:ext uri="{FF2B5EF4-FFF2-40B4-BE49-F238E27FC236}">
                  <a16:creationId xmlns:a16="http://schemas.microsoft.com/office/drawing/2014/main" id="{A06498B0-0604-FDE6-ABA7-FE938A58DC47}"/>
                </a:ext>
              </a:extLst>
            </p:cNvPr>
            <p:cNvSpPr/>
            <p:nvPr/>
          </p:nvSpPr>
          <p:spPr>
            <a:xfrm>
              <a:off x="6032824" y="1557002"/>
              <a:ext cx="983727" cy="205201"/>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en-US" altLang="ja-JP" sz="1200" b="1" dirty="0">
                  <a:solidFill>
                    <a:schemeClr val="bg1"/>
                  </a:solidFill>
                  <a:latin typeface="Yu Gothic UI" panose="020B0500000000000000" pitchFamily="50" charset="-128"/>
                  <a:ea typeface="Yu Gothic UI" panose="020B0500000000000000" pitchFamily="50" charset="-128"/>
                </a:rPr>
                <a:t>KPI</a:t>
              </a:r>
              <a:r>
                <a:rPr lang="ja-JP" altLang="en-US" sz="1200" b="1" dirty="0">
                  <a:solidFill>
                    <a:schemeClr val="bg1"/>
                  </a:solidFill>
                  <a:latin typeface="Yu Gothic UI" panose="020B0500000000000000" pitchFamily="50" charset="-128"/>
                  <a:ea typeface="Yu Gothic UI" panose="020B0500000000000000" pitchFamily="50" charset="-128"/>
                </a:rPr>
                <a:t>・</a:t>
              </a:r>
              <a:r>
                <a:rPr lang="en-US" altLang="ja-JP" sz="1200" b="1" dirty="0">
                  <a:solidFill>
                    <a:schemeClr val="bg1"/>
                  </a:solidFill>
                  <a:latin typeface="Yu Gothic UI" panose="020B0500000000000000" pitchFamily="50" charset="-128"/>
                  <a:ea typeface="Yu Gothic UI" panose="020B0500000000000000" pitchFamily="50" charset="-128"/>
                </a:rPr>
                <a:t>KPI</a:t>
              </a:r>
              <a:r>
                <a:rPr lang="ja-JP" altLang="en-US" sz="1200" b="1" dirty="0">
                  <a:solidFill>
                    <a:schemeClr val="bg1"/>
                  </a:solidFill>
                  <a:latin typeface="Yu Gothic UI" panose="020B0500000000000000" pitchFamily="50" charset="-128"/>
                  <a:ea typeface="Yu Gothic UI" panose="020B0500000000000000" pitchFamily="50" charset="-128"/>
                </a:rPr>
                <a:t>測定方法</a:t>
              </a:r>
            </a:p>
          </p:txBody>
        </p:sp>
      </p:grpSp>
      <p:grpSp>
        <p:nvGrpSpPr>
          <p:cNvPr id="12" name="グループ化 11">
            <a:extLst>
              <a:ext uri="{FF2B5EF4-FFF2-40B4-BE49-F238E27FC236}">
                <a16:creationId xmlns:a16="http://schemas.microsoft.com/office/drawing/2014/main" id="{C9E7FE60-EB61-79DA-988B-7ECA06E19431}"/>
              </a:ext>
            </a:extLst>
          </p:cNvPr>
          <p:cNvGrpSpPr/>
          <p:nvPr/>
        </p:nvGrpSpPr>
        <p:grpSpPr>
          <a:xfrm>
            <a:off x="5494084" y="5263116"/>
            <a:ext cx="4134278" cy="1370184"/>
            <a:chOff x="6747199" y="706260"/>
            <a:chExt cx="5853958" cy="2016483"/>
          </a:xfrm>
        </p:grpSpPr>
        <p:sp>
          <p:nvSpPr>
            <p:cNvPr id="13" name="正方形/長方形 1208">
              <a:extLst>
                <a:ext uri="{FF2B5EF4-FFF2-40B4-BE49-F238E27FC236}">
                  <a16:creationId xmlns:a16="http://schemas.microsoft.com/office/drawing/2014/main" id="{2F8C5109-721D-92C1-881E-4F41704242E5}"/>
                </a:ext>
              </a:extLst>
            </p:cNvPr>
            <p:cNvSpPr/>
            <p:nvPr/>
          </p:nvSpPr>
          <p:spPr>
            <a:xfrm>
              <a:off x="6747199" y="706260"/>
              <a:ext cx="5853958" cy="2016483"/>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rgbClr val="FF0000"/>
                  </a:solidFill>
                  <a:latin typeface="Yu Gothic UI" panose="020B0500000000000000" pitchFamily="50" charset="-128"/>
                  <a:ea typeface="Yu Gothic UI" panose="020B0500000000000000" pitchFamily="50" charset="-128"/>
                </a:rPr>
                <a:t>今回の実証を踏まえ、次年度以降もどのように取組を継続していくか、横展開・自走化の展望を記載してください。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p:txBody>
        </p:sp>
        <p:sp>
          <p:nvSpPr>
            <p:cNvPr id="14" name="正方形/長方形 1217">
              <a:extLst>
                <a:ext uri="{FF2B5EF4-FFF2-40B4-BE49-F238E27FC236}">
                  <a16:creationId xmlns:a16="http://schemas.microsoft.com/office/drawing/2014/main" id="{FA316A35-BD7A-1893-FA9D-2E5D26BDFC6B}"/>
                </a:ext>
              </a:extLst>
            </p:cNvPr>
            <p:cNvSpPr/>
            <p:nvPr/>
          </p:nvSpPr>
          <p:spPr>
            <a:xfrm>
              <a:off x="6747199" y="706260"/>
              <a:ext cx="2055024" cy="233998"/>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次年度以降の展望</a:t>
              </a:r>
            </a:p>
          </p:txBody>
        </p:sp>
      </p:grpSp>
      <p:sp>
        <p:nvSpPr>
          <p:cNvPr id="17" name="吹き出し: 四角形 16">
            <a:extLst>
              <a:ext uri="{FF2B5EF4-FFF2-40B4-BE49-F238E27FC236}">
                <a16:creationId xmlns:a16="http://schemas.microsoft.com/office/drawing/2014/main" id="{77E58D50-2A96-E610-C3A8-276539F7E781}"/>
              </a:ext>
            </a:extLst>
          </p:cNvPr>
          <p:cNvSpPr/>
          <p:nvPr/>
        </p:nvSpPr>
        <p:spPr>
          <a:xfrm>
            <a:off x="9986220" y="152400"/>
            <a:ext cx="2617645" cy="1366719"/>
          </a:xfrm>
          <a:prstGeom prst="wedgeRectCallout">
            <a:avLst>
              <a:gd name="adj1" fmla="val -69683"/>
              <a:gd name="adj2" fmla="val -22559"/>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812" dirty="0">
                <a:solidFill>
                  <a:schemeClr val="tx1"/>
                </a:solidFill>
                <a:latin typeface="Meiryo UI" panose="020B0604030504040204" pitchFamily="50" charset="-128"/>
                <a:ea typeface="Meiryo UI" panose="020B0604030504040204" pitchFamily="50" charset="-128"/>
              </a:rPr>
              <a:t>【</a:t>
            </a:r>
            <a:r>
              <a:rPr lang="ja-JP" altLang="en-US" sz="812" dirty="0">
                <a:solidFill>
                  <a:schemeClr val="tx1"/>
                </a:solidFill>
                <a:latin typeface="Meiryo UI" panose="020B0604030504040204" pitchFamily="50" charset="-128"/>
                <a:ea typeface="Meiryo UI" panose="020B0604030504040204" pitchFamily="50" charset="-128"/>
              </a:rPr>
              <a:t>申請団体様</a:t>
            </a:r>
            <a:r>
              <a:rPr lang="en-US" altLang="ja-JP" sz="812" dirty="0">
                <a:solidFill>
                  <a:schemeClr val="tx1"/>
                </a:solidFill>
                <a:latin typeface="Meiryo UI" panose="020B0604030504040204" pitchFamily="50" charset="-128"/>
                <a:ea typeface="Meiryo UI" panose="020B0604030504040204" pitchFamily="50" charset="-128"/>
              </a:rPr>
              <a:t>】</a:t>
            </a:r>
          </a:p>
          <a:p>
            <a:r>
              <a:rPr lang="ja-JP" altLang="en-US" sz="812" dirty="0">
                <a:solidFill>
                  <a:schemeClr val="tx1"/>
                </a:solidFill>
                <a:latin typeface="Meiryo UI" panose="020B0604030504040204" pitchFamily="50" charset="-128"/>
                <a:ea typeface="Meiryo UI" panose="020B0604030504040204" pitchFamily="50" charset="-128"/>
              </a:rPr>
              <a:t>該当するシーンの番号を記載ください。</a:t>
            </a:r>
            <a:endParaRPr lang="en-US" altLang="ja-JP" sz="812" dirty="0">
              <a:solidFill>
                <a:schemeClr val="tx1"/>
              </a:solidFill>
              <a:latin typeface="Meiryo UI" panose="020B0604030504040204" pitchFamily="50" charset="-128"/>
              <a:ea typeface="Meiryo UI" panose="020B0604030504040204" pitchFamily="50" charset="-128"/>
            </a:endParaRPr>
          </a:p>
          <a:p>
            <a:r>
              <a:rPr lang="ja-JP" altLang="en-US" sz="812" dirty="0">
                <a:solidFill>
                  <a:schemeClr val="tx1"/>
                </a:solidFill>
                <a:latin typeface="Meiryo UI" panose="020B0604030504040204" pitchFamily="50" charset="-128"/>
                <a:ea typeface="Meiryo UI" panose="020B0604030504040204" pitchFamily="50" charset="-128"/>
              </a:rPr>
              <a:t>① 空港</a:t>
            </a:r>
          </a:p>
          <a:p>
            <a:r>
              <a:rPr lang="ja-JP" altLang="en-US" sz="812" dirty="0">
                <a:solidFill>
                  <a:schemeClr val="tx1"/>
                </a:solidFill>
                <a:latin typeface="Meiryo UI" panose="020B0604030504040204" pitchFamily="50" charset="-128"/>
                <a:ea typeface="Meiryo UI" panose="020B0604030504040204" pitchFamily="50" charset="-128"/>
              </a:rPr>
              <a:t>② 公共交通機関・交通施設</a:t>
            </a:r>
          </a:p>
          <a:p>
            <a:r>
              <a:rPr lang="ja-JP" altLang="en-US" sz="812" dirty="0">
                <a:solidFill>
                  <a:schemeClr val="tx1"/>
                </a:solidFill>
                <a:latin typeface="Meiryo UI" panose="020B0604030504040204" pitchFamily="50" charset="-128"/>
                <a:ea typeface="Meiryo UI" panose="020B0604030504040204" pitchFamily="50" charset="-128"/>
              </a:rPr>
              <a:t>③ 宿泊施設</a:t>
            </a:r>
          </a:p>
          <a:p>
            <a:r>
              <a:rPr lang="ja-JP" altLang="en-US" sz="812" dirty="0">
                <a:solidFill>
                  <a:schemeClr val="tx1"/>
                </a:solidFill>
                <a:latin typeface="Meiryo UI" panose="020B0604030504040204" pitchFamily="50" charset="-128"/>
                <a:ea typeface="Meiryo UI" panose="020B0604030504040204" pitchFamily="50" charset="-128"/>
              </a:rPr>
              <a:t>④ 民泊施設</a:t>
            </a:r>
          </a:p>
          <a:p>
            <a:r>
              <a:rPr lang="ja-JP" altLang="en-US" sz="812" dirty="0">
                <a:solidFill>
                  <a:schemeClr val="tx1"/>
                </a:solidFill>
                <a:latin typeface="Meiryo UI" panose="020B0604030504040204" pitchFamily="50" charset="-128"/>
                <a:ea typeface="Meiryo UI" panose="020B0604030504040204" pitchFamily="50" charset="-128"/>
              </a:rPr>
              <a:t>⑤ トイレ</a:t>
            </a:r>
          </a:p>
          <a:p>
            <a:r>
              <a:rPr lang="ja-JP" altLang="en-US" sz="812" dirty="0">
                <a:solidFill>
                  <a:schemeClr val="tx1"/>
                </a:solidFill>
                <a:latin typeface="Meiryo UI" panose="020B0604030504040204" pitchFamily="50" charset="-128"/>
                <a:ea typeface="Meiryo UI" panose="020B0604030504040204" pitchFamily="50" charset="-128"/>
              </a:rPr>
              <a:t>⑥ 飲食施設</a:t>
            </a:r>
            <a:endParaRPr lang="en-US" altLang="ja-JP" sz="812" dirty="0">
              <a:solidFill>
                <a:schemeClr val="tx1"/>
              </a:solidFill>
              <a:latin typeface="Meiryo UI" panose="020B0604030504040204" pitchFamily="50" charset="-128"/>
              <a:ea typeface="Meiryo UI" panose="020B0604030504040204" pitchFamily="50" charset="-128"/>
            </a:endParaRPr>
          </a:p>
          <a:p>
            <a:r>
              <a:rPr lang="ja-JP" altLang="en-US" sz="812" dirty="0">
                <a:solidFill>
                  <a:schemeClr val="tx1"/>
                </a:solidFill>
                <a:latin typeface="Meiryo UI" panose="020B0604030504040204" pitchFamily="50" charset="-128"/>
                <a:ea typeface="Meiryo UI" panose="020B0604030504040204" pitchFamily="50" charset="-128"/>
              </a:rPr>
              <a:t>⑦ 神社仏閣・伝統的建築物</a:t>
            </a:r>
          </a:p>
          <a:p>
            <a:r>
              <a:rPr lang="ja-JP" altLang="en-US" sz="812" dirty="0">
                <a:solidFill>
                  <a:schemeClr val="tx1"/>
                </a:solidFill>
                <a:latin typeface="Meiryo UI" panose="020B0604030504040204" pitchFamily="50" charset="-128"/>
                <a:ea typeface="Meiryo UI" panose="020B0604030504040204" pitchFamily="50" charset="-128"/>
              </a:rPr>
              <a:t>⑧ その他観光シーン</a:t>
            </a:r>
          </a:p>
        </p:txBody>
      </p:sp>
      <p:sp>
        <p:nvSpPr>
          <p:cNvPr id="2" name="正方形/長方形 1210">
            <a:extLst>
              <a:ext uri="{FF2B5EF4-FFF2-40B4-BE49-F238E27FC236}">
                <a16:creationId xmlns:a16="http://schemas.microsoft.com/office/drawing/2014/main" id="{6E203E75-E3AB-9E81-3D95-5D2AB7D74B80}"/>
              </a:ext>
            </a:extLst>
          </p:cNvPr>
          <p:cNvSpPr/>
          <p:nvPr/>
        </p:nvSpPr>
        <p:spPr>
          <a:xfrm>
            <a:off x="296391" y="934542"/>
            <a:ext cx="5127358" cy="362731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n"/>
              <a:defRPr/>
            </a:pPr>
            <a:r>
              <a:rPr lang="zh-TW" altLang="en-US" sz="1200" b="1" spc="-15" dirty="0">
                <a:solidFill>
                  <a:srgbClr val="000000"/>
                </a:solidFill>
                <a:latin typeface="Yu Gothic UI" panose="020B0500000000000000" pitchFamily="50" charset="-128"/>
                <a:ea typeface="Yu Gothic UI" panose="020B0500000000000000" pitchFamily="50" charset="-128"/>
              </a:rPr>
              <a:t>実証実施期間</a:t>
            </a:r>
            <a:endParaRPr lang="en-US" altLang="zh-TW" sz="1200" b="1" spc="-15" dirty="0">
              <a:solidFill>
                <a:srgbClr val="00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r>
              <a:rPr lang="zh-TW" altLang="en-US" sz="1200" b="1" spc="-15" dirty="0">
                <a:solidFill>
                  <a:srgbClr val="000000"/>
                </a:solidFill>
                <a:latin typeface="Yu Gothic UI" panose="020B0500000000000000" pitchFamily="50" charset="-128"/>
                <a:ea typeface="Yu Gothic UI" panose="020B0500000000000000" pitchFamily="50" charset="-128"/>
              </a:rPr>
              <a:t>実証実施場所</a:t>
            </a:r>
            <a:endParaRPr lang="en-US" altLang="zh-TW" sz="1200" b="1" spc="-15" dirty="0">
              <a:solidFill>
                <a:srgbClr val="00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r>
              <a:rPr lang="ja-JP" altLang="en-US" sz="1200" b="1" spc="-15" dirty="0">
                <a:solidFill>
                  <a:srgbClr val="000000"/>
                </a:solidFill>
                <a:latin typeface="Yu Gothic UI" panose="020B0500000000000000" pitchFamily="50" charset="-128"/>
                <a:ea typeface="Yu Gothic UI" panose="020B0500000000000000" pitchFamily="50" charset="-128"/>
              </a:rPr>
              <a:t>主なターゲット（訴求したい相手）</a:t>
            </a:r>
            <a:endParaRPr lang="en-US" altLang="ja-JP" sz="1200" b="1" spc="-15" dirty="0">
              <a:solidFill>
                <a:srgbClr val="00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r>
              <a:rPr lang="ja-JP" altLang="en-US" sz="1200" b="1" spc="-15" dirty="0">
                <a:solidFill>
                  <a:srgbClr val="000000"/>
                </a:solidFill>
                <a:latin typeface="Yu Gothic UI" panose="020B0500000000000000" pitchFamily="50" charset="-128"/>
                <a:ea typeface="Yu Gothic UI" panose="020B0500000000000000" pitchFamily="50" charset="-128"/>
              </a:rPr>
              <a:t>実証場所での設置・提示・配布方法</a:t>
            </a:r>
            <a:endParaRPr lang="en-US" altLang="ja-JP" sz="1200" b="1" spc="-15" dirty="0">
              <a:solidFill>
                <a:srgbClr val="000000"/>
              </a:solidFill>
              <a:latin typeface="Yu Gothic UI" panose="020B0500000000000000" pitchFamily="50" charset="-128"/>
              <a:ea typeface="Yu Gothic UI" panose="020B0500000000000000" pitchFamily="50" charset="-128"/>
            </a:endParaRPr>
          </a:p>
          <a:p>
            <a:pPr>
              <a:defRPr/>
            </a:pPr>
            <a:endParaRPr lang="en-US" altLang="ja-JP" sz="1200" spc="-15" dirty="0">
              <a:solidFill>
                <a:srgbClr val="00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rgbClr val="FF0000"/>
                </a:solidFill>
                <a:latin typeface="Yu Gothic UI" panose="020B0500000000000000" pitchFamily="50" charset="-128"/>
                <a:ea typeface="Yu Gothic UI" panose="020B0500000000000000" pitchFamily="50" charset="-128"/>
              </a:rPr>
              <a:t>課題を解決するために、啓発ツール等を活用した具体的な取組内容がわかるよう、事業概要を記載してください。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rgbClr val="FF0000"/>
                </a:solidFill>
                <a:latin typeface="Yu Gothic UI" panose="020B0500000000000000" pitchFamily="50" charset="-128"/>
                <a:ea typeface="Yu Gothic UI" panose="020B0500000000000000" pitchFamily="50" charset="-128"/>
              </a:rPr>
              <a:t>実証実施期間は令和</a:t>
            </a:r>
            <a:r>
              <a:rPr lang="en-US" altLang="ja-JP" sz="1200" spc="-15" dirty="0">
                <a:solidFill>
                  <a:srgbClr val="FF0000"/>
                </a:solidFill>
                <a:latin typeface="Yu Gothic UI" panose="020B0500000000000000" pitchFamily="50" charset="-128"/>
                <a:ea typeface="Yu Gothic UI" panose="020B0500000000000000" pitchFamily="50" charset="-128"/>
              </a:rPr>
              <a:t>8</a:t>
            </a:r>
            <a:r>
              <a:rPr lang="ja-JP" altLang="en-US" sz="1200" spc="-15" dirty="0">
                <a:solidFill>
                  <a:srgbClr val="FF0000"/>
                </a:solidFill>
                <a:latin typeface="Yu Gothic UI" panose="020B0500000000000000" pitchFamily="50" charset="-128"/>
                <a:ea typeface="Yu Gothic UI" panose="020B0500000000000000" pitchFamily="50" charset="-128"/>
              </a:rPr>
              <a:t>年</a:t>
            </a:r>
            <a:r>
              <a:rPr lang="en-US" altLang="ja-JP" sz="1200" spc="-15" dirty="0">
                <a:solidFill>
                  <a:srgbClr val="FF0000"/>
                </a:solidFill>
                <a:latin typeface="Yu Gothic UI" panose="020B0500000000000000" pitchFamily="50" charset="-128"/>
                <a:ea typeface="Yu Gothic UI" panose="020B0500000000000000" pitchFamily="50" charset="-128"/>
              </a:rPr>
              <a:t>7</a:t>
            </a:r>
            <a:r>
              <a:rPr lang="ja-JP" altLang="en-US" sz="1200" spc="-15" dirty="0">
                <a:solidFill>
                  <a:srgbClr val="FF0000"/>
                </a:solidFill>
                <a:latin typeface="Yu Gothic UI" panose="020B0500000000000000" pitchFamily="50" charset="-128"/>
                <a:ea typeface="Yu Gothic UI" panose="020B0500000000000000" pitchFamily="50" charset="-128"/>
              </a:rPr>
              <a:t>月～令和</a:t>
            </a:r>
            <a:r>
              <a:rPr lang="en-US" altLang="ja-JP" sz="1200" spc="-15" dirty="0">
                <a:solidFill>
                  <a:srgbClr val="FF0000"/>
                </a:solidFill>
                <a:latin typeface="Yu Gothic UI" panose="020B0500000000000000" pitchFamily="50" charset="-128"/>
                <a:ea typeface="Yu Gothic UI" panose="020B0500000000000000" pitchFamily="50" charset="-128"/>
              </a:rPr>
              <a:t>9</a:t>
            </a:r>
            <a:r>
              <a:rPr lang="ja-JP" altLang="en-US" sz="1200" spc="-15" dirty="0">
                <a:solidFill>
                  <a:srgbClr val="FF0000"/>
                </a:solidFill>
                <a:latin typeface="Yu Gothic UI" panose="020B0500000000000000" pitchFamily="50" charset="-128"/>
                <a:ea typeface="Yu Gothic UI" panose="020B0500000000000000" pitchFamily="50" charset="-128"/>
              </a:rPr>
              <a:t>年</a:t>
            </a:r>
            <a:r>
              <a:rPr lang="en-US" altLang="ja-JP" sz="1200" spc="-15" dirty="0">
                <a:solidFill>
                  <a:srgbClr val="FF0000"/>
                </a:solidFill>
                <a:latin typeface="Yu Gothic UI" panose="020B0500000000000000" pitchFamily="50" charset="-128"/>
                <a:ea typeface="Yu Gothic UI" panose="020B0500000000000000" pitchFamily="50" charset="-128"/>
              </a:rPr>
              <a:t>2</a:t>
            </a:r>
            <a:r>
              <a:rPr lang="ja-JP" altLang="en-US" sz="1200" spc="-15" dirty="0">
                <a:solidFill>
                  <a:srgbClr val="FF0000"/>
                </a:solidFill>
                <a:latin typeface="Yu Gothic UI" panose="020B0500000000000000" pitchFamily="50" charset="-128"/>
                <a:ea typeface="Yu Gothic UI" panose="020B0500000000000000" pitchFamily="50" charset="-128"/>
              </a:rPr>
              <a:t>月の期間内で設定してください。詳細なマイルストン毎のスケジュールは様式３にて記載してください。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rgbClr val="FF0000"/>
                </a:solidFill>
                <a:latin typeface="Yu Gothic UI" panose="020B0500000000000000" pitchFamily="50" charset="-128"/>
                <a:ea typeface="Yu Gothic UI" panose="020B0500000000000000" pitchFamily="50" charset="-128"/>
              </a:rPr>
              <a:t>観光客の行動導線を考慮し掲示場所や提示タイミングの工夫点についても記載してください。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rgbClr val="FF0000"/>
                </a:solidFill>
                <a:latin typeface="Yu Gothic UI" panose="020B0500000000000000" pitchFamily="50" charset="-128"/>
                <a:ea typeface="Yu Gothic UI" panose="020B0500000000000000" pitchFamily="50" charset="-128"/>
              </a:rPr>
              <a:t>適宜、図表や写真などを使用し、わかりやすく記載してください。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p:txBody>
      </p:sp>
      <p:sp>
        <p:nvSpPr>
          <p:cNvPr id="4" name="正方形/長方形 1212">
            <a:extLst>
              <a:ext uri="{FF2B5EF4-FFF2-40B4-BE49-F238E27FC236}">
                <a16:creationId xmlns:a16="http://schemas.microsoft.com/office/drawing/2014/main" id="{984893C3-63A1-A238-9384-4F2CB2D63D16}"/>
              </a:ext>
            </a:extLst>
          </p:cNvPr>
          <p:cNvSpPr/>
          <p:nvPr/>
        </p:nvSpPr>
        <p:spPr>
          <a:xfrm>
            <a:off x="282203" y="941546"/>
            <a:ext cx="1305057" cy="203375"/>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defRPr/>
            </a:pPr>
            <a:r>
              <a:rPr lang="ja-JP" altLang="en-US" sz="1200" b="1" dirty="0">
                <a:solidFill>
                  <a:schemeClr val="bg1"/>
                </a:solidFill>
                <a:latin typeface="Yu Gothic UI" panose="020B0500000000000000" pitchFamily="50" charset="-128"/>
                <a:ea typeface="Yu Gothic UI" panose="020B0500000000000000" pitchFamily="50" charset="-128"/>
              </a:rPr>
              <a:t>　実証事業概要</a:t>
            </a:r>
          </a:p>
        </p:txBody>
      </p:sp>
      <p:sp>
        <p:nvSpPr>
          <p:cNvPr id="3" name="正方形/長方形 1208">
            <a:extLst>
              <a:ext uri="{FF2B5EF4-FFF2-40B4-BE49-F238E27FC236}">
                <a16:creationId xmlns:a16="http://schemas.microsoft.com/office/drawing/2014/main" id="{1F566E05-C4B6-EE9A-1CCC-4331BEB219E6}"/>
              </a:ext>
            </a:extLst>
          </p:cNvPr>
          <p:cNvSpPr/>
          <p:nvPr/>
        </p:nvSpPr>
        <p:spPr>
          <a:xfrm>
            <a:off x="5494084" y="941546"/>
            <a:ext cx="4129714" cy="4253024"/>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rgbClr val="FF0000"/>
                </a:solidFill>
                <a:latin typeface="Yu Gothic UI" panose="020B0500000000000000" pitchFamily="50" charset="-128"/>
                <a:ea typeface="Yu Gothic UI" panose="020B0500000000000000" pitchFamily="50" charset="-128"/>
              </a:rPr>
              <a:t>本実証事業の実施体制や参画するプレーヤー、</a:t>
            </a:r>
            <a:r>
              <a:rPr lang="ja-JP" altLang="ja-JP" sz="1200" spc="-15" dirty="0">
                <a:solidFill>
                  <a:srgbClr val="FF0000"/>
                </a:solidFill>
                <a:latin typeface="Yu Gothic UI" panose="020B0500000000000000" pitchFamily="50" charset="-128"/>
                <a:ea typeface="Yu Gothic UI" panose="020B0500000000000000" pitchFamily="50" charset="-128"/>
              </a:rPr>
              <a:t>専門的知見を有する監修者</a:t>
            </a:r>
            <a:r>
              <a:rPr lang="ja-JP" altLang="en-US" sz="1200" spc="-15" dirty="0">
                <a:solidFill>
                  <a:srgbClr val="FF0000"/>
                </a:solidFill>
                <a:latin typeface="Yu Gothic UI" panose="020B0500000000000000" pitchFamily="50" charset="-128"/>
                <a:ea typeface="Yu Gothic UI" panose="020B0500000000000000" pitchFamily="50" charset="-128"/>
              </a:rPr>
              <a:t>等との役割分担を記載してください。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rgbClr val="FF0000"/>
                </a:solidFill>
                <a:latin typeface="Yu Gothic UI" panose="020B0500000000000000" pitchFamily="50" charset="-128"/>
                <a:ea typeface="Yu Gothic UI" panose="020B0500000000000000" pitchFamily="50" charset="-128"/>
              </a:rPr>
              <a:t>適宜図表を使用し、わかりやすく記載してください。</a:t>
            </a:r>
            <a:endParaRPr lang="en-US" altLang="ja-JP" sz="1200" spc="-15" dirty="0">
              <a:solidFill>
                <a:srgbClr val="FF0000"/>
              </a:solidFill>
              <a:latin typeface="Yu Gothic UI" panose="020B0500000000000000" pitchFamily="50" charset="-128"/>
              <a:ea typeface="Yu Gothic UI" panose="020B0500000000000000" pitchFamily="50" charset="-128"/>
            </a:endParaRPr>
          </a:p>
        </p:txBody>
      </p:sp>
      <p:sp>
        <p:nvSpPr>
          <p:cNvPr id="6" name="正方形/長方形 1217">
            <a:extLst>
              <a:ext uri="{FF2B5EF4-FFF2-40B4-BE49-F238E27FC236}">
                <a16:creationId xmlns:a16="http://schemas.microsoft.com/office/drawing/2014/main" id="{FD599424-4F02-960F-B1A1-00B2CF61CAED}"/>
              </a:ext>
            </a:extLst>
          </p:cNvPr>
          <p:cNvSpPr/>
          <p:nvPr/>
        </p:nvSpPr>
        <p:spPr>
          <a:xfrm>
            <a:off x="5505287" y="944503"/>
            <a:ext cx="1560122" cy="192105"/>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実施体制と役割分担</a:t>
            </a:r>
          </a:p>
        </p:txBody>
      </p:sp>
      <p:grpSp>
        <p:nvGrpSpPr>
          <p:cNvPr id="8" name="グループ化 7">
            <a:extLst>
              <a:ext uri="{FF2B5EF4-FFF2-40B4-BE49-F238E27FC236}">
                <a16:creationId xmlns:a16="http://schemas.microsoft.com/office/drawing/2014/main" id="{5D9889B6-207A-CF41-45DA-FEB7EB71CED1}"/>
              </a:ext>
            </a:extLst>
          </p:cNvPr>
          <p:cNvGrpSpPr/>
          <p:nvPr/>
        </p:nvGrpSpPr>
        <p:grpSpPr>
          <a:xfrm>
            <a:off x="296390" y="4660492"/>
            <a:ext cx="5127359" cy="503989"/>
            <a:chOff x="6027789" y="1730889"/>
            <a:chExt cx="4134523" cy="1267045"/>
          </a:xfrm>
        </p:grpSpPr>
        <p:sp>
          <p:nvSpPr>
            <p:cNvPr id="10" name="正方形/長方形 1210">
              <a:extLst>
                <a:ext uri="{FF2B5EF4-FFF2-40B4-BE49-F238E27FC236}">
                  <a16:creationId xmlns:a16="http://schemas.microsoft.com/office/drawing/2014/main" id="{359D1473-4658-A3DB-EE3B-5AD30BBD4683}"/>
                </a:ext>
              </a:extLst>
            </p:cNvPr>
            <p:cNvSpPr/>
            <p:nvPr/>
          </p:nvSpPr>
          <p:spPr>
            <a:xfrm>
              <a:off x="6027789" y="1730889"/>
              <a:ext cx="4134523" cy="1267045"/>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a:defRPr/>
              </a:pP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n"/>
                <a:defRPr/>
              </a:pPr>
              <a:r>
                <a:rPr lang="ja-JP" altLang="en-US" sz="1200" b="1" spc="-15" dirty="0">
                  <a:solidFill>
                    <a:schemeClr val="tx1"/>
                  </a:solidFill>
                  <a:latin typeface="Yu Gothic UI" panose="020B0500000000000000" pitchFamily="50" charset="-128"/>
                  <a:ea typeface="Yu Gothic UI" panose="020B0500000000000000" pitchFamily="50" charset="-128"/>
                </a:rPr>
                <a:t>該当する状況に○　　</a:t>
              </a:r>
              <a:r>
                <a:rPr lang="ja-JP" altLang="en-US" sz="1200" spc="-15" dirty="0">
                  <a:solidFill>
                    <a:schemeClr val="tx1"/>
                  </a:solidFill>
                  <a:latin typeface="Yu Gothic UI" panose="020B0500000000000000" pitchFamily="50" charset="-128"/>
                  <a:ea typeface="Yu Gothic UI" panose="020B0500000000000000" pitchFamily="50" charset="-128"/>
                </a:rPr>
                <a:t>合意済み　／　協議中　／　検討前</a:t>
              </a:r>
              <a:endParaRPr lang="en-US" altLang="ja-JP" sz="1200" spc="-15" dirty="0">
                <a:solidFill>
                  <a:schemeClr val="tx1"/>
                </a:solidFill>
                <a:latin typeface="Yu Gothic UI" panose="020B0500000000000000" pitchFamily="50" charset="-128"/>
                <a:ea typeface="Yu Gothic UI" panose="020B0500000000000000" pitchFamily="50" charset="-128"/>
              </a:endParaRPr>
            </a:p>
          </p:txBody>
        </p:sp>
        <p:sp>
          <p:nvSpPr>
            <p:cNvPr id="11" name="正方形/長方形 1212">
              <a:extLst>
                <a:ext uri="{FF2B5EF4-FFF2-40B4-BE49-F238E27FC236}">
                  <a16:creationId xmlns:a16="http://schemas.microsoft.com/office/drawing/2014/main" id="{B8C09560-299C-907D-0AC7-46C5F8EE625B}"/>
                </a:ext>
              </a:extLst>
            </p:cNvPr>
            <p:cNvSpPr/>
            <p:nvPr/>
          </p:nvSpPr>
          <p:spPr>
            <a:xfrm>
              <a:off x="6032823" y="1736410"/>
              <a:ext cx="1273703" cy="556097"/>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実証場所との合意状況</a:t>
              </a:r>
            </a:p>
          </p:txBody>
        </p:sp>
      </p:grpSp>
      <p:sp>
        <p:nvSpPr>
          <p:cNvPr id="15" name="吹き出し: 四角形 14">
            <a:extLst>
              <a:ext uri="{FF2B5EF4-FFF2-40B4-BE49-F238E27FC236}">
                <a16:creationId xmlns:a16="http://schemas.microsoft.com/office/drawing/2014/main" id="{66B6811C-10A5-A590-6FF5-AFFC5A5695D5}"/>
              </a:ext>
            </a:extLst>
          </p:cNvPr>
          <p:cNvSpPr/>
          <p:nvPr/>
        </p:nvSpPr>
        <p:spPr>
          <a:xfrm>
            <a:off x="9906000" y="1751063"/>
            <a:ext cx="2617645" cy="565417"/>
          </a:xfrm>
          <a:prstGeom prst="wedgeRectCallout">
            <a:avLst>
              <a:gd name="adj1" fmla="val -57041"/>
              <a:gd name="adj2" fmla="val -2169"/>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12" dirty="0">
                <a:solidFill>
                  <a:schemeClr val="tx1"/>
                </a:solidFill>
                <a:latin typeface="Meiryo UI" panose="020B0604030504040204" pitchFamily="50" charset="-128"/>
                <a:ea typeface="Meiryo UI" panose="020B0604030504040204" pitchFamily="50" charset="-128"/>
              </a:rPr>
              <a:t>■で記載された項目に沿って記入・選択ください</a:t>
            </a:r>
          </a:p>
        </p:txBody>
      </p:sp>
      <p:sp>
        <p:nvSpPr>
          <p:cNvPr id="16" name="吹き出し: 四角形 15">
            <a:extLst>
              <a:ext uri="{FF2B5EF4-FFF2-40B4-BE49-F238E27FC236}">
                <a16:creationId xmlns:a16="http://schemas.microsoft.com/office/drawing/2014/main" id="{5289B098-391E-2351-59C4-9D46F52559FC}"/>
              </a:ext>
            </a:extLst>
          </p:cNvPr>
          <p:cNvSpPr/>
          <p:nvPr/>
        </p:nvSpPr>
        <p:spPr>
          <a:xfrm>
            <a:off x="9905999" y="2548424"/>
            <a:ext cx="2617645" cy="565417"/>
          </a:xfrm>
          <a:prstGeom prst="wedgeRectCallout">
            <a:avLst>
              <a:gd name="adj1" fmla="val -57041"/>
              <a:gd name="adj2" fmla="val -2169"/>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12" dirty="0">
                <a:solidFill>
                  <a:srgbClr val="FF0000"/>
                </a:solidFill>
                <a:latin typeface="Meiryo UI" panose="020B0604030504040204" pitchFamily="50" charset="-128"/>
                <a:ea typeface="Meiryo UI" panose="020B0604030504040204" pitchFamily="50" charset="-128"/>
              </a:rPr>
              <a:t>赤字</a:t>
            </a:r>
            <a:r>
              <a:rPr lang="ja-JP" altLang="en-US" sz="812" dirty="0">
                <a:solidFill>
                  <a:schemeClr val="tx1"/>
                </a:solidFill>
                <a:latin typeface="Meiryo UI" panose="020B0604030504040204" pitchFamily="50" charset="-128"/>
                <a:ea typeface="Meiryo UI" panose="020B0604030504040204" pitchFamily="50" charset="-128"/>
              </a:rPr>
              <a:t>で記載された内容は申請時において消去してください。</a:t>
            </a:r>
          </a:p>
        </p:txBody>
      </p:sp>
    </p:spTree>
    <p:extLst>
      <p:ext uri="{BB962C8B-B14F-4D97-AF65-F5344CB8AC3E}">
        <p14:creationId xmlns:p14="http://schemas.microsoft.com/office/powerpoint/2010/main" val="1937394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D4B171C-94AB-344E-2CF2-F4F7D4E1D6FE}"/>
              </a:ext>
            </a:extLst>
          </p:cNvPr>
          <p:cNvSpPr/>
          <p:nvPr/>
        </p:nvSpPr>
        <p:spPr>
          <a:xfrm>
            <a:off x="355600" y="558800"/>
            <a:ext cx="9194800" cy="57488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lumMod val="85000"/>
                    <a:lumOff val="15000"/>
                  </a:schemeClr>
                </a:solidFill>
                <a:latin typeface="Yu Gothic UI" panose="020B0500000000000000" pitchFamily="50" charset="-128"/>
                <a:ea typeface="Yu Gothic UI" panose="020B0500000000000000" pitchFamily="50" charset="-128"/>
              </a:rPr>
              <a:t>その他、</a:t>
            </a:r>
            <a:r>
              <a:rPr lang="ja-JP" altLang="en-US" dirty="0">
                <a:solidFill>
                  <a:schemeClr val="tx1">
                    <a:lumMod val="85000"/>
                    <a:lumOff val="15000"/>
                  </a:schemeClr>
                </a:solidFill>
                <a:latin typeface="Yu Gothic UI" panose="020B0500000000000000" pitchFamily="50" charset="-128"/>
                <a:ea typeface="Yu Gothic UI" panose="020B0500000000000000" pitchFamily="50" charset="-128"/>
              </a:rPr>
              <a:t>既存の啓発ツールを活用した事例、</a:t>
            </a:r>
            <a:r>
              <a:rPr kumimoji="1" lang="ja-JP" altLang="en-US" dirty="0">
                <a:solidFill>
                  <a:schemeClr val="tx1">
                    <a:lumMod val="85000"/>
                    <a:lumOff val="15000"/>
                  </a:schemeClr>
                </a:solidFill>
                <a:latin typeface="Yu Gothic UI" panose="020B0500000000000000" pitchFamily="50" charset="-128"/>
                <a:ea typeface="Yu Gothic UI" panose="020B0500000000000000" pitchFamily="50" charset="-128"/>
              </a:rPr>
              <a:t>過去のアンケート調査結果、実証事業内容等</a:t>
            </a:r>
            <a:endParaRPr kumimoji="1" lang="en-US" altLang="ja-JP" dirty="0">
              <a:solidFill>
                <a:schemeClr val="tx1">
                  <a:lumMod val="85000"/>
                  <a:lumOff val="15000"/>
                </a:schemeClr>
              </a:solidFill>
              <a:latin typeface="Yu Gothic UI" panose="020B0500000000000000" pitchFamily="50" charset="-128"/>
              <a:ea typeface="Yu Gothic UI" panose="020B0500000000000000" pitchFamily="50" charset="-128"/>
            </a:endParaRPr>
          </a:p>
          <a:p>
            <a:pPr algn="ctr"/>
            <a:r>
              <a:rPr kumimoji="1" lang="ja-JP" altLang="en-US" dirty="0">
                <a:solidFill>
                  <a:schemeClr val="tx1">
                    <a:lumMod val="85000"/>
                    <a:lumOff val="15000"/>
                  </a:schemeClr>
                </a:solidFill>
                <a:latin typeface="Yu Gothic UI" panose="020B0500000000000000" pitchFamily="50" charset="-128"/>
                <a:ea typeface="Yu Gothic UI" panose="020B0500000000000000" pitchFamily="50" charset="-128"/>
              </a:rPr>
              <a:t>申請にあたって補足事項があれば追記してください</a:t>
            </a:r>
            <a:endParaRPr kumimoji="1" lang="en-US" altLang="ja-JP" dirty="0">
              <a:solidFill>
                <a:schemeClr val="tx1">
                  <a:lumMod val="85000"/>
                  <a:lumOff val="15000"/>
                </a:schemeClr>
              </a:solidFill>
              <a:latin typeface="Yu Gothic UI" panose="020B0500000000000000" pitchFamily="50" charset="-128"/>
              <a:ea typeface="Yu Gothic UI" panose="020B0500000000000000" pitchFamily="50" charset="-128"/>
            </a:endParaRPr>
          </a:p>
          <a:p>
            <a:pPr algn="ctr"/>
            <a:endParaRPr kumimoji="1" lang="en-US" altLang="ja-JP" dirty="0">
              <a:solidFill>
                <a:schemeClr val="tx1">
                  <a:lumMod val="85000"/>
                  <a:lumOff val="15000"/>
                </a:schemeClr>
              </a:solidFill>
              <a:latin typeface="Yu Gothic UI" panose="020B0500000000000000" pitchFamily="50" charset="-128"/>
              <a:ea typeface="Yu Gothic UI" panose="020B0500000000000000" pitchFamily="50" charset="-128"/>
            </a:endParaRPr>
          </a:p>
          <a:p>
            <a:pPr algn="ctr"/>
            <a:r>
              <a:rPr kumimoji="1" lang="ja-JP" altLang="en-US" dirty="0">
                <a:solidFill>
                  <a:schemeClr val="tx1">
                    <a:lumMod val="85000"/>
                    <a:lumOff val="15000"/>
                  </a:schemeClr>
                </a:solidFill>
                <a:latin typeface="Yu Gothic UI" panose="020B0500000000000000" pitchFamily="50" charset="-128"/>
                <a:ea typeface="Yu Gothic UI" panose="020B0500000000000000" pitchFamily="50" charset="-128"/>
              </a:rPr>
              <a:t>（任意様式｜最大</a:t>
            </a:r>
            <a:r>
              <a:rPr kumimoji="1" lang="en-US" altLang="ja-JP" dirty="0">
                <a:solidFill>
                  <a:schemeClr val="tx1">
                    <a:lumMod val="85000"/>
                    <a:lumOff val="15000"/>
                  </a:schemeClr>
                </a:solidFill>
                <a:latin typeface="Yu Gothic UI" panose="020B0500000000000000" pitchFamily="50" charset="-128"/>
                <a:ea typeface="Yu Gothic UI" panose="020B0500000000000000" pitchFamily="50" charset="-128"/>
              </a:rPr>
              <a:t>2</a:t>
            </a:r>
            <a:r>
              <a:rPr kumimoji="1" lang="ja-JP" altLang="en-US" dirty="0">
                <a:solidFill>
                  <a:schemeClr val="tx1">
                    <a:lumMod val="85000"/>
                    <a:lumOff val="15000"/>
                  </a:schemeClr>
                </a:solidFill>
                <a:latin typeface="Yu Gothic UI" panose="020B0500000000000000" pitchFamily="50" charset="-128"/>
                <a:ea typeface="Yu Gothic UI" panose="020B0500000000000000" pitchFamily="50" charset="-128"/>
              </a:rPr>
              <a:t>枚まで）</a:t>
            </a:r>
          </a:p>
        </p:txBody>
      </p:sp>
      <p:sp>
        <p:nvSpPr>
          <p:cNvPr id="9" name="スライド番号プレースホルダー 67">
            <a:extLst>
              <a:ext uri="{FF2B5EF4-FFF2-40B4-BE49-F238E27FC236}">
                <a16:creationId xmlns:a16="http://schemas.microsoft.com/office/drawing/2014/main" id="{93438F8C-4172-1AA4-F885-99FD8ECDC323}"/>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3</a:t>
            </a:fld>
            <a:endParaRPr lang="ja-JP" altLang="en-US"/>
          </a:p>
        </p:txBody>
      </p:sp>
    </p:spTree>
    <p:extLst>
      <p:ext uri="{BB962C8B-B14F-4D97-AF65-F5344CB8AC3E}">
        <p14:creationId xmlns:p14="http://schemas.microsoft.com/office/powerpoint/2010/main" val="7469905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kumimoji="1" sz="1200" dirty="0" smtClean="0">
            <a:latin typeface="Yu Gothic UI" panose="020B0500000000000000" pitchFamily="50" charset="-128"/>
            <a:ea typeface="Yu Gothic UI" panose="020B05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FB2938C162E754F97DF37E2C2D763AD" ma:contentTypeVersion="5" ma:contentTypeDescription="Create a new document." ma:contentTypeScope="" ma:versionID="73e4d3e767fa3018d835a15834ac4d46">
  <xsd:schema xmlns:xsd="http://www.w3.org/2001/XMLSchema" xmlns:xs="http://www.w3.org/2001/XMLSchema" xmlns:p="http://schemas.microsoft.com/office/2006/metadata/properties" xmlns:ns2="fc4234d7-82f7-4bf7-9277-c77ef2e438a4" xmlns:ns3="3bb0c8c5-64ea-472d-9b36-dcd2b1e92629" targetNamespace="http://schemas.microsoft.com/office/2006/metadata/properties" ma:root="true" ma:fieldsID="6ab64d5c8a7e1dac6f3ee26ab852fdc9" ns2:_="" ns3:_="">
    <xsd:import namespace="fc4234d7-82f7-4bf7-9277-c77ef2e438a4"/>
    <xsd:import namespace="3bb0c8c5-64ea-472d-9b36-dcd2b1e9262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4234d7-82f7-4bf7-9277-c77ef2e438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bb0c8c5-64ea-472d-9b36-dcd2b1e92629"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AE0E0DF-28DD-47E7-A9FD-99C6C82B078C}">
  <ds:schemaRefs>
    <ds:schemaRef ds:uri="http://schemas.microsoft.com/sharepoint/v3/contenttype/forms"/>
  </ds:schemaRefs>
</ds:datastoreItem>
</file>

<file path=customXml/itemProps2.xml><?xml version="1.0" encoding="utf-8"?>
<ds:datastoreItem xmlns:ds="http://schemas.openxmlformats.org/officeDocument/2006/customXml" ds:itemID="{57746C07-C93B-49F4-B15A-209CCB1C3C04}">
  <ds:schemaRefs>
    <ds:schemaRef ds:uri="3bb0c8c5-64ea-472d-9b36-dcd2b1e92629"/>
    <ds:schemaRef ds:uri="fc4234d7-82f7-4bf7-9277-c77ef2e438a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C4BBE2E-B27B-41C1-9A48-A061F25E7316}">
  <ds:schemaRefs>
    <ds:schemaRef ds:uri="http://schemas.microsoft.com/office/infopath/2007/PartnerControls"/>
    <ds:schemaRef ds:uri="http://purl.org/dc/term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3bb0c8c5-64ea-472d-9b36-dcd2b1e92629"/>
    <ds:schemaRef ds:uri="fc4234d7-82f7-4bf7-9277-c77ef2e438a4"/>
    <ds:schemaRef ds:uri="http://www.w3.org/XML/1998/namespace"/>
    <ds:schemaRef ds:uri="http://purl.org/dc/dcmitype/"/>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Office Theme</Template>
  <Words>920</Words>
  <PresentationFormat>A4 210 x 297 mm</PresentationFormat>
  <Paragraphs>97</Paragraphs>
  <Slides>3</Slides>
  <Notes>2</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3</vt:i4>
      </vt:variant>
    </vt:vector>
  </HeadingPairs>
  <TitlesOfParts>
    <vt:vector size="12" baseType="lpstr">
      <vt:lpstr>Meiryo UI</vt:lpstr>
      <vt:lpstr>Yu Gothic UI</vt:lpstr>
      <vt:lpstr>游ゴシック</vt:lpstr>
      <vt:lpstr>Arial</vt:lpstr>
      <vt:lpstr>Calibri</vt:lpstr>
      <vt:lpstr>Calibri Light</vt:lpstr>
      <vt:lpstr>Wingdings</vt:lpstr>
      <vt:lpstr>Office テーマ</vt:lpstr>
      <vt:lpstr>think-cell スライド</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2023-09-11T12:42:06Z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1cd0284f-ef82-4c69-940d-1b2a2f3b0d4a</vt:lpwstr>
  </property>
  <property fmtid="{D5CDD505-2E9C-101B-9397-08002B2CF9AE}" pid="8" name="MSIP_Label_ea60d57e-af5b-4752-ac57-3e4f28ca11dc_ContentBits">
    <vt:lpwstr>0</vt:lpwstr>
  </property>
  <property fmtid="{D5CDD505-2E9C-101B-9397-08002B2CF9AE}" pid="9" name="ContentTypeId">
    <vt:lpwstr>0x0101000FB2938C162E754F97DF37E2C2D763AD</vt:lpwstr>
  </property>
</Properties>
</file>