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32" y="36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00C1B0-F439-85EF-0ED8-70359622704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4E09A34-59EC-3879-EEE7-6690EE587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89B777-0226-8B6D-3C79-CCE597DCAF44}"/>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02DFA4E0-98CF-86F7-7A52-2EAE8B29E3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068896-4CE9-CAB9-2001-D056CD3F3355}"/>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0241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B0B6E-1057-6FAB-63CE-230689A83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90B3A1-1509-194E-07B1-82E97FCF77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514994-6315-63BD-0D3F-211C7FFC6D8C}"/>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75E90FBF-D89F-EB3A-EAD0-9628A85AB8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4125F5-036A-C7CB-FEED-B1B489D6957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67289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BC49A2-C9FC-F788-939C-5696EC4FEF1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B8C81D8-4BF7-6991-56CD-CB924F21745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470AD3-3E62-D63A-9605-604BDBCD20C6}"/>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DD003397-7B26-E4B8-D354-2FF2E5A662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15728-4373-2F3E-73C6-7BE0A81E3874}"/>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402818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DBD6C-3268-1219-C570-0E97D525EB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47234B-820B-90DB-9FBD-5F82F2F2A7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CC2BA-A99B-56DD-3F3F-1017DF9F28E6}"/>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23A131CC-F37C-7AAF-9FF9-2460D4EAE0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3FCA1F-B2CD-DB98-81C0-CA2422122BA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2579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FF97C-C6EF-EDD0-F01E-720B7895580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974DCD-93F9-A3DF-337C-9B1EFDDEB8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47AF46-A991-788B-89CB-2A9F441DDAD0}"/>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B108DC64-CDD3-C205-4532-CC18D1B18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7B399F-C651-99F4-1355-9C3D2450EFAF}"/>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40864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54E011-E587-489B-43B4-A5BF694298E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26DB1A-B94D-20C7-FE50-096B3D4CC76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7DBC7B9-DF57-C7A1-5E25-ED5E6EBA3C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1F6654A-E215-1855-A150-99BA51EF1F4B}"/>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6" name="フッター プレースホルダー 5">
            <a:extLst>
              <a:ext uri="{FF2B5EF4-FFF2-40B4-BE49-F238E27FC236}">
                <a16:creationId xmlns:a16="http://schemas.microsoft.com/office/drawing/2014/main" id="{E3A6E277-1046-D020-DA05-8E97DB74A4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56A602-E78F-D395-7837-07012602397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98183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C2274-2223-1C11-2779-8EB196F8BA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1A67A9-4E49-3B30-8372-0790A9D31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43B60BF-C48D-4BB0-687C-7093A449478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EF9182-C5AE-EF04-29EA-271C91BABE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BBABEAB-177B-3829-DF5F-DC88E236C72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3625485-4D71-434E-779B-29DD28945403}"/>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8" name="フッター プレースホルダー 7">
            <a:extLst>
              <a:ext uri="{FF2B5EF4-FFF2-40B4-BE49-F238E27FC236}">
                <a16:creationId xmlns:a16="http://schemas.microsoft.com/office/drawing/2014/main" id="{1C94E2C5-7894-BC72-D5B7-EE1776478B4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E90C91-1286-FE5D-DD45-3373461E05C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3707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A473CB-E975-E2A8-1CCF-4A6E01E43C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CC0D43-BAC6-F155-46B5-36873A6641F5}"/>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4" name="フッター プレースホルダー 3">
            <a:extLst>
              <a:ext uri="{FF2B5EF4-FFF2-40B4-BE49-F238E27FC236}">
                <a16:creationId xmlns:a16="http://schemas.microsoft.com/office/drawing/2014/main" id="{424D02A4-301C-8F8E-514B-436A1E7E9F8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BA99CD-2634-2F0D-544D-26904B6356F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5004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D09816-D6DA-B7E2-6D1E-4FF9867BDDA1}"/>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3" name="フッター プレースホルダー 2">
            <a:extLst>
              <a:ext uri="{FF2B5EF4-FFF2-40B4-BE49-F238E27FC236}">
                <a16:creationId xmlns:a16="http://schemas.microsoft.com/office/drawing/2014/main" id="{10B526C9-42A5-F47C-8ADE-E44C87BF5BB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B5D446-9A5F-F87E-D9E9-160C7C7A3DA9}"/>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67216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9FCDBA-3C3C-430C-6CE6-B4A1FFB5A8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F658B2-FEA1-AAEF-ED1F-14C7AAF2A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E399E5-0BBB-FB39-D791-8532119090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BB88371-545F-4FE7-97E0-634FED94CEAF}"/>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6" name="フッター プレースホルダー 5">
            <a:extLst>
              <a:ext uri="{FF2B5EF4-FFF2-40B4-BE49-F238E27FC236}">
                <a16:creationId xmlns:a16="http://schemas.microsoft.com/office/drawing/2014/main" id="{6A7D6108-A5EB-FB1A-355A-FAA3C7CFCD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9A1121-B51B-7442-7C20-A4440A0E2F02}"/>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66704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804674-45BF-3FF1-EBBC-9240B3678A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7119FB2-0DAF-858D-F8C8-48A2DEDA7D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40CCE3A-11CF-7077-9CF9-56339D130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DEE246-2EB6-8BF3-6759-7652931E1446}"/>
              </a:ext>
            </a:extLst>
          </p:cNvPr>
          <p:cNvSpPr>
            <a:spLocks noGrp="1"/>
          </p:cNvSpPr>
          <p:nvPr>
            <p:ph type="dt" sz="half" idx="10"/>
          </p:nvPr>
        </p:nvSpPr>
        <p:spPr/>
        <p:txBody>
          <a:bodyPr/>
          <a:lstStyle/>
          <a:p>
            <a:fld id="{92929432-B761-48DB-A639-7F9DEBD0D1A2}" type="datetimeFigureOut">
              <a:rPr kumimoji="1" lang="ja-JP" altLang="en-US" smtClean="0"/>
              <a:t>2026/5/28</a:t>
            </a:fld>
            <a:endParaRPr kumimoji="1" lang="ja-JP" altLang="en-US"/>
          </a:p>
        </p:txBody>
      </p:sp>
      <p:sp>
        <p:nvSpPr>
          <p:cNvPr id="6" name="フッター プレースホルダー 5">
            <a:extLst>
              <a:ext uri="{FF2B5EF4-FFF2-40B4-BE49-F238E27FC236}">
                <a16:creationId xmlns:a16="http://schemas.microsoft.com/office/drawing/2014/main" id="{83AB127F-C5C1-BC95-EE96-61336D7C9D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547A30-E807-8B40-AD30-D03E7384A70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7473209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B5BE8E-2873-8FFC-DC86-A481103E3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07A53A-C6A6-8A51-B534-C13A2D4B9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CBD762-80B5-E0CA-FA84-4CA485D570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29432-B761-48DB-A639-7F9DEBD0D1A2}" type="datetimeFigureOut">
              <a:rPr kumimoji="1" lang="ja-JP" altLang="en-US" smtClean="0"/>
              <a:t>2026/5/28</a:t>
            </a:fld>
            <a:endParaRPr kumimoji="1" lang="ja-JP" altLang="en-US"/>
          </a:p>
        </p:txBody>
      </p:sp>
      <p:sp>
        <p:nvSpPr>
          <p:cNvPr id="5" name="フッター プレースホルダー 4">
            <a:extLst>
              <a:ext uri="{FF2B5EF4-FFF2-40B4-BE49-F238E27FC236}">
                <a16:creationId xmlns:a16="http://schemas.microsoft.com/office/drawing/2014/main" id="{77F6FE10-453F-931F-BD35-EEE58DB60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6049B6-0CF9-01D7-6A76-E79543577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53317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898022879"/>
              </p:ext>
            </p:extLst>
          </p:nvPr>
        </p:nvGraphicFramePr>
        <p:xfrm>
          <a:off x="71438" y="404835"/>
          <a:ext cx="12049123" cy="6261278"/>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5530016">
                  <a:extLst>
                    <a:ext uri="{9D8B030D-6E8A-4147-A177-3AD203B41FA5}">
                      <a16:colId xmlns:a16="http://schemas.microsoft.com/office/drawing/2014/main" val="20001"/>
                    </a:ext>
                  </a:extLst>
                </a:gridCol>
                <a:gridCol w="4146258">
                  <a:extLst>
                    <a:ext uri="{9D8B030D-6E8A-4147-A177-3AD203B41FA5}">
                      <a16:colId xmlns:a16="http://schemas.microsoft.com/office/drawing/2014/main" val="1331140748"/>
                    </a:ext>
                  </a:extLst>
                </a:gridCol>
              </a:tblGrid>
              <a:tr h="15142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事業計画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事業計画・概要を記載してください。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イメージ写真（複数枚可）</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427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申請者名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申請者名を記載してください。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630939">
                <a:tc v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連携事業者名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申請者以外の連携事業者名をそれぞれ記載してください。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36992565"/>
                  </a:ext>
                </a:extLst>
              </a:tr>
              <a:tr h="2044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補助対象事業の取組内容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「具体的な取組内容」を記載してください。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①○○○○</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②△△△△</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145881853"/>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a:t>
            </a:r>
            <a:r>
              <a:rPr lang="en-US" altLang="ja-JP" sz="900" dirty="0">
                <a:latin typeface="BIZ UDPゴシック" panose="020B0400000000000000" pitchFamily="50" charset="-128"/>
                <a:ea typeface="BIZ UDPゴシック" panose="020B0400000000000000" pitchFamily="50" charset="-128"/>
              </a:rPr>
              <a:t>2</a:t>
            </a:r>
            <a:r>
              <a:rPr lang="ja-JP" altLang="en-US" sz="900" dirty="0">
                <a:latin typeface="BIZ UDPゴシック" panose="020B0400000000000000" pitchFamily="50" charset="-128"/>
                <a:ea typeface="BIZ UDPゴシック" panose="020B0400000000000000" pitchFamily="50" charset="-128"/>
              </a:rPr>
              <a:t>：</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20224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3140701276"/>
              </p:ext>
            </p:extLst>
          </p:nvPr>
        </p:nvGraphicFramePr>
        <p:xfrm>
          <a:off x="71438" y="484431"/>
          <a:ext cx="12049123" cy="6295045"/>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9676274">
                  <a:extLst>
                    <a:ext uri="{9D8B030D-6E8A-4147-A177-3AD203B41FA5}">
                      <a16:colId xmlns:a16="http://schemas.microsoft.com/office/drawing/2014/main" val="20001"/>
                    </a:ext>
                  </a:extLst>
                </a:gridCol>
              </a:tblGrid>
              <a:tr h="10798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令和</a:t>
                      </a:r>
                      <a:r>
                        <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rPr>
                        <a:t>5</a:t>
                      </a: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年策定「ポストコロナ時代における観光人材育成ガイドライン」の準拠状況</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実施するプログラム等がガイドラインをどのように準拠しているか記載してください。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0798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地域への貢献</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地域課題の理解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参加者や連携事業者などがどのように構成されていて、地域にどのように貢献するのか記載してください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945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プログラム等の実施形式や運営方法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どのような形式でプログラム等を実施するのか、また、受講者のネットワークをどのように構築するのか</a:t>
                      </a:r>
                      <a:r>
                        <a:rPr kumimoji="1" lang="ja-JP" altLang="en-US" sz="1050" b="1">
                          <a:solidFill>
                            <a:srgbClr val="0070C0"/>
                          </a:solidFill>
                          <a:latin typeface="BIZ UDPゴシック" panose="020B0400000000000000" pitchFamily="50" charset="-128"/>
                          <a:ea typeface="BIZ UDPゴシック" panose="020B0400000000000000" pitchFamily="50" charset="-128"/>
                        </a:rPr>
                        <a:t>等、運営方法について記載ください。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5424969"/>
                  </a:ext>
                </a:extLst>
              </a:tr>
              <a:tr h="6519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資金計画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具体的な資金計画を記載してください。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352356"/>
                  </a:ext>
                </a:extLst>
              </a:tr>
              <a:tr h="10649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成果目標（</a:t>
                      </a:r>
                      <a:r>
                        <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rPr>
                        <a:t>KPI</a:t>
                      </a: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将来性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事業実施に伴う具体的な成果目標（受講者数等</a:t>
                      </a:r>
                      <a:r>
                        <a:rPr kumimoji="1" lang="ja-JP" altLang="en-US" sz="1050" b="1">
                          <a:solidFill>
                            <a:srgbClr val="0070C0"/>
                          </a:solidFill>
                          <a:latin typeface="BIZ UDPゴシック" panose="020B0400000000000000" pitchFamily="50" charset="-128"/>
                          <a:ea typeface="BIZ UDPゴシック" panose="020B0400000000000000" pitchFamily="50" charset="-128"/>
                        </a:rPr>
                        <a:t>）を定量的</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に記載してください。また、来年度以降の事業をどのように継続していくのか、拡大していくのか等、記載してください。</a:t>
                      </a: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1838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備考</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6566629"/>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a:t>
            </a:r>
            <a:r>
              <a:rPr lang="en-US" altLang="ja-JP" sz="900" dirty="0">
                <a:latin typeface="BIZ UDPゴシック" panose="020B0400000000000000" pitchFamily="50" charset="-128"/>
                <a:ea typeface="BIZ UDPゴシック" panose="020B0400000000000000" pitchFamily="50" charset="-128"/>
              </a:rPr>
              <a:t>2</a:t>
            </a:r>
            <a:r>
              <a:rPr lang="ja-JP" altLang="en-US" sz="900" dirty="0">
                <a:latin typeface="BIZ UDPゴシック" panose="020B0400000000000000" pitchFamily="50" charset="-128"/>
                <a:ea typeface="BIZ UDPゴシック" panose="020B0400000000000000" pitchFamily="50" charset="-128"/>
              </a:rPr>
              <a:t>：</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0388534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465</Words>
  <PresentationFormat>ワイド画面</PresentationFormat>
  <Paragraphs>73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