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4"/>
  </p:notesMasterIdLst>
  <p:handoutMasterIdLst>
    <p:handoutMasterId r:id="rId5"/>
  </p:handoutMasterIdLst>
  <p:sldIdLst>
    <p:sldId id="489" r:id="rId2"/>
    <p:sldId id="490" r:id="rId3"/>
  </p:sldIdLst>
  <p:sldSz cx="9906000" cy="6858000" type="A4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CCCC"/>
    <a:srgbClr val="E8E8EF"/>
    <a:srgbClr val="333399"/>
    <a:srgbClr val="FFFF99"/>
    <a:srgbClr val="FFFFCC"/>
    <a:srgbClr val="FF99CC"/>
    <a:srgbClr val="CCFF99"/>
    <a:srgbClr val="CCFFCC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スタイルなし、表のグリッド線あり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rgbClr val="00000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rgbClr val="00000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2C8C85-51F0-491E-9774-3900AFEF0FD7}" styleName="淡色スタイル 2 - アクセント 6">
    <a:wholeTbl>
      <a:tcTxStyle>
        <a:fontRef idx="minor">
          <a:srgbClr val="00000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rgbClr val="00000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rgbClr val="00000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rgbClr val="000000"/>
        </a:fontRef>
        <a:schemeClr val="dk1"/>
      </a:tcTxStyle>
      <a:tcStyle>
        <a:tcBdr/>
      </a:tcStyle>
    </a:seCell>
    <a:swCell>
      <a:tcTxStyle b="on">
        <a:fontRef idx="minor">
          <a:srgbClr val="000000"/>
        </a:fontRef>
        <a:schemeClr val="dk1"/>
      </a:tcTxStyle>
      <a:tcStyle>
        <a:tcBdr/>
      </a:tcStyle>
    </a:swCell>
    <a:firstRow>
      <a:tcTxStyle b="on">
        <a:fontRef idx="minor">
          <a:srgbClr val="00000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rgbClr val="00000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rgbClr val="00000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淡色スタイル 1 - アクセント 2">
    <a:wholeTbl>
      <a:tcTxStyle>
        <a:fontRef idx="minor">
          <a:srgbClr val="00000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淡色スタイル 1 - アクセント 6">
    <a:wholeTbl>
      <a:tcTxStyle>
        <a:fontRef idx="minor">
          <a:srgbClr val="00000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淡色スタイル 3 - アクセント 2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中間スタイル 1 - アクセント 2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37"/>
    <p:restoredTop sz="93804" autoAdjust="0"/>
  </p:normalViewPr>
  <p:slideViewPr>
    <p:cSldViewPr>
      <p:cViewPr varScale="1">
        <p:scale>
          <a:sx n="113" d="100"/>
          <a:sy n="113" d="100"/>
        </p:scale>
        <p:origin x="1572" y="10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56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413" cy="495300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957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200"/>
            </a:lvl1pPr>
          </a:lstStyle>
          <a:p>
            <a:fld id="{ACF79091-CCEB-4953-80CA-6D3CFF823291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7958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371014"/>
            <a:ext cx="2919413" cy="495300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959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C2D7892C-552E-436D-B662-C70C709562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95430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9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2" y="2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1" tIns="45705" rIns="91411" bIns="45705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950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14763" y="2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1" tIns="45705" rIns="91411" bIns="4570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951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52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673102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1" tIns="45705" rIns="91411" bIns="457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7953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2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1" tIns="45705" rIns="91411" bIns="45705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95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1" tIns="45705" rIns="91411" bIns="4570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8C4688BA-C2BF-4934-BFAB-819A335539F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419697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3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39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0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1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4B62DA-A87B-4D13-9D4B-DA005EEC52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6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594600" y="6237288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3699751B-B5C1-45D1-9F99-BA4D8D850F7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29" name="Rectangle 6"/>
          <p:cNvSpPr>
            <a:spLocks noChangeArrowheads="1"/>
          </p:cNvSpPr>
          <p:nvPr userDrawn="1"/>
        </p:nvSpPr>
        <p:spPr>
          <a:xfrm>
            <a:off x="0" y="0"/>
            <a:ext cx="9906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grpSp>
        <p:nvGrpSpPr>
          <p:cNvPr id="1030" name="Group 27"/>
          <p:cNvGrpSpPr/>
          <p:nvPr userDrawn="1"/>
        </p:nvGrpSpPr>
        <p:grpSpPr>
          <a:xfrm>
            <a:off x="0" y="333375"/>
            <a:ext cx="9906000" cy="214313"/>
            <a:chOff x="0" y="255"/>
            <a:chExt cx="6240" cy="135"/>
          </a:xfrm>
        </p:grpSpPr>
        <p:sp>
          <p:nvSpPr>
            <p:cNvPr id="1031" name="Rectangle 28"/>
            <p:cNvSpPr>
              <a:spLocks noChangeArrowheads="1"/>
            </p:cNvSpPr>
            <p:nvPr userDrawn="1"/>
          </p:nvSpPr>
          <p:spPr>
            <a:xfrm>
              <a:off x="0" y="345"/>
              <a:ext cx="6240" cy="45"/>
            </a:xfrm>
            <a:prstGeom prst="rect">
              <a:avLst/>
            </a:prstGeom>
            <a:solidFill>
              <a:srgbClr val="FF0000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032" name="Rectangle 29"/>
            <p:cNvSpPr>
              <a:spLocks noChangeArrowheads="1"/>
            </p:cNvSpPr>
            <p:nvPr userDrawn="1"/>
          </p:nvSpPr>
          <p:spPr>
            <a:xfrm>
              <a:off x="0" y="300"/>
              <a:ext cx="6240" cy="45"/>
            </a:xfrm>
            <a:prstGeom prst="rect">
              <a:avLst/>
            </a:prstGeom>
            <a:solidFill>
              <a:srgbClr val="FF33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033" name="Rectangle 30"/>
            <p:cNvSpPr>
              <a:spLocks noChangeArrowheads="1"/>
            </p:cNvSpPr>
            <p:nvPr userDrawn="1"/>
          </p:nvSpPr>
          <p:spPr>
            <a:xfrm>
              <a:off x="0" y="255"/>
              <a:ext cx="6240" cy="45"/>
            </a:xfrm>
            <a:prstGeom prst="rect">
              <a:avLst/>
            </a:prstGeom>
            <a:solidFill>
              <a:srgbClr val="FFCC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</p:grpSp>
      <p:sp>
        <p:nvSpPr>
          <p:cNvPr id="1034" name="Rectangle 2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661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035" name="Picture 32" descr="ppjtitle"/>
          <p:cNvPicPr>
            <a:picLocks noChangeAspect="1" noChangeArrowheads="1"/>
          </p:cNvPicPr>
          <p:nvPr userDrawn="1"/>
        </p:nvPicPr>
        <p:blipFill>
          <a:blip r:embed="rId3"/>
          <a:srcRect l="1756" r="81940" b="42691"/>
          <a:stretch>
            <a:fillRect/>
          </a:stretch>
        </p:blipFill>
        <p:spPr>
          <a:xfrm>
            <a:off x="8697913" y="0"/>
            <a:ext cx="120808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16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61" name="テキスト ボックス 24"/>
          <p:cNvSpPr txBox="1"/>
          <p:nvPr/>
        </p:nvSpPr>
        <p:spPr>
          <a:xfrm>
            <a:off x="32154" y="3022473"/>
            <a:ext cx="4873694" cy="37800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endParaRPr kumimoji="1" lang="en-US" altLang="ja-JP" dirty="0"/>
          </a:p>
        </p:txBody>
      </p:sp>
      <p:sp>
        <p:nvSpPr>
          <p:cNvPr id="796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8944226" cy="476250"/>
          </a:xfrm>
        </p:spPr>
        <p:txBody>
          <a:bodyPr/>
          <a:lstStyle/>
          <a:p>
            <a:r>
              <a:rPr lang="en-US" altLang="ja-JP" sz="2400" dirty="0"/>
              <a:t>【</a:t>
            </a:r>
            <a:r>
              <a:rPr lang="ja-JP" altLang="en-US" sz="2400" dirty="0">
                <a:solidFill>
                  <a:srgbClr val="FF0000"/>
                </a:solidFill>
              </a:rPr>
              <a:t>地域名</a:t>
            </a:r>
            <a:r>
              <a:rPr lang="en-US" altLang="ja-JP" sz="2400" dirty="0"/>
              <a:t>】</a:t>
            </a:r>
            <a:r>
              <a:rPr lang="ja-JP" altLang="en-US" sz="2400" dirty="0"/>
              <a:t>国際競争力の高いスノーリゾート形成計画 概要</a:t>
            </a:r>
            <a:endParaRPr kumimoji="1" lang="ja-JP" altLang="en-US" sz="2400" dirty="0"/>
          </a:p>
        </p:txBody>
      </p:sp>
      <p:sp>
        <p:nvSpPr>
          <p:cNvPr id="7963" name="テキスト ボックス 3"/>
          <p:cNvSpPr txBox="1"/>
          <p:nvPr/>
        </p:nvSpPr>
        <p:spPr>
          <a:xfrm>
            <a:off x="32154" y="724638"/>
            <a:ext cx="9841694" cy="20520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endParaRPr kumimoji="1" lang="en-US" altLang="ja-JP" dirty="0"/>
          </a:p>
        </p:txBody>
      </p:sp>
      <p:sp>
        <p:nvSpPr>
          <p:cNvPr id="7964" name="テキスト ボックス 5"/>
          <p:cNvSpPr txBox="1"/>
          <p:nvPr/>
        </p:nvSpPr>
        <p:spPr>
          <a:xfrm>
            <a:off x="289735" y="2901388"/>
            <a:ext cx="4284000" cy="306884"/>
          </a:xfrm>
          <a:prstGeom prst="rect">
            <a:avLst/>
          </a:prstGeom>
          <a:solidFill>
            <a:schemeClr val="tx1"/>
          </a:solidFill>
          <a:ln w="12700">
            <a:noFill/>
            <a:prstDash val="solid"/>
          </a:ln>
        </p:spPr>
        <p:txBody>
          <a:bodyPr wrap="square" rtlCol="0">
            <a:spAutoFit/>
          </a:bodyPr>
          <a:lstStyle/>
          <a:p>
            <a:pPr marL="88900" indent="-88900" algn="ctr"/>
            <a:r>
              <a:rPr lang="ja-JP" altLang="en-US" sz="1400" b="1" dirty="0">
                <a:solidFill>
                  <a:schemeClr val="bg1"/>
                </a:solidFill>
              </a:rPr>
              <a:t>スノーリゾート形成に向けたこれまでの取組</a:t>
            </a:r>
            <a:endParaRPr lang="en-US" altLang="ja-JP" sz="1400" b="1" dirty="0">
              <a:solidFill>
                <a:schemeClr val="bg1"/>
              </a:solidFill>
            </a:endParaRPr>
          </a:p>
        </p:txBody>
      </p:sp>
      <p:sp>
        <p:nvSpPr>
          <p:cNvPr id="7965" name="テキスト ボックス 7"/>
          <p:cNvSpPr txBox="1"/>
          <p:nvPr/>
        </p:nvSpPr>
        <p:spPr>
          <a:xfrm>
            <a:off x="126495" y="558014"/>
            <a:ext cx="3889913" cy="307777"/>
          </a:xfrm>
          <a:prstGeom prst="rect">
            <a:avLst/>
          </a:prstGeom>
          <a:solidFill>
            <a:schemeClr val="tx1"/>
          </a:solidFill>
          <a:ln w="12700">
            <a:noFill/>
            <a:prstDash val="solid"/>
          </a:ln>
        </p:spPr>
        <p:txBody>
          <a:bodyPr wrap="square" rtlCol="0">
            <a:spAutoFit/>
          </a:bodyPr>
          <a:lstStyle/>
          <a:p>
            <a:pPr marL="88900" indent="-88900" algn="ctr">
              <a:tabLst>
                <a:tab pos="3860800" algn="l"/>
              </a:tabLst>
            </a:pPr>
            <a:r>
              <a:rPr lang="ja-JP" altLang="en-US" sz="1400" b="1" dirty="0">
                <a:solidFill>
                  <a:schemeClr val="bg1"/>
                </a:solidFill>
              </a:rPr>
              <a:t>エリアの概要</a:t>
            </a:r>
            <a:endParaRPr lang="en-US" altLang="ja-JP" sz="1400" b="1" dirty="0">
              <a:solidFill>
                <a:schemeClr val="bg1"/>
              </a:solidFill>
            </a:endParaRPr>
          </a:p>
        </p:txBody>
      </p:sp>
      <p:sp>
        <p:nvSpPr>
          <p:cNvPr id="7966" name="テキスト ボックス 6"/>
          <p:cNvSpPr txBox="1"/>
          <p:nvPr/>
        </p:nvSpPr>
        <p:spPr>
          <a:xfrm>
            <a:off x="9847" y="863082"/>
            <a:ext cx="9863999" cy="1384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形成計画策定者</a:t>
            </a:r>
            <a:r>
              <a:rPr kumimoji="1"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名】</a:t>
            </a:r>
          </a:p>
          <a:p>
            <a:r>
              <a:rPr kumimoji="1"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【計画に含まれるスキー場】</a:t>
            </a: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連携先</a:t>
            </a:r>
            <a:r>
              <a:rPr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endParaRPr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総滑走距離</a:t>
            </a:r>
            <a:r>
              <a:rPr kumimoji="1"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インバウンド宿泊者数（</a:t>
            </a:r>
            <a:r>
              <a:rPr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R5</a:t>
            </a:r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）</a:t>
            </a:r>
            <a:r>
              <a:rPr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</a:p>
          <a:p>
            <a:r>
              <a:rPr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目指す姿</a:t>
            </a:r>
            <a:r>
              <a:rPr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endParaRPr kumimoji="1" lang="ja-JP" altLang="en-US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7967" name="テキスト ボックス 36"/>
          <p:cNvSpPr txBox="1"/>
          <p:nvPr/>
        </p:nvSpPr>
        <p:spPr>
          <a:xfrm>
            <a:off x="4965145" y="3022473"/>
            <a:ext cx="4896000" cy="37800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endParaRPr kumimoji="1" lang="en-US" altLang="ja-JP" dirty="0"/>
          </a:p>
        </p:txBody>
      </p:sp>
      <p:sp>
        <p:nvSpPr>
          <p:cNvPr id="7968" name="テキスト ボックス 8"/>
          <p:cNvSpPr txBox="1"/>
          <p:nvPr/>
        </p:nvSpPr>
        <p:spPr>
          <a:xfrm>
            <a:off x="126495" y="3348153"/>
            <a:ext cx="4610481" cy="737771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国際競争力の高いスノーリゾート形成へ向けたこれまでの取組について、画像等を用い、「目指す姿」に沿って記載すること。</a:t>
            </a:r>
          </a:p>
        </p:txBody>
      </p:sp>
      <p:sp>
        <p:nvSpPr>
          <p:cNvPr id="7969" name="テキスト ボックス 37"/>
          <p:cNvSpPr txBox="1"/>
          <p:nvPr/>
        </p:nvSpPr>
        <p:spPr>
          <a:xfrm>
            <a:off x="5144186" y="3348153"/>
            <a:ext cx="4610481" cy="737771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国際競争力の高いスノーリゾート形成へ向けた今後の取組について、画像等を用い、「目指す姿」に沿って記載すること。</a:t>
            </a:r>
          </a:p>
        </p:txBody>
      </p:sp>
      <p:sp>
        <p:nvSpPr>
          <p:cNvPr id="7970" name="テキスト ボックス 30"/>
          <p:cNvSpPr txBox="1"/>
          <p:nvPr/>
        </p:nvSpPr>
        <p:spPr>
          <a:xfrm>
            <a:off x="5271145" y="2901388"/>
            <a:ext cx="4284000" cy="306884"/>
          </a:xfrm>
          <a:prstGeom prst="rect">
            <a:avLst/>
          </a:prstGeom>
          <a:solidFill>
            <a:schemeClr val="tx1"/>
          </a:solidFill>
          <a:ln w="12700">
            <a:noFill/>
            <a:prstDash val="solid"/>
          </a:ln>
        </p:spPr>
        <p:txBody>
          <a:bodyPr wrap="square" rtlCol="0">
            <a:spAutoFit/>
          </a:bodyPr>
          <a:lstStyle/>
          <a:p>
            <a:pPr marL="88900" indent="-88900" algn="ctr"/>
            <a:r>
              <a:rPr lang="ja-JP" altLang="en-US" sz="1400" b="1" dirty="0">
                <a:solidFill>
                  <a:schemeClr val="bg1"/>
                </a:solidFill>
              </a:rPr>
              <a:t>スノーリゾート形成に向けた今後の取組</a:t>
            </a:r>
            <a:endParaRPr lang="en-US" altLang="ja-JP" sz="1400" b="1" dirty="0">
              <a:solidFill>
                <a:schemeClr val="bg1"/>
              </a:solidFill>
            </a:endParaRPr>
          </a:p>
        </p:txBody>
      </p:sp>
      <p:sp>
        <p:nvSpPr>
          <p:cNvPr id="7971" name="テキスト 13"/>
          <p:cNvSpPr txBox="1"/>
          <p:nvPr/>
        </p:nvSpPr>
        <p:spPr>
          <a:xfrm>
            <a:off x="8944226" y="53905"/>
            <a:ext cx="929620" cy="3684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algn="ctr">
              <a:defRPr lang="ja-JP" altLang="en-US"/>
            </a:pPr>
            <a:r>
              <a:rPr lang="ja-JP" altLang="en-US"/>
              <a:t>様式２</a:t>
            </a:r>
          </a:p>
        </p:txBody>
      </p:sp>
      <p:sp>
        <p:nvSpPr>
          <p:cNvPr id="7972" name="テキスト ボックス 8"/>
          <p:cNvSpPr txBox="1"/>
          <p:nvPr/>
        </p:nvSpPr>
        <p:spPr>
          <a:xfrm>
            <a:off x="244971" y="2276872"/>
            <a:ext cx="9661029" cy="307777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目指す姿</a:t>
            </a:r>
            <a:r>
              <a:rPr kumimoji="1"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については、２～３行程度で簡潔に記載すること。</a:t>
            </a:r>
          </a:p>
        </p:txBody>
      </p:sp>
      <p:sp>
        <p:nvSpPr>
          <p:cNvPr id="7996" name="テキスト 35"/>
          <p:cNvSpPr txBox="1"/>
          <p:nvPr/>
        </p:nvSpPr>
        <p:spPr>
          <a:xfrm>
            <a:off x="1781532" y="5085184"/>
            <a:ext cx="6367226" cy="583883"/>
          </a:xfrm>
          <a:prstGeom prst="rect">
            <a:avLst/>
          </a:prstGeom>
          <a:solidFill>
            <a:srgbClr val="FFFF00"/>
          </a:solidFill>
        </p:spPr>
        <p:txBody>
          <a:bodyPr>
            <a:spAutoFit/>
          </a:bodyPr>
          <a:lstStyle/>
          <a:p>
            <a:pPr algn="ctr">
              <a:defRPr lang="ja-JP" altLang="en-US"/>
            </a:pPr>
            <a:r>
              <a:rPr lang="ja-JP" altLang="en-US" sz="3200" dirty="0"/>
              <a:t>一枚でまとめてください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87278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74" name="テキスト ボックス 24"/>
          <p:cNvSpPr txBox="1"/>
          <p:nvPr/>
        </p:nvSpPr>
        <p:spPr>
          <a:xfrm>
            <a:off x="9848" y="3029376"/>
            <a:ext cx="4896000" cy="37800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endParaRPr kumimoji="1" lang="en-US" altLang="ja-JP" dirty="0"/>
          </a:p>
        </p:txBody>
      </p:sp>
      <p:sp>
        <p:nvSpPr>
          <p:cNvPr id="7975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8944226" cy="476250"/>
          </a:xfrm>
        </p:spPr>
        <p:txBody>
          <a:bodyPr/>
          <a:lstStyle/>
          <a:p>
            <a:r>
              <a:rPr lang="en-US" altLang="ja-JP" sz="2400" dirty="0"/>
              <a:t>【</a:t>
            </a:r>
            <a:r>
              <a:rPr lang="ja-JP" altLang="en-US" sz="2400" dirty="0"/>
              <a:t>地域名</a:t>
            </a:r>
            <a:r>
              <a:rPr lang="en-US" altLang="ja-JP" sz="2400" dirty="0"/>
              <a:t>】</a:t>
            </a:r>
            <a:r>
              <a:rPr lang="ja-JP" altLang="en-US" sz="2400" dirty="0"/>
              <a:t>国際競争力の高いスノーリゾート形成計画 概要</a:t>
            </a:r>
            <a:endParaRPr kumimoji="1" lang="ja-JP" altLang="en-US" sz="2400" dirty="0"/>
          </a:p>
        </p:txBody>
      </p:sp>
      <p:sp>
        <p:nvSpPr>
          <p:cNvPr id="7976" name="テキスト ボックス 3"/>
          <p:cNvSpPr txBox="1"/>
          <p:nvPr/>
        </p:nvSpPr>
        <p:spPr>
          <a:xfrm>
            <a:off x="9848" y="724638"/>
            <a:ext cx="9864000" cy="20520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endParaRPr kumimoji="1" lang="en-US" altLang="ja-JP" dirty="0"/>
          </a:p>
        </p:txBody>
      </p:sp>
      <p:sp>
        <p:nvSpPr>
          <p:cNvPr id="7977" name="テキスト ボックス 5"/>
          <p:cNvSpPr txBox="1"/>
          <p:nvPr/>
        </p:nvSpPr>
        <p:spPr>
          <a:xfrm>
            <a:off x="128462" y="2901388"/>
            <a:ext cx="4284000" cy="306884"/>
          </a:xfrm>
          <a:prstGeom prst="rect">
            <a:avLst/>
          </a:prstGeom>
          <a:solidFill>
            <a:schemeClr val="tx1"/>
          </a:solidFill>
          <a:ln w="12700">
            <a:noFill/>
            <a:prstDash val="solid"/>
          </a:ln>
        </p:spPr>
        <p:txBody>
          <a:bodyPr wrap="square" rtlCol="0">
            <a:spAutoFit/>
          </a:bodyPr>
          <a:lstStyle/>
          <a:p>
            <a:pPr marL="88900" indent="-88900" algn="ctr"/>
            <a:r>
              <a:rPr lang="ja-JP" altLang="en-US" sz="1400" b="1" dirty="0">
                <a:solidFill>
                  <a:schemeClr val="bg1"/>
                </a:solidFill>
              </a:rPr>
              <a:t>スノーリゾート形成に向けたこれまでの取組</a:t>
            </a:r>
            <a:endParaRPr lang="en-US" altLang="ja-JP" sz="1400" b="1" dirty="0">
              <a:solidFill>
                <a:schemeClr val="bg1"/>
              </a:solidFill>
            </a:endParaRPr>
          </a:p>
        </p:txBody>
      </p:sp>
      <p:sp>
        <p:nvSpPr>
          <p:cNvPr id="7978" name="テキスト ボックス 7"/>
          <p:cNvSpPr txBox="1"/>
          <p:nvPr/>
        </p:nvSpPr>
        <p:spPr>
          <a:xfrm>
            <a:off x="126495" y="558014"/>
            <a:ext cx="3889913" cy="307777"/>
          </a:xfrm>
          <a:prstGeom prst="rect">
            <a:avLst/>
          </a:prstGeom>
          <a:solidFill>
            <a:schemeClr val="tx1"/>
          </a:solidFill>
          <a:ln w="12700">
            <a:noFill/>
            <a:prstDash val="solid"/>
          </a:ln>
        </p:spPr>
        <p:txBody>
          <a:bodyPr wrap="square" rtlCol="0">
            <a:spAutoFit/>
          </a:bodyPr>
          <a:lstStyle/>
          <a:p>
            <a:pPr marL="88900" indent="-88900" algn="ctr">
              <a:tabLst>
                <a:tab pos="3860800" algn="l"/>
              </a:tabLst>
            </a:pPr>
            <a:r>
              <a:rPr lang="ja-JP" altLang="en-US" sz="1400" b="1" dirty="0">
                <a:solidFill>
                  <a:schemeClr val="bg1"/>
                </a:solidFill>
              </a:rPr>
              <a:t>エリアの概要</a:t>
            </a:r>
            <a:endParaRPr lang="en-US" altLang="ja-JP" sz="1400" b="1" dirty="0">
              <a:solidFill>
                <a:schemeClr val="bg1"/>
              </a:solidFill>
            </a:endParaRPr>
          </a:p>
        </p:txBody>
      </p:sp>
      <p:sp>
        <p:nvSpPr>
          <p:cNvPr id="7979" name="テキスト ボックス 6"/>
          <p:cNvSpPr txBox="1"/>
          <p:nvPr/>
        </p:nvSpPr>
        <p:spPr>
          <a:xfrm>
            <a:off x="9847" y="863082"/>
            <a:ext cx="9863999" cy="1384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形成計画策定者</a:t>
            </a:r>
            <a:r>
              <a:rPr kumimoji="1"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名】</a:t>
            </a:r>
          </a:p>
          <a:p>
            <a:r>
              <a:rPr kumimoji="1"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【計画に含まれるスキー場】</a:t>
            </a: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連携先</a:t>
            </a:r>
            <a:r>
              <a:rPr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endParaRPr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総滑走距離</a:t>
            </a:r>
            <a:r>
              <a:rPr kumimoji="1"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インバウンド宿泊者数（</a:t>
            </a:r>
            <a:r>
              <a:rPr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R5</a:t>
            </a:r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）</a:t>
            </a:r>
            <a:r>
              <a:rPr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</a:p>
          <a:p>
            <a:r>
              <a:rPr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目指す姿</a:t>
            </a:r>
            <a:r>
              <a:rPr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endParaRPr kumimoji="1" lang="ja-JP" altLang="en-US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7980" name="テキスト ボックス 36"/>
          <p:cNvSpPr txBox="1"/>
          <p:nvPr/>
        </p:nvSpPr>
        <p:spPr>
          <a:xfrm>
            <a:off x="4965145" y="3022473"/>
            <a:ext cx="4896000" cy="37800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endParaRPr kumimoji="1" lang="en-US" altLang="ja-JP" dirty="0"/>
          </a:p>
        </p:txBody>
      </p:sp>
      <p:sp>
        <p:nvSpPr>
          <p:cNvPr id="7983" name="テキスト ボックス 30"/>
          <p:cNvSpPr txBox="1"/>
          <p:nvPr/>
        </p:nvSpPr>
        <p:spPr>
          <a:xfrm>
            <a:off x="5061568" y="2901388"/>
            <a:ext cx="4284000" cy="306884"/>
          </a:xfrm>
          <a:prstGeom prst="rect">
            <a:avLst/>
          </a:prstGeom>
          <a:solidFill>
            <a:schemeClr val="tx1"/>
          </a:solidFill>
          <a:ln w="12700">
            <a:noFill/>
            <a:prstDash val="solid"/>
          </a:ln>
        </p:spPr>
        <p:txBody>
          <a:bodyPr wrap="square" rtlCol="0">
            <a:spAutoFit/>
          </a:bodyPr>
          <a:lstStyle/>
          <a:p>
            <a:pPr marL="88900" indent="-88900" algn="ctr"/>
            <a:r>
              <a:rPr lang="ja-JP" altLang="en-US" sz="1400" b="1" dirty="0">
                <a:solidFill>
                  <a:schemeClr val="bg1"/>
                </a:solidFill>
              </a:rPr>
              <a:t>スノーリゾート形成に向けた今後の取組</a:t>
            </a:r>
            <a:endParaRPr lang="en-US" altLang="ja-JP" sz="1400" b="1" dirty="0">
              <a:solidFill>
                <a:schemeClr val="bg1"/>
              </a:solidFill>
            </a:endParaRPr>
          </a:p>
        </p:txBody>
      </p:sp>
      <p:sp>
        <p:nvSpPr>
          <p:cNvPr id="7984" name="テキスト 13"/>
          <p:cNvSpPr txBox="1"/>
          <p:nvPr/>
        </p:nvSpPr>
        <p:spPr>
          <a:xfrm>
            <a:off x="8944226" y="53905"/>
            <a:ext cx="929620" cy="64633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algn="ctr">
              <a:defRPr lang="ja-JP" altLang="en-US"/>
            </a:pPr>
            <a:r>
              <a:rPr lang="ja-JP" altLang="en-US" dirty="0"/>
              <a:t>様式２（例）</a:t>
            </a:r>
          </a:p>
        </p:txBody>
      </p:sp>
      <p:sp>
        <p:nvSpPr>
          <p:cNvPr id="7986" name="四角形吹き出し 1"/>
          <p:cNvSpPr/>
          <p:nvPr/>
        </p:nvSpPr>
        <p:spPr>
          <a:xfrm>
            <a:off x="2074082" y="128216"/>
            <a:ext cx="2230846" cy="400110"/>
          </a:xfrm>
          <a:prstGeom prst="wedgeRectCallout">
            <a:avLst>
              <a:gd name="adj1" fmla="val -110375"/>
              <a:gd name="adj2" fmla="val -26425"/>
            </a:avLst>
          </a:prstGeom>
          <a:solidFill>
            <a:srgbClr val="FFFF0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vertOverflow="overflow" horzOverflow="overflow" wrap="square" rtlCol="0" anchor="ctr">
            <a:spAutoFit/>
          </a:bodyPr>
          <a:lstStyle/>
          <a:p>
            <a:pPr algn="ctr"/>
            <a:r>
              <a:rPr kumimoji="1" lang="ja-JP" altLang="en-US" sz="1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所在地がわかるような地域名を記載</a:t>
            </a:r>
            <a:endParaRPr kumimoji="1" lang="en-US" altLang="ja-JP" sz="1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sz="1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（様式</a:t>
            </a:r>
            <a:r>
              <a:rPr kumimoji="1" lang="en-US" altLang="ja-JP" sz="1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1-1</a:t>
            </a:r>
            <a:r>
              <a:rPr kumimoji="1" lang="ja-JP" altLang="en-US" sz="1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と揃える）</a:t>
            </a:r>
          </a:p>
        </p:txBody>
      </p:sp>
      <p:sp>
        <p:nvSpPr>
          <p:cNvPr id="7987" name="四角形吹き出し 14"/>
          <p:cNvSpPr/>
          <p:nvPr/>
        </p:nvSpPr>
        <p:spPr>
          <a:xfrm>
            <a:off x="3224808" y="908586"/>
            <a:ext cx="6649038" cy="153888"/>
          </a:xfrm>
          <a:prstGeom prst="wedgeRectCallout">
            <a:avLst>
              <a:gd name="adj1" fmla="val -69118"/>
              <a:gd name="adj2" fmla="val -2619"/>
            </a:avLst>
          </a:prstGeom>
          <a:solidFill>
            <a:srgbClr val="FFFF0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vertOverflow="overflow" horzOverflow="overflow" wrap="square" tIns="0" bIns="0" rtlCol="0" anchor="ctr">
            <a:spAutoFit/>
          </a:bodyPr>
          <a:lstStyle/>
          <a:p>
            <a:r>
              <a:rPr lang="ja-JP" altLang="en-US" sz="1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形成計画の計画策定者（法人名等）を記載</a:t>
            </a:r>
            <a:endParaRPr kumimoji="1" lang="ja-JP" altLang="en-US" sz="1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7988" name="四角形吹き出し 15"/>
          <p:cNvSpPr/>
          <p:nvPr/>
        </p:nvSpPr>
        <p:spPr>
          <a:xfrm>
            <a:off x="3224808" y="1128240"/>
            <a:ext cx="6649038" cy="153888"/>
          </a:xfrm>
          <a:prstGeom prst="wedgeRectCallout">
            <a:avLst>
              <a:gd name="adj1" fmla="val -62653"/>
              <a:gd name="adj2" fmla="val 2460"/>
            </a:avLst>
          </a:prstGeom>
          <a:solidFill>
            <a:srgbClr val="FFFF0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vertOverflow="overflow" horzOverflow="overflow" wrap="square" tIns="0" bIns="0" rtlCol="0" anchor="ctr">
            <a:spAutoFit/>
          </a:bodyPr>
          <a:lstStyle/>
          <a:p>
            <a:r>
              <a:rPr kumimoji="1" lang="ja-JP" altLang="en-US" sz="1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当計画に含まれるスキー場を全て記載</a:t>
            </a:r>
          </a:p>
        </p:txBody>
      </p:sp>
      <p:sp>
        <p:nvSpPr>
          <p:cNvPr id="7989" name="四角形吹き出し 16"/>
          <p:cNvSpPr/>
          <p:nvPr/>
        </p:nvSpPr>
        <p:spPr>
          <a:xfrm>
            <a:off x="3224808" y="1343483"/>
            <a:ext cx="6649038" cy="153888"/>
          </a:xfrm>
          <a:prstGeom prst="wedgeRectCallout">
            <a:avLst>
              <a:gd name="adj1" fmla="val -82929"/>
              <a:gd name="adj2" fmla="val 4999"/>
            </a:avLst>
          </a:prstGeom>
          <a:solidFill>
            <a:srgbClr val="FFFF0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vertOverflow="overflow" horzOverflow="overflow" wrap="square" tIns="0" bIns="0" rtlCol="0" anchor="ctr">
            <a:spAutoFit/>
          </a:bodyPr>
          <a:lstStyle/>
          <a:p>
            <a:r>
              <a:rPr kumimoji="1" lang="ja-JP" altLang="en-US" sz="1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当計画における提携先（事業者名等）を記載</a:t>
            </a:r>
          </a:p>
        </p:txBody>
      </p:sp>
      <p:sp>
        <p:nvSpPr>
          <p:cNvPr id="7990" name="四角形吹き出し 17"/>
          <p:cNvSpPr/>
          <p:nvPr/>
        </p:nvSpPr>
        <p:spPr>
          <a:xfrm>
            <a:off x="3224808" y="1563137"/>
            <a:ext cx="6649038" cy="153888"/>
          </a:xfrm>
          <a:prstGeom prst="wedgeRectCallout">
            <a:avLst>
              <a:gd name="adj1" fmla="val -81166"/>
              <a:gd name="adj2" fmla="val 2460"/>
            </a:avLst>
          </a:prstGeom>
          <a:solidFill>
            <a:srgbClr val="FFFF0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vertOverflow="overflow" horzOverflow="overflow" wrap="square" tIns="0" bIns="0" rtlCol="0" anchor="ctr">
            <a:spAutoFit/>
          </a:bodyPr>
          <a:lstStyle/>
          <a:p>
            <a:r>
              <a:rPr lang="ja-JP" altLang="en-US" sz="1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当計画に含まれるスキー場の総滑走距離の合計を記載</a:t>
            </a:r>
            <a:endParaRPr kumimoji="1" lang="ja-JP" altLang="en-US" sz="1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7991" name="四角形吹き出し 18"/>
          <p:cNvSpPr/>
          <p:nvPr/>
        </p:nvSpPr>
        <p:spPr>
          <a:xfrm>
            <a:off x="3224808" y="1760620"/>
            <a:ext cx="6649038" cy="153888"/>
          </a:xfrm>
          <a:prstGeom prst="wedgeRectCallout">
            <a:avLst>
              <a:gd name="adj1" fmla="val -55894"/>
              <a:gd name="adj2" fmla="val 4999"/>
            </a:avLst>
          </a:prstGeom>
          <a:solidFill>
            <a:srgbClr val="FFFF0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vertOverflow="overflow" horzOverflow="overflow" wrap="square" tIns="0" bIns="0" rtlCol="0" anchor="ctr">
            <a:spAutoFit/>
          </a:bodyPr>
          <a:lstStyle/>
          <a:p>
            <a:r>
              <a:rPr lang="ja-JP" altLang="en-US" sz="1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令和５年のシーズンの地域内のインバウンド延べ宿泊者数を記載（今シーズン終了までの見込み値を記載）</a:t>
            </a:r>
            <a:endParaRPr kumimoji="1" lang="ja-JP" altLang="en-US" sz="1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7992" name="四角形吹き出し 19"/>
          <p:cNvSpPr/>
          <p:nvPr/>
        </p:nvSpPr>
        <p:spPr>
          <a:xfrm>
            <a:off x="1556473" y="5260268"/>
            <a:ext cx="6793054" cy="153888"/>
          </a:xfrm>
          <a:prstGeom prst="wedgeRectCallout">
            <a:avLst>
              <a:gd name="adj1" fmla="val -34322"/>
              <a:gd name="adj2" fmla="val -2619"/>
            </a:avLst>
          </a:prstGeom>
          <a:solidFill>
            <a:srgbClr val="FFFF0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vertOverflow="overflow" horzOverflow="overflow" wrap="square" tIns="0" bIns="0" rtlCol="0" anchor="ctr">
            <a:spAutoFit/>
          </a:bodyPr>
          <a:lstStyle/>
          <a:p>
            <a:pPr algn="ctr"/>
            <a:r>
              <a:rPr lang="ja-JP" altLang="en-US" sz="1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補助金を活用して実施した取組、独自で実施した取組が明確に分かるように記載</a:t>
            </a:r>
            <a:endParaRPr kumimoji="1" lang="ja-JP" altLang="en-US" sz="1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7993" name="四角形吹き出し 22"/>
          <p:cNvSpPr/>
          <p:nvPr/>
        </p:nvSpPr>
        <p:spPr>
          <a:xfrm>
            <a:off x="3224808" y="1981431"/>
            <a:ext cx="6649038" cy="153888"/>
          </a:xfrm>
          <a:prstGeom prst="wedgeRectCallout">
            <a:avLst>
              <a:gd name="adj1" fmla="val -75942"/>
              <a:gd name="adj2" fmla="val 21851"/>
            </a:avLst>
          </a:prstGeom>
          <a:solidFill>
            <a:srgbClr val="FFFF0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vertOverflow="overflow" horzOverflow="overflow" wrap="square" tIns="0" bIns="0" rtlCol="0" anchor="ctr">
            <a:spAutoFit/>
          </a:bodyPr>
          <a:lstStyle/>
          <a:p>
            <a:r>
              <a:rPr lang="ja-JP" altLang="en-US" sz="1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どのようなスノーリゾートを目指すのか、様式</a:t>
            </a:r>
            <a:r>
              <a:rPr lang="en-US" altLang="ja-JP" sz="1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1-1</a:t>
            </a:r>
            <a:r>
              <a:rPr lang="ja-JP" altLang="en-US" sz="1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の記載内容の要点を記載</a:t>
            </a:r>
            <a:endParaRPr kumimoji="1" lang="ja-JP" altLang="en-US" sz="1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2" name="テキスト ボックス 8"/>
          <p:cNvSpPr txBox="1"/>
          <p:nvPr/>
        </p:nvSpPr>
        <p:spPr>
          <a:xfrm>
            <a:off x="126495" y="3348153"/>
            <a:ext cx="4610481" cy="737771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国際競争力の高いスノーリゾート形成へ向けたこれまでの取組について、画像等を用い、「目指す姿」に沿って記載すること。</a:t>
            </a:r>
          </a:p>
        </p:txBody>
      </p:sp>
      <p:sp>
        <p:nvSpPr>
          <p:cNvPr id="23" name="テキスト ボックス 37"/>
          <p:cNvSpPr txBox="1"/>
          <p:nvPr/>
        </p:nvSpPr>
        <p:spPr>
          <a:xfrm>
            <a:off x="5144186" y="3348153"/>
            <a:ext cx="4610481" cy="737771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国際競争力の高いスノーリゾート形成へ向けた今後の取組について、画像等を用い、「目指す姿」に沿って記載すること。</a:t>
            </a:r>
          </a:p>
        </p:txBody>
      </p:sp>
      <p:sp>
        <p:nvSpPr>
          <p:cNvPr id="24" name="テキスト ボックス 8"/>
          <p:cNvSpPr txBox="1"/>
          <p:nvPr/>
        </p:nvSpPr>
        <p:spPr>
          <a:xfrm>
            <a:off x="244971" y="2276872"/>
            <a:ext cx="9661029" cy="307777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目指す姿</a:t>
            </a:r>
            <a:r>
              <a:rPr kumimoji="1"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については、２～３行程度で簡潔に記載すること。</a:t>
            </a:r>
          </a:p>
        </p:txBody>
      </p:sp>
    </p:spTree>
    <p:extLst>
      <p:ext uri="{BB962C8B-B14F-4D97-AF65-F5344CB8AC3E}">
        <p14:creationId xmlns:p14="http://schemas.microsoft.com/office/powerpoint/2010/main" val="157454384"/>
      </p:ext>
    </p:extLst>
  </p:cSld>
  <p:clrMapOvr>
    <a:masterClrMapping/>
  </p:clrMapOvr>
</p:sld>
</file>

<file path=ppt/theme/theme1.xml><?xml version="1.0" encoding="utf-8"?>
<a:theme xmlns:a="http://schemas.openxmlformats.org/drawingml/2006/main" name="2_標準デザイン">
  <a:themeElements>
    <a:clrScheme name="2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solidFill>
          <a:srgbClr val="FFFF00"/>
        </a:solidFill>
        <a:ln w="15875">
          <a:solidFill>
            <a:schemeClr val="tx1"/>
          </a:solidFill>
          <a:miter lim="800000"/>
          <a:headEnd/>
          <a:tailEnd/>
        </a:ln>
      </a:spPr>
      <a:bodyPr vertOverflow="overflow" horzOverflow="overflow" wrap="square">
        <a:spAutoFit/>
      </a:bodyPr>
      <a:lstStyle>
        <a:defPPr>
          <a:defRPr sz="1000" b="1" dirty="0" smtClean="0">
            <a:latin typeface="+mn-ea"/>
            <a:ea typeface="+mn-ea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none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34061</TotalTime>
  <Words>393</Words>
  <Application>Microsoft Office PowerPoint</Application>
  <PresentationFormat>A4 210 x 297 mm</PresentationFormat>
  <Paragraphs>38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BIZ UDゴシック</vt:lpstr>
      <vt:lpstr>HGP創英角ｺﾞｼｯｸUB</vt:lpstr>
      <vt:lpstr>Arial</vt:lpstr>
      <vt:lpstr>2_標準デザイン</vt:lpstr>
      <vt:lpstr>【地域名】国際競争力の高いスノーリゾート形成計画 概要</vt:lpstr>
      <vt:lpstr>【地域名】国際競争力の高いスノーリゾート形成計画 概要</vt:lpstr>
    </vt:vector>
  </TitlesOfParts>
  <Company>国土交通省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行政情報システム室</dc:creator>
  <cp:lastModifiedBy>髙森 真紀子</cp:lastModifiedBy>
  <cp:revision>2098</cp:revision>
  <cp:lastPrinted>2019-10-15T06:33:27Z</cp:lastPrinted>
  <dcterms:created xsi:type="dcterms:W3CDTF">2007-11-06T12:19:33Z</dcterms:created>
  <dcterms:modified xsi:type="dcterms:W3CDTF">2024-01-16T12:34:30Z</dcterms:modified>
</cp:coreProperties>
</file>