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0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extLst>
      <p:ext uri="{19B8F6BF-5375-455C-9EA6-DF929625EA0E}">
        <p15:presenceInfo xmlns:p15="http://schemas.microsoft.com/office/powerpoint/2012/main" userId="ebcbbff0de730e75" providerId="Windows Live"/>
      </p:ext>
    </p:extLst>
  </p:cmAuthor>
  <p:cmAuthor id="2" name="観光庁加藤" initials="加藤" lastIdx="2" clrIdx="1">
    <p:extLst>
      <p:ext uri="{19B8F6BF-5375-455C-9EA6-DF929625EA0E}">
        <p15:presenceInfo xmlns:p15="http://schemas.microsoft.com/office/powerpoint/2012/main" userId="観光庁加藤" providerId="None"/>
      </p:ext>
    </p:extLst>
  </p:cmAuthor>
  <p:cmAuthor id="3" name="ㅤ" initials="ㅤ" lastIdx="2" clrIdx="2">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淡色スタイル 3 - アクセント 5">
    <a:wholeTbl>
      <a:tcTxStyle>
        <a:fontRef idx="minor">
          <a:srgbClr val="00000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0"/>
    <p:restoredTop sz="94710" autoAdjust="0"/>
  </p:normalViewPr>
  <p:slideViewPr>
    <p:cSldViewPr snapToGrid="0" showGuides="1">
      <p:cViewPr varScale="1">
        <p:scale>
          <a:sx n="73" d="100"/>
          <a:sy n="73" d="100"/>
        </p:scale>
        <p:origin x="1278" y="78"/>
      </p:cViewPr>
      <p:guideLst>
        <p:guide orient="horz" pos="2160"/>
        <p:guide pos="31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3" name="ヘッダー プレースホルダー 1"/>
          <p:cNvSpPr>
            <a:spLocks noGrp="1"/>
          </p:cNvSpPr>
          <p:nvPr>
            <p:ph type="hdr" sz="quarter"/>
          </p:nvPr>
        </p:nvSpPr>
        <p:spPr>
          <a:xfrm>
            <a:off x="0" y="0"/>
            <a:ext cx="2918831" cy="493316"/>
          </a:xfrm>
          <a:prstGeom prst="rect">
            <a:avLst/>
          </a:prstGeom>
        </p:spPr>
        <p:txBody>
          <a:bodyPr vert="horz" lIns="91425" tIns="45712" rIns="91425" bIns="45712" rtlCol="0"/>
          <a:lstStyle>
            <a:lvl1pPr algn="l">
              <a:defRPr sz="1200"/>
            </a:lvl1pPr>
          </a:lstStyle>
          <a:p>
            <a:endParaRPr kumimoji="1" lang="ja-JP" altLang="en-US"/>
          </a:p>
        </p:txBody>
      </p:sp>
      <p:sp>
        <p:nvSpPr>
          <p:cNvPr id="1124" name="日付プレースホルダー 2"/>
          <p:cNvSpPr>
            <a:spLocks noGrp="1"/>
          </p:cNvSpPr>
          <p:nvPr>
            <p:ph type="dt" idx="1"/>
          </p:nvPr>
        </p:nvSpPr>
        <p:spPr>
          <a:xfrm>
            <a:off x="3815375" y="0"/>
            <a:ext cx="2918831" cy="493316"/>
          </a:xfrm>
          <a:prstGeom prst="rect">
            <a:avLst/>
          </a:prstGeom>
        </p:spPr>
        <p:txBody>
          <a:bodyPr vert="horz" lIns="91425" tIns="45712" rIns="91425" bIns="45712" rtlCol="0"/>
          <a:lstStyle>
            <a:lvl1pPr algn="r">
              <a:defRPr sz="1200"/>
            </a:lvl1pPr>
          </a:lstStyle>
          <a:p>
            <a:fld id="{46D06EA9-14B5-4F31-95CC-6AD91D20700D}" type="datetimeFigureOut">
              <a:rPr kumimoji="1" lang="ja-JP" altLang="en-US" smtClean="0"/>
              <a:t>2023/2/28</a:t>
            </a:fld>
            <a:endParaRPr kumimoji="1" lang="ja-JP" altLang="en-US"/>
          </a:p>
        </p:txBody>
      </p:sp>
      <p:sp>
        <p:nvSpPr>
          <p:cNvPr id="1125"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25" tIns="45712" rIns="91425" bIns="45712" rtlCol="0" anchor="ctr"/>
          <a:lstStyle/>
          <a:p>
            <a:endParaRPr lang="ja-JP" altLang="en-US"/>
          </a:p>
        </p:txBody>
      </p:sp>
      <p:sp>
        <p:nvSpPr>
          <p:cNvPr id="1126" name="ノート プレースホルダー 4"/>
          <p:cNvSpPr>
            <a:spLocks noGrp="1"/>
          </p:cNvSpPr>
          <p:nvPr>
            <p:ph type="body" sz="quarter" idx="3"/>
          </p:nvPr>
        </p:nvSpPr>
        <p:spPr>
          <a:xfrm>
            <a:off x="673576" y="4686500"/>
            <a:ext cx="5388610" cy="4439841"/>
          </a:xfrm>
          <a:prstGeom prst="rect">
            <a:avLst/>
          </a:prstGeom>
        </p:spPr>
        <p:txBody>
          <a:bodyPr vert="horz" lIns="91425" tIns="45712" rIns="91425"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27" name="フッター プレースホルダー 5"/>
          <p:cNvSpPr>
            <a:spLocks noGrp="1"/>
          </p:cNvSpPr>
          <p:nvPr>
            <p:ph type="ftr" sz="quarter" idx="4"/>
          </p:nvPr>
        </p:nvSpPr>
        <p:spPr>
          <a:xfrm>
            <a:off x="0" y="9371285"/>
            <a:ext cx="2918831" cy="493316"/>
          </a:xfrm>
          <a:prstGeom prst="rect">
            <a:avLst/>
          </a:prstGeom>
        </p:spPr>
        <p:txBody>
          <a:bodyPr vert="horz" lIns="91425" tIns="45712" rIns="91425" bIns="45712" rtlCol="0" anchor="b"/>
          <a:lstStyle>
            <a:lvl1pPr algn="l">
              <a:defRPr sz="1200"/>
            </a:lvl1pPr>
          </a:lstStyle>
          <a:p>
            <a:endParaRPr kumimoji="1" lang="ja-JP" altLang="en-US"/>
          </a:p>
        </p:txBody>
      </p:sp>
      <p:sp>
        <p:nvSpPr>
          <p:cNvPr id="1128" name="スライド番号プレースホルダー 6"/>
          <p:cNvSpPr>
            <a:spLocks noGrp="1"/>
          </p:cNvSpPr>
          <p:nvPr>
            <p:ph type="sldNum" sz="quarter" idx="5"/>
          </p:nvPr>
        </p:nvSpPr>
        <p:spPr>
          <a:xfrm>
            <a:off x="3815375" y="9371285"/>
            <a:ext cx="2918831" cy="493316"/>
          </a:xfrm>
          <a:prstGeom prst="rect">
            <a:avLst/>
          </a:prstGeom>
        </p:spPr>
        <p:txBody>
          <a:bodyPr vert="horz" lIns="91425" tIns="45712" rIns="91425" bIns="45712"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 name="スライド イメージ プレースホルダ 1"/>
          <p:cNvSpPr>
            <a:spLocks noGrp="1" noRot="1" noChangeAspect="1"/>
          </p:cNvSpPr>
          <p:nvPr>
            <p:ph type="sldImg"/>
          </p:nvPr>
        </p:nvSpPr>
        <p:spPr>
          <a:xfrm>
            <a:off x="5440363" y="360363"/>
            <a:ext cx="2587625" cy="1792287"/>
          </a:xfrm>
        </p:spPr>
      </p:sp>
      <p:sp>
        <p:nvSpPr>
          <p:cNvPr id="1146" name="ノート プレースホルダ 2"/>
          <p:cNvSpPr>
            <a:spLocks noGrp="1"/>
          </p:cNvSpPr>
          <p:nvPr>
            <p:ph type="body" idx="1"/>
          </p:nvPr>
        </p:nvSpPr>
        <p:spPr/>
        <p:txBody>
          <a:bodyPr>
            <a:normAutofit/>
          </a:bodyPr>
          <a:lstStyle/>
          <a:p>
            <a:endParaRPr kumimoji="1" lang="ja-JP" altLang="en-US" dirty="0"/>
          </a:p>
        </p:txBody>
      </p:sp>
      <p:sp>
        <p:nvSpPr>
          <p:cNvPr id="1147" name="スライド番号プレースホルダ 3"/>
          <p:cNvSpPr>
            <a:spLocks noGrp="1"/>
          </p:cNvSpPr>
          <p:nvPr>
            <p:ph type="sldNum" sz="quarter" idx="10"/>
          </p:nvPr>
        </p:nvSpPr>
        <p:spPr/>
        <p:txBody>
          <a:bodyPr/>
          <a:lstStyle/>
          <a:p>
            <a:pPr defTabSz="914245">
              <a:defRPr/>
            </a:pPr>
            <a:fld id="{9247A257-4C07-4AB6-BC31-F377782D84F4}" type="slidenum">
              <a:rPr lang="ja-JP" altLang="en-US">
                <a:solidFill>
                  <a:prstClr val="black"/>
                </a:solidFill>
                <a:latin typeface="游ゴシック"/>
                <a:ea typeface="游ゴシック" panose="020B0400000000000000" pitchFamily="50" charset="-128"/>
              </a:rPr>
              <a:pPr defTabSz="914245">
                <a:defRPr/>
              </a:pPr>
              <a:t>1</a:t>
            </a:fld>
            <a:endParaRPr lang="ja-JP" altLang="en-US" dirty="0">
              <a:solidFill>
                <a:prstClr val="black"/>
              </a:solidFill>
              <a:latin typeface="游ゴシック"/>
              <a:ea typeface="游ゴシック" panose="020B0400000000000000" pitchFamily="50" charset="-128"/>
            </a:endParaRPr>
          </a:p>
        </p:txBody>
      </p:sp>
    </p:spTree>
    <p:extLst>
      <p:ext uri="{BB962C8B-B14F-4D97-AF65-F5344CB8AC3E}">
        <p14:creationId xmlns:p14="http://schemas.microsoft.com/office/powerpoint/2010/main" val="1773790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9" name="Rectangle 14"/>
          <p:cNvSpPr>
            <a:spLocks noChangeArrowheads="1"/>
          </p:cNvSpPr>
          <p:nvPr/>
        </p:nvSpPr>
        <p:spPr>
          <a:xfrm>
            <a:off x="1833563" y="3284544"/>
            <a:ext cx="8072437" cy="73025"/>
          </a:xfrm>
          <a:prstGeom prst="rect">
            <a:avLst/>
          </a:prstGeom>
          <a:solidFill>
            <a:srgbClr val="FF0000"/>
          </a:solidFill>
          <a:ln w="9525">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40"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1"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2"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3"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4"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3890049398"/>
      </p:ext>
    </p:extLst>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7" name="タイトル 1"/>
          <p:cNvSpPr>
            <a:spLocks noGrp="1"/>
          </p:cNvSpPr>
          <p:nvPr>
            <p:ph type="title"/>
          </p:nvPr>
        </p:nvSpPr>
        <p:spPr/>
        <p:txBody>
          <a:bodyPr/>
          <a:lstStyle/>
          <a:p>
            <a:r>
              <a:rPr lang="ja-JP" altLang="en-US"/>
              <a:t>マスター タイトルの書式設定</a:t>
            </a:r>
          </a:p>
        </p:txBody>
      </p:sp>
      <p:sp>
        <p:nvSpPr>
          <p:cNvPr id="1098"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4252612925"/>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3"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4"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5"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6"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7"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630858482"/>
      </p:ext>
    </p:extLst>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9"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1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1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1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77559803"/>
      </p:ext>
    </p:extLst>
  </p:cSld>
  <p:clrMapOvr>
    <a:masterClrMapping/>
  </p:clrMapOvr>
  <p:timing>
    <p:tnLst>
      <p:par>
        <p:cTn id="1" dur="indefinite" restart="never" nodeType="tmRoot"/>
      </p:par>
    </p:tn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4"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5"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6"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cxnSp>
        <p:nvCxnSpPr>
          <p:cNvPr id="1117"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74310"/>
      </p:ext>
    </p:extLst>
  </p:cSld>
  <p:clrMapOvr>
    <a:masterClrMapping/>
  </p:clrMapOvr>
  <p:timing>
    <p:tnLst>
      <p:par>
        <p:cTn id="1" dur="indefinite" restart="never" nodeType="tmRoot"/>
      </p:par>
    </p:tnLst>
  </p:timing>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19" name="日付プレースホルダー 3"/>
          <p:cNvSpPr>
            <a:spLocks noGrp="1"/>
          </p:cNvSpPr>
          <p:nvPr>
            <p:ph type="dt" sz="half" idx="10"/>
          </p:nvPr>
        </p:nvSpPr>
        <p:spPr/>
        <p:txBody>
          <a:bodyPr/>
          <a:lstStyle/>
          <a:p>
            <a:endParaRPr kumimoji="1" lang="ja-JP" altLang="en-US"/>
          </a:p>
        </p:txBody>
      </p:sp>
      <p:sp>
        <p:nvSpPr>
          <p:cNvPr id="1120" name="フッター プレースホルダー 4"/>
          <p:cNvSpPr>
            <a:spLocks noGrp="1"/>
          </p:cNvSpPr>
          <p:nvPr>
            <p:ph type="ftr" sz="quarter" idx="11"/>
          </p:nvPr>
        </p:nvSpPr>
        <p:spPr/>
        <p:txBody>
          <a:bodyPr/>
          <a:lstStyle/>
          <a:p>
            <a:endParaRPr kumimoji="1" lang="ja-JP" altLang="en-US"/>
          </a:p>
        </p:txBody>
      </p:sp>
      <p:sp>
        <p:nvSpPr>
          <p:cNvPr id="1121"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extLst>
      <p:ext uri="{BB962C8B-B14F-4D97-AF65-F5344CB8AC3E}">
        <p14:creationId xmlns:p14="http://schemas.microsoft.com/office/powerpoint/2010/main" val="366902302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6" name="タイトル 1"/>
          <p:cNvSpPr>
            <a:spLocks noGrp="1"/>
          </p:cNvSpPr>
          <p:nvPr>
            <p:ph type="title"/>
          </p:nvPr>
        </p:nvSpPr>
        <p:spPr/>
        <p:txBody>
          <a:bodyPr/>
          <a:lstStyle/>
          <a:p>
            <a:r>
              <a:rPr lang="ja-JP" altLang="en-US"/>
              <a:t>マスター タイトルの書式設定</a:t>
            </a:r>
          </a:p>
        </p:txBody>
      </p:sp>
      <p:sp>
        <p:nvSpPr>
          <p:cNvPr id="1047"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8"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49"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50" name="Rectangle 5"/>
          <p:cNvSpPr>
            <a:spLocks noGrp="1" noChangeArrowheads="1"/>
          </p:cNvSpPr>
          <p:nvPr>
            <p:ph type="sldNum" sz="quarter" idx="12"/>
          </p:nvPr>
        </p:nvSpPr>
        <p:spPr>
          <a:ln/>
        </p:spPr>
        <p:txBody>
          <a:bodyPr/>
          <a:lstStyle>
            <a:lvl1pPr>
              <a:defRPr/>
            </a:lvl1pPr>
          </a:lstStyle>
          <a:p>
            <a:pPr>
              <a:defRPr/>
            </a:pPr>
            <a:fld id="{58764233-5231-4BB3-864E-7369979C1539}"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589072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2"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4" name="Rectangle 3"/>
          <p:cNvSpPr>
            <a:spLocks noGrp="1" noChangeArrowheads="1"/>
          </p:cNvSpPr>
          <p:nvPr>
            <p:ph type="dt" sz="half" idx="10"/>
          </p:nvPr>
        </p:nvSpPr>
        <p:spPr>
          <a:ln/>
        </p:spPr>
        <p:txBody>
          <a:bodyPr/>
          <a:lstStyle>
            <a:lvl1pPr>
              <a:defRPr/>
            </a:lvl1pPr>
          </a:lstStyle>
          <a:p>
            <a:pPr>
              <a:defRPr/>
            </a:pPr>
            <a:endParaRPr lang="en-US" altLang="ja-JP" dirty="0"/>
          </a:p>
        </p:txBody>
      </p:sp>
      <p:sp>
        <p:nvSpPr>
          <p:cNvPr id="1055" name="Rectangle 4"/>
          <p:cNvSpPr>
            <a:spLocks noGrp="1" noChangeArrowheads="1"/>
          </p:cNvSpPr>
          <p:nvPr>
            <p:ph type="ftr" sz="quarter" idx="11"/>
          </p:nvPr>
        </p:nvSpPr>
        <p:spPr>
          <a:ln/>
        </p:spPr>
        <p:txBody>
          <a:bodyPr/>
          <a:lstStyle>
            <a:lvl1pPr>
              <a:defRPr/>
            </a:lvl1pPr>
          </a:lstStyle>
          <a:p>
            <a:pPr>
              <a:defRPr/>
            </a:pPr>
            <a:endParaRPr lang="en-US" altLang="ja-JP" dirty="0"/>
          </a:p>
        </p:txBody>
      </p:sp>
      <p:sp>
        <p:nvSpPr>
          <p:cNvPr id="1056" name="Rectangle 5"/>
          <p:cNvSpPr>
            <a:spLocks noGrp="1" noChangeArrowheads="1"/>
          </p:cNvSpPr>
          <p:nvPr>
            <p:ph type="sldNum" sz="quarter" idx="12"/>
          </p:nvPr>
        </p:nvSpPr>
        <p:spPr>
          <a:ln/>
        </p:spPr>
        <p:txBody>
          <a:bodyPr/>
          <a:lstStyle>
            <a:lvl1pPr>
              <a:defRPr/>
            </a:lvl1pPr>
          </a:lstStyle>
          <a:p>
            <a:pPr>
              <a:defRPr/>
            </a:pPr>
            <a:fld id="{DFEEB25D-4B7B-45DF-AF0B-DD05B66E5003}" type="slidenum">
              <a:rPr lang="en-US" altLang="ja-JP" smtClean="0"/>
              <a:pPr>
                <a:defRPr/>
              </a:pPr>
              <a:t>‹#›</a:t>
            </a:fld>
            <a:endParaRPr lang="en-US" altLang="ja-JP" dirty="0"/>
          </a:p>
        </p:txBody>
      </p:sp>
    </p:spTree>
    <p:extLst>
      <p:ext uri="{BB962C8B-B14F-4D97-AF65-F5344CB8AC3E}">
        <p14:creationId xmlns:p14="http://schemas.microsoft.com/office/powerpoint/2010/main" val="294651297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8" name="タイトル 1"/>
          <p:cNvSpPr>
            <a:spLocks noGrp="1"/>
          </p:cNvSpPr>
          <p:nvPr>
            <p:ph type="title"/>
          </p:nvPr>
        </p:nvSpPr>
        <p:spPr/>
        <p:txBody>
          <a:bodyPr/>
          <a:lstStyle/>
          <a:p>
            <a:r>
              <a:rPr lang="ja-JP" altLang="en-US"/>
              <a:t>マスター タイトルの書式設定</a:t>
            </a:r>
          </a:p>
        </p:txBody>
      </p:sp>
      <p:sp>
        <p:nvSpPr>
          <p:cNvPr id="1059"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62"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63"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06303962"/>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5"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6"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7"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8"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9"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7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7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62202726"/>
      </p:ext>
    </p:extLst>
  </p:cSld>
  <p:clrMapOvr>
    <a:masterClrMapping/>
  </p:clrMapOvr>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4" name="タイトル 1"/>
          <p:cNvSpPr>
            <a:spLocks noGrp="1"/>
          </p:cNvSpPr>
          <p:nvPr>
            <p:ph type="title"/>
          </p:nvPr>
        </p:nvSpPr>
        <p:spPr/>
        <p:txBody>
          <a:bodyPr/>
          <a:lstStyle/>
          <a:p>
            <a:r>
              <a:rPr lang="ja-JP" altLang="en-US"/>
              <a:t>マスター タイトルの書式設定</a:t>
            </a:r>
          </a:p>
        </p:txBody>
      </p:sp>
      <p:sp>
        <p:nvSpPr>
          <p:cNvPr id="1075"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76"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77" name="Rectangle 5"/>
          <p:cNvSpPr>
            <a:spLocks noGrp="1" noChangeArrowheads="1"/>
          </p:cNvSpPr>
          <p:nvPr>
            <p:ph type="sldNum" sz="quarter" idx="12"/>
          </p:nvPr>
        </p:nvSpPr>
        <p:spPr>
          <a:ln/>
        </p:spPr>
        <p:txBody>
          <a:bodyPr/>
          <a:lstStyle>
            <a:lvl1pPr>
              <a:defRPr/>
            </a:lvl1pPr>
          </a:lstStyle>
          <a:p>
            <a:pPr>
              <a:defRPr/>
            </a:pPr>
            <a:fld id="{6C8B3383-B952-447B-9C5E-1900D707C22A}"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3599319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9" name="Rectangle 3"/>
          <p:cNvSpPr>
            <a:spLocks noGrp="1" noChangeArrowheads="1"/>
          </p:cNvSpPr>
          <p:nvPr>
            <p:ph type="dt" sz="half" idx="10"/>
          </p:nvPr>
        </p:nvSpPr>
        <p:spPr>
          <a:ln/>
        </p:spPr>
        <p:txBody>
          <a:bodyPr/>
          <a:lstStyle>
            <a:lvl1pPr>
              <a:defRPr/>
            </a:lvl1pPr>
          </a:lstStyle>
          <a:p>
            <a:pPr>
              <a:defRPr/>
            </a:pPr>
            <a:endParaRPr lang="en-US" altLang="ja-JP" dirty="0">
              <a:solidFill>
                <a:prstClr val="black"/>
              </a:solidFill>
            </a:endParaRPr>
          </a:p>
        </p:txBody>
      </p:sp>
      <p:sp>
        <p:nvSpPr>
          <p:cNvPr id="1080" name="Rectangle 4"/>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1081" name="Rectangle 5"/>
          <p:cNvSpPr>
            <a:spLocks noGrp="1" noChangeArrowheads="1"/>
          </p:cNvSpPr>
          <p:nvPr>
            <p:ph type="sldNum" sz="quarter" idx="12"/>
          </p:nvPr>
        </p:nvSpPr>
        <p:spPr>
          <a:ln/>
        </p:spPr>
        <p:txBody>
          <a:bodyPr/>
          <a:lstStyle>
            <a:lvl1pPr>
              <a:defRPr/>
            </a:lvl1pPr>
          </a:lstStyle>
          <a:p>
            <a:pPr>
              <a:defRPr/>
            </a:pPr>
            <a:fld id="{6A8F643B-1E2A-4F03-8182-047C0680F225}"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6680711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3"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4"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5"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6"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87"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88"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67174151"/>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90"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1"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2"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3"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4"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95"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95415761"/>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4" name="テキスト ボックス 96">
            <a:extLst>
              <a:ext uri="{FF2B5EF4-FFF2-40B4-BE49-F238E27FC236}">
                <a16:creationId xmlns:a16="http://schemas.microsoft.com/office/drawing/2014/main" id="{C4681E75-1B5B-4E45-93C1-DFE34BFF9C2A}"/>
              </a:ext>
            </a:extLst>
          </p:cNvPr>
          <p:cNvSpPr txBox="1"/>
          <p:nvPr userDrawn="1"/>
        </p:nvSpPr>
        <p:spPr>
          <a:xfrm>
            <a:off x="8358390" y="4352"/>
            <a:ext cx="1533096" cy="415498"/>
          </a:xfrm>
          <a:prstGeom prst="rect">
            <a:avLst/>
          </a:prstGeom>
          <a:solidFill>
            <a:srgbClr val="FFFF00"/>
          </a:solidFill>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700" dirty="0" smtClean="0">
                <a:latin typeface="BIZ UDPゴシック" panose="020B0400000000000000" pitchFamily="50" charset="-128"/>
                <a:ea typeface="BIZ UDPゴシック" panose="020B0400000000000000" pitchFamily="50" charset="-128"/>
              </a:rPr>
              <a:t>持続可能性を核とした日本</a:t>
            </a:r>
            <a:endParaRPr kumimoji="1" lang="en-US" altLang="ja-JP" sz="700" dirty="0" smtClean="0">
              <a:latin typeface="BIZ UDPゴシック" panose="020B0400000000000000" pitchFamily="50" charset="-128"/>
              <a:ea typeface="BIZ UDPゴシック" panose="020B0400000000000000" pitchFamily="50" charset="-128"/>
            </a:endParaRPr>
          </a:p>
          <a:p>
            <a:pPr algn="ctr"/>
            <a:r>
              <a:rPr kumimoji="1" lang="ja-JP" altLang="en-US" sz="700" dirty="0" smtClean="0">
                <a:latin typeface="BIZ UDPゴシック" panose="020B0400000000000000" pitchFamily="50" charset="-128"/>
                <a:ea typeface="BIZ UDPゴシック" panose="020B0400000000000000" pitchFamily="50" charset="-128"/>
              </a:rPr>
              <a:t>ならではの世界的価値の創出</a:t>
            </a:r>
            <a:endParaRPr kumimoji="1" lang="en-US" altLang="ja-JP" sz="700" dirty="0" smtClean="0">
              <a:latin typeface="BIZ UDPゴシック" panose="020B0400000000000000" pitchFamily="50" charset="-128"/>
              <a:ea typeface="BIZ UDPゴシック" panose="020B0400000000000000" pitchFamily="50" charset="-128"/>
            </a:endParaRPr>
          </a:p>
          <a:p>
            <a:pPr algn="ctr"/>
            <a:r>
              <a:rPr kumimoji="1" lang="ja-JP" altLang="en-US" sz="700" dirty="0" smtClean="0">
                <a:latin typeface="BIZ UDPゴシック" panose="020B0400000000000000" pitchFamily="50" charset="-128"/>
                <a:ea typeface="BIZ UDPゴシック" panose="020B0400000000000000" pitchFamily="50" charset="-128"/>
              </a:rPr>
              <a:t>サステナブルツーリズム推進計画</a:t>
            </a:r>
            <a:endParaRPr kumimoji="1" lang="en-US" altLang="ja-JP" sz="700" dirty="0" smtClean="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41522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par>
    </p:tnLst>
  </p:timing>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0" name="正方形/長方形 2"/>
          <p:cNvSpPr>
            <a:spLocks noChangeArrowheads="1"/>
          </p:cNvSpPr>
          <p:nvPr/>
        </p:nvSpPr>
        <p:spPr>
          <a:xfrm>
            <a:off x="0" y="-1"/>
            <a:ext cx="8374743" cy="393051"/>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2400" b="1" kern="0" dirty="0">
                <a:latin typeface="BIZ UDPゴシック" panose="020B0400000000000000" pitchFamily="50" charset="-128"/>
                <a:ea typeface="BIZ UDPゴシック" panose="020B0400000000000000" pitchFamily="50" charset="-128"/>
              </a:rPr>
              <a:t>　</a:t>
            </a:r>
            <a:r>
              <a:rPr lang="ja-JP" altLang="en-US" sz="2400" b="1" kern="0" dirty="0" smtClean="0">
                <a:solidFill>
                  <a:srgbClr val="0070C0"/>
                </a:solidFill>
                <a:latin typeface="BIZ UDPゴシック" panose="020B0400000000000000" pitchFamily="50" charset="-128"/>
                <a:ea typeface="BIZ UDPゴシック" panose="020B0400000000000000" pitchFamily="50" charset="-128"/>
              </a:rPr>
              <a:t>サステナブルツーリズム推進計画名</a:t>
            </a:r>
            <a:r>
              <a:rPr lang="ja-JP" altLang="en-US" sz="2400" b="1" kern="0" dirty="0" smtClean="0">
                <a:latin typeface="BIZ UDPゴシック" panose="020B0400000000000000" pitchFamily="50" charset="-128"/>
                <a:ea typeface="BIZ UDPゴシック" panose="020B0400000000000000" pitchFamily="50" charset="-128"/>
              </a:rPr>
              <a:t>（</a:t>
            </a:r>
            <a:r>
              <a:rPr lang="ja-JP" altLang="en-US" sz="2400" b="1" kern="0" dirty="0">
                <a:solidFill>
                  <a:srgbClr val="0070C0"/>
                </a:solidFill>
                <a:latin typeface="BIZ UDPゴシック" panose="020B0400000000000000" pitchFamily="50" charset="-128"/>
                <a:ea typeface="BIZ UDPゴシック" panose="020B0400000000000000" pitchFamily="50" charset="-128"/>
              </a:rPr>
              <a:t>申請団体名</a:t>
            </a:r>
            <a:r>
              <a:rPr lang="ja-JP" altLang="en-US" sz="2400" b="1" kern="0" dirty="0">
                <a:latin typeface="BIZ UDPゴシック" panose="020B0400000000000000" pitchFamily="50" charset="-128"/>
                <a:ea typeface="BIZ UDPゴシック" panose="020B0400000000000000" pitchFamily="50" charset="-128"/>
              </a:rPr>
              <a:t>）</a:t>
            </a:r>
          </a:p>
        </p:txBody>
      </p:sp>
      <p:sp>
        <p:nvSpPr>
          <p:cNvPr id="1131" name="テキスト ボックス 7"/>
          <p:cNvSpPr txBox="1"/>
          <p:nvPr/>
        </p:nvSpPr>
        <p:spPr>
          <a:xfrm>
            <a:off x="-61252" y="-380508"/>
            <a:ext cx="7925092" cy="369332"/>
          </a:xfrm>
          <a:prstGeom prst="rect">
            <a:avLst/>
          </a:prstGeom>
          <a:noFill/>
        </p:spPr>
        <p:txBody>
          <a:bodyPr wrap="square" rtlCol="0" anchor="ctr">
            <a:spAutoFit/>
          </a:bodyPr>
          <a:lstStyle/>
          <a:p>
            <a:r>
              <a:rPr lang="ja-JP" altLang="en-US" sz="900" dirty="0">
                <a:latin typeface="BIZ UDPゴシック" panose="020B0400000000000000" pitchFamily="50" charset="-128"/>
                <a:ea typeface="BIZ UDPゴシック" panose="020B0400000000000000" pitchFamily="50" charset="-128"/>
              </a:rPr>
              <a:t>注１：公表される前提で作成してください。注２：実証事業の概要が本事業概要説明書</a:t>
            </a:r>
            <a:r>
              <a:rPr lang="ja-JP" altLang="en-US" sz="900" u="sng" dirty="0">
                <a:solidFill>
                  <a:srgbClr val="FF0000"/>
                </a:solidFill>
                <a:latin typeface="BIZ UDPゴシック" panose="020B0400000000000000" pitchFamily="50" charset="-128"/>
                <a:ea typeface="BIZ UDPゴシック" panose="020B0400000000000000" pitchFamily="50" charset="-128"/>
              </a:rPr>
              <a:t>１枚</a:t>
            </a:r>
            <a:r>
              <a:rPr lang="ja-JP" altLang="en-US" sz="900" dirty="0">
                <a:latin typeface="BIZ UDPゴシック" panose="020B0400000000000000" pitchFamily="50" charset="-128"/>
                <a:ea typeface="BIZ UDPゴシック" panose="020B0400000000000000" pitchFamily="50" charset="-128"/>
              </a:rPr>
              <a:t>で分かるように簡潔に記載してください。</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注３：</a:t>
            </a:r>
            <a:r>
              <a:rPr lang="ja-JP" altLang="en-US" sz="900" dirty="0">
                <a:solidFill>
                  <a:srgbClr val="0070C0"/>
                </a:solidFill>
                <a:latin typeface="BIZ UDPゴシック" panose="020B0400000000000000" pitchFamily="50" charset="-128"/>
                <a:ea typeface="BIZ UDPゴシック" panose="020B0400000000000000" pitchFamily="50" charset="-128"/>
              </a:rPr>
              <a:t>青字の記入要領等</a:t>
            </a:r>
            <a:r>
              <a:rPr lang="ja-JP" altLang="en-US" sz="900" dirty="0">
                <a:latin typeface="BIZ UDPゴシック" panose="020B0400000000000000" pitchFamily="50" charset="-128"/>
                <a:ea typeface="BIZ UDPゴシック" panose="020B0400000000000000" pitchFamily="50" charset="-128"/>
              </a:rPr>
              <a:t>を削除の上</a:t>
            </a:r>
            <a:r>
              <a:rPr lang="ja-JP" altLang="en-US" sz="900" dirty="0" smtClean="0">
                <a:latin typeface="BIZ UDPゴシック" panose="020B0400000000000000" pitchFamily="50" charset="-128"/>
                <a:ea typeface="BIZ UDPゴシック" panose="020B0400000000000000" pitchFamily="50" charset="-128"/>
              </a:rPr>
              <a:t>、黒字で記載</a:t>
            </a:r>
            <a:r>
              <a:rPr lang="ja-JP" altLang="en-US" sz="900" dirty="0">
                <a:latin typeface="BIZ UDPゴシック" panose="020B0400000000000000" pitchFamily="50" charset="-128"/>
                <a:ea typeface="BIZ UDPゴシック" panose="020B0400000000000000" pitchFamily="50" charset="-128"/>
              </a:rPr>
              <a:t>してください。フォントサイズは</a:t>
            </a:r>
            <a:r>
              <a:rPr lang="en-US" altLang="ja-JP" sz="900" dirty="0">
                <a:latin typeface="BIZ UDPゴシック" panose="020B0400000000000000" pitchFamily="50" charset="-128"/>
                <a:ea typeface="BIZ UDPゴシック" panose="020B0400000000000000" pitchFamily="50" charset="-128"/>
              </a:rPr>
              <a:t>【10.5</a:t>
            </a:r>
            <a:r>
              <a:rPr lang="ja-JP" altLang="en-US" sz="900" dirty="0">
                <a:latin typeface="BIZ UDPゴシック" panose="020B0400000000000000" pitchFamily="50" charset="-128"/>
                <a:ea typeface="BIZ UDPゴシック" panose="020B0400000000000000" pitchFamily="50" charset="-128"/>
              </a:rPr>
              <a:t>ポイント以上</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とし、</a:t>
            </a:r>
            <a:r>
              <a:rPr lang="ja-JP" altLang="en-US" sz="900"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dirty="0">
                <a:solidFill>
                  <a:srgbClr val="FF0000"/>
                </a:solidFill>
                <a:latin typeface="BIZ UDPゴシック" panose="020B0400000000000000" pitchFamily="50" charset="-128"/>
                <a:ea typeface="BIZ UDPゴシック" panose="020B0400000000000000" pitchFamily="50" charset="-128"/>
              </a:rPr>
              <a:t>で記載</a:t>
            </a:r>
            <a:r>
              <a:rPr lang="ja-JP" altLang="en-US" sz="900" dirty="0">
                <a:latin typeface="BIZ UDPゴシック" panose="020B0400000000000000" pitchFamily="50" charset="-128"/>
                <a:ea typeface="BIZ UDPゴシック" panose="020B0400000000000000" pitchFamily="50" charset="-128"/>
              </a:rPr>
              <a:t>してください。</a:t>
            </a:r>
          </a:p>
        </p:txBody>
      </p:sp>
      <p:sp>
        <p:nvSpPr>
          <p:cNvPr id="1134" name="字幕 2"/>
          <p:cNvSpPr txBox="1"/>
          <p:nvPr/>
        </p:nvSpPr>
        <p:spPr>
          <a:xfrm>
            <a:off x="12505" y="524070"/>
            <a:ext cx="2635250" cy="286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＜実証事業の概要等＞</a:t>
            </a:r>
            <a:endParaRPr lang="en-US" altLang="ja-JP" sz="1300" b="1" kern="0" dirty="0">
              <a:latin typeface="BIZ UDPゴシック" panose="020B0400000000000000" pitchFamily="50" charset="-128"/>
              <a:ea typeface="BIZ UDPゴシック" panose="020B0400000000000000" pitchFamily="50" charset="-128"/>
            </a:endParaRPr>
          </a:p>
        </p:txBody>
      </p:sp>
      <p:graphicFrame>
        <p:nvGraphicFramePr>
          <p:cNvPr id="1135" name="表 3"/>
          <p:cNvGraphicFramePr>
            <a:graphicFrameLocks noGrp="1"/>
          </p:cNvGraphicFramePr>
          <p:nvPr>
            <p:extLst>
              <p:ext uri="{D42A27DB-BD31-4B8C-83A1-F6EECF244321}">
                <p14:modId xmlns:p14="http://schemas.microsoft.com/office/powerpoint/2010/main" val="4138059008"/>
              </p:ext>
            </p:extLst>
          </p:nvPr>
        </p:nvGraphicFramePr>
        <p:xfrm>
          <a:off x="5151591" y="849480"/>
          <a:ext cx="4680000" cy="1980000"/>
        </p:xfrm>
        <a:graphic>
          <a:graphicData uri="http://schemas.openxmlformats.org/drawingml/2006/table">
            <a:tbl>
              <a:tblPr firstRow="1" bandRow="1">
                <a:tableStyleId>{BDBED569-4797-4DF1-A0F4-6AAB3CD982D8}</a:tableStyleId>
              </a:tblPr>
              <a:tblGrid>
                <a:gridCol w="4680000">
                  <a:extLst>
                    <a:ext uri="{9D8B030D-6E8A-4147-A177-3AD203B41FA5}">
                      <a16:colId xmlns:a16="http://schemas.microsoft.com/office/drawing/2014/main" val="20000"/>
                    </a:ext>
                  </a:extLst>
                </a:gridCol>
              </a:tblGrid>
              <a:tr h="2706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100" b="1" dirty="0" smtClean="0">
                          <a:solidFill>
                            <a:schemeClr val="tx1"/>
                          </a:solidFill>
                          <a:latin typeface="BIZ UDPゴシック" panose="020B0400000000000000" pitchFamily="50" charset="-128"/>
                          <a:ea typeface="BIZ UDPゴシック" panose="020B0400000000000000" pitchFamily="50" charset="-128"/>
                        </a:rPr>
                        <a:t>補助事業の取組内容</a:t>
                      </a:r>
                      <a:r>
                        <a:rPr kumimoji="1" lang="en-US" altLang="ja-JP" sz="1100" b="1" dirty="0" smtClean="0">
                          <a:solidFill>
                            <a:schemeClr val="tx1"/>
                          </a:solidFill>
                          <a:latin typeface="BIZ UDPゴシック" panose="020B0400000000000000" pitchFamily="50" charset="-128"/>
                          <a:ea typeface="BIZ UDPゴシック" panose="020B0400000000000000" pitchFamily="50" charset="-128"/>
                        </a:rPr>
                        <a:t>】</a:t>
                      </a:r>
                      <a:endParaRPr kumimoji="1" lang="en-US" altLang="ja-JP" sz="1100" b="1" dirty="0" smtClean="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709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Ⅲ </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１．具体的な取組内容」を</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抜粋し記載してください。</a:t>
                      </a:r>
                      <a:endParaRPr kumimoji="1" lang="en-US" altLang="ja-JP" sz="1050" b="1" dirty="0" smtClean="0">
                        <a:solidFill>
                          <a:srgbClr val="0070C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4788163"/>
                  </a:ext>
                </a:extLst>
              </a:tr>
            </a:tbl>
          </a:graphicData>
        </a:graphic>
      </p:graphicFrame>
      <p:graphicFrame>
        <p:nvGraphicFramePr>
          <p:cNvPr id="1136" name="表 3"/>
          <p:cNvGraphicFramePr>
            <a:graphicFrameLocks noGrp="1"/>
          </p:cNvGraphicFramePr>
          <p:nvPr>
            <p:extLst>
              <p:ext uri="{D42A27DB-BD31-4B8C-83A1-F6EECF244321}">
                <p14:modId xmlns:p14="http://schemas.microsoft.com/office/powerpoint/2010/main" val="3475494162"/>
              </p:ext>
            </p:extLst>
          </p:nvPr>
        </p:nvGraphicFramePr>
        <p:xfrm>
          <a:off x="76038" y="849480"/>
          <a:ext cx="5031004" cy="5980867"/>
        </p:xfrm>
        <a:graphic>
          <a:graphicData uri="http://schemas.openxmlformats.org/drawingml/2006/table">
            <a:tbl>
              <a:tblPr firstRow="1" bandRow="1">
                <a:tableStyleId>{5C22544A-7EE6-4342-B048-85BDC9FD1C3A}</a:tableStyleId>
              </a:tblPr>
              <a:tblGrid>
                <a:gridCol w="990762">
                  <a:extLst>
                    <a:ext uri="{9D8B030D-6E8A-4147-A177-3AD203B41FA5}">
                      <a16:colId xmlns:a16="http://schemas.microsoft.com/office/drawing/2014/main" val="20000"/>
                    </a:ext>
                  </a:extLst>
                </a:gridCol>
                <a:gridCol w="2525486">
                  <a:extLst>
                    <a:ext uri="{9D8B030D-6E8A-4147-A177-3AD203B41FA5}">
                      <a16:colId xmlns:a16="http://schemas.microsoft.com/office/drawing/2014/main" val="20001"/>
                    </a:ext>
                  </a:extLst>
                </a:gridCol>
                <a:gridCol w="1514756">
                  <a:extLst>
                    <a:ext uri="{9D8B030D-6E8A-4147-A177-3AD203B41FA5}">
                      <a16:colId xmlns:a16="http://schemas.microsoft.com/office/drawing/2014/main" val="1331140748"/>
                    </a:ext>
                  </a:extLst>
                </a:gridCol>
              </a:tblGrid>
              <a:tr h="317129">
                <a:tc>
                  <a:txBody>
                    <a:bodyPr/>
                    <a:lstStyle/>
                    <a:p>
                      <a:pPr algn="ctr"/>
                      <a:r>
                        <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algn="ctr"/>
                      <a:r>
                        <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rPr>
                        <a:t>記載欄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extLst>
                  <a:ext uri="{0D108BD9-81ED-4DB2-BD59-A6C34878D82A}">
                    <a16:rowId xmlns:a16="http://schemas.microsoft.com/office/drawing/2014/main" val="10000"/>
                  </a:ext>
                </a:extLst>
              </a:tr>
              <a:tr h="3382256">
                <a:tc>
                  <a:txBody>
                    <a:bodyPr/>
                    <a:lstStyle/>
                    <a:p>
                      <a:pPr algn="ctr"/>
                      <a:r>
                        <a:rPr kumimoji="1" lang="ja-JP" altLang="en-US" sz="1200" b="1" dirty="0" smtClean="0">
                          <a:solidFill>
                            <a:sysClr val="windowText" lastClr="000000"/>
                          </a:solidFill>
                          <a:latin typeface="BIZ UDPゴシック" panose="020B0400000000000000" pitchFamily="50" charset="-128"/>
                          <a:ea typeface="BIZ UDPゴシック" panose="020B0400000000000000" pitchFamily="50" charset="-128"/>
                        </a:rPr>
                        <a:t>サステナブルツーリズム推進計画の概要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Ⅱ 2.</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計画の</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目的と概要」から記載してください。</a:t>
                      </a:r>
                      <a:endParaRPr kumimoji="1" lang="en-US" altLang="ja-JP" sz="1050" b="1" dirty="0" smtClean="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smtClean="0">
                          <a:solidFill>
                            <a:srgbClr val="0070C0"/>
                          </a:solidFill>
                          <a:latin typeface="BIZ UDPゴシック" panose="020B0400000000000000" pitchFamily="50" charset="-128"/>
                          <a:ea typeface="BIZ UDPゴシック" panose="020B0400000000000000" pitchFamily="50" charset="-128"/>
                        </a:rPr>
                        <a:t>事業のイメージがわかる画像を添付してください。</a:t>
                      </a:r>
                      <a:endParaRPr lang="en-US" altLang="ja-JP" sz="1050" b="1" dirty="0" smtClean="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smtClean="0">
                          <a:solidFill>
                            <a:srgbClr val="0070C0"/>
                          </a:solidFill>
                          <a:latin typeface="BIZ UDPゴシック" panose="020B0400000000000000" pitchFamily="50" charset="-128"/>
                          <a:ea typeface="BIZ UDPゴシック" panose="020B0400000000000000" pitchFamily="50" charset="-128"/>
                        </a:rPr>
                        <a:t>なお画像については公表を前提とした公表可能な画像を添付してください。</a:t>
                      </a:r>
                      <a:endParaRPr lang="en-US" altLang="ja-JP" sz="1050" dirty="0" smtClean="0">
                        <a:solidFill>
                          <a:sysClr val="windowText" lastClr="00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smtClean="0">
                        <a:solidFill>
                          <a:srgbClr val="0070C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785273">
                <a:tc>
                  <a:txBody>
                    <a:bodyPr/>
                    <a:lstStyle/>
                    <a:p>
                      <a:pPr algn="ct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実施体制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計画申請者名</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計画申請者以外の補助事業者、連携事業者名</a:t>
                      </a:r>
                      <a:endParaRPr kumimoji="1" lang="en-US" altLang="ja-JP" sz="1050" b="1" dirty="0">
                        <a:solidFill>
                          <a:srgbClr val="0070C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70C0"/>
                          </a:solidFill>
                          <a:latin typeface="BIZ UDPゴシック" panose="020B0400000000000000" pitchFamily="50" charset="-128"/>
                          <a:ea typeface="BIZ UDPゴシック" panose="020B0400000000000000" pitchFamily="50" charset="-128"/>
                        </a:rPr>
                        <a:t>をそれぞれ記載してください。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2"/>
                  </a:ext>
                </a:extLst>
              </a:tr>
              <a:tr h="558751">
                <a:tc>
                  <a:txBody>
                    <a:bodyPr/>
                    <a:lstStyle/>
                    <a:p>
                      <a:pPr algn="ct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活用予定の</a:t>
                      </a:r>
                      <a:endParaRPr kumimoji="1" lang="en-US" altLang="ja-JP" sz="1200" b="1" spc="0" dirty="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200" b="1" spc="0" dirty="0">
                          <a:solidFill>
                            <a:sysClr val="windowText" lastClr="000000"/>
                          </a:solidFill>
                          <a:latin typeface="BIZ UDPゴシック" panose="020B0400000000000000" pitchFamily="50" charset="-128"/>
                          <a:ea typeface="BIZ UDPゴシック" panose="020B0400000000000000" pitchFamily="50" charset="-128"/>
                        </a:rPr>
                        <a:t>地域資源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Ⅱ</a:t>
                      </a:r>
                      <a:r>
                        <a:rPr kumimoji="1" lang="ja-JP" altLang="en-US" sz="1050" b="1" baseline="0" dirty="0" smtClean="0">
                          <a:solidFill>
                            <a:srgbClr val="0070C0"/>
                          </a:solidFill>
                          <a:latin typeface="BIZ UDPゴシック" panose="020B0400000000000000" pitchFamily="50" charset="-128"/>
                          <a:ea typeface="BIZ UDPゴシック" panose="020B0400000000000000" pitchFamily="50" charset="-128"/>
                        </a:rPr>
                        <a:t> </a:t>
                      </a:r>
                      <a:r>
                        <a:rPr kumimoji="1" lang="en-US" altLang="ja-JP" sz="1050" b="1" baseline="0" dirty="0" smtClean="0">
                          <a:solidFill>
                            <a:srgbClr val="0070C0"/>
                          </a:solidFill>
                          <a:latin typeface="BIZ UDPゴシック" panose="020B0400000000000000" pitchFamily="50" charset="-128"/>
                          <a:ea typeface="BIZ UDPゴシック" panose="020B0400000000000000" pitchFamily="50" charset="-128"/>
                        </a:rPr>
                        <a:t>6</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活用を予定している地域資源」から記載してください。</a:t>
                      </a:r>
                      <a:endParaRPr kumimoji="1" lang="en-US" altLang="ja-JP" sz="105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937458">
                <a:tc>
                  <a:txBody>
                    <a:bodyPr/>
                    <a:lstStyle/>
                    <a:p>
                      <a:pPr algn="ctr"/>
                      <a:r>
                        <a:rPr kumimoji="1" lang="ja-JP" altLang="en-US" sz="1200" b="1" dirty="0" smtClean="0">
                          <a:solidFill>
                            <a:sysClr val="windowText" lastClr="000000"/>
                          </a:solidFill>
                          <a:latin typeface="BIZ UDPゴシック" panose="020B0400000000000000" pitchFamily="50" charset="-128"/>
                          <a:ea typeface="BIZ UDPゴシック" panose="020B0400000000000000" pitchFamily="50" charset="-128"/>
                        </a:rPr>
                        <a:t>事業目標</a:t>
                      </a:r>
                      <a:endParaRPr kumimoji="1" lang="en-US" altLang="ja-JP" sz="1200" b="1" dirty="0" smtClean="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200" b="1" dirty="0" smtClean="0">
                          <a:solidFill>
                            <a:sysClr val="windowText" lastClr="000000"/>
                          </a:solidFill>
                          <a:latin typeface="BIZ UDPゴシック" panose="020B0400000000000000" pitchFamily="50" charset="-128"/>
                          <a:ea typeface="BIZ UDPゴシック" panose="020B0400000000000000" pitchFamily="50" charset="-128"/>
                        </a:rPr>
                        <a:t>・</a:t>
                      </a:r>
                      <a:endParaRPr kumimoji="1" lang="en-US" altLang="ja-JP" sz="1200" b="1" dirty="0" smtClean="0">
                        <a:solidFill>
                          <a:sysClr val="windowText" lastClr="000000"/>
                        </a:solidFill>
                        <a:latin typeface="BIZ UDPゴシック" panose="020B0400000000000000" pitchFamily="50" charset="-128"/>
                        <a:ea typeface="BIZ UDPゴシック" panose="020B0400000000000000" pitchFamily="50" charset="-128"/>
                      </a:endParaRPr>
                    </a:p>
                    <a:p>
                      <a:pPr algn="ctr"/>
                      <a:r>
                        <a:rPr kumimoji="1" lang="ja-JP" altLang="en-US" sz="1200" b="1" dirty="0" smtClean="0">
                          <a:solidFill>
                            <a:sysClr val="windowText" lastClr="000000"/>
                          </a:solidFill>
                          <a:latin typeface="BIZ UDPゴシック" panose="020B0400000000000000" pitchFamily="50" charset="-128"/>
                          <a:ea typeface="BIZ UDPゴシック" panose="020B0400000000000000" pitchFamily="50" charset="-128"/>
                        </a:rPr>
                        <a:t>事業方針</a:t>
                      </a:r>
                      <a:endParaRPr kumimoji="1" lang="ja-JP" altLang="en-US" sz="1200" b="1"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Ⅱ </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３．目標設定」及び「</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Ⅲ </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６</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計画終了後の方針」</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から事業方針・ゴールを記載してください。</a:t>
                      </a:r>
                      <a:endParaRPr kumimoji="1" lang="en-US" altLang="ja-JP" sz="1050" dirty="0" smtClean="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624562876"/>
                  </a:ext>
                </a:extLst>
              </a:tr>
            </a:tbl>
          </a:graphicData>
        </a:graphic>
      </p:graphicFrame>
      <p:sp>
        <p:nvSpPr>
          <p:cNvPr id="1143" name="字幕 2"/>
          <p:cNvSpPr txBox="1"/>
          <p:nvPr/>
        </p:nvSpPr>
        <p:spPr>
          <a:xfrm>
            <a:off x="5107041" y="524070"/>
            <a:ext cx="2290537" cy="2868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BIZ UDPゴシック" panose="020B0400000000000000" pitchFamily="50" charset="-128"/>
                <a:ea typeface="BIZ UDPゴシック" panose="020B0400000000000000" pitchFamily="50" charset="-128"/>
              </a:rPr>
              <a:t>＜具体的な事業内容＞</a:t>
            </a:r>
            <a:endParaRPr lang="en-US" altLang="ja-JP" sz="1300" b="1" kern="0" dirty="0">
              <a:latin typeface="BIZ UDPゴシック" panose="020B0400000000000000" pitchFamily="50" charset="-128"/>
              <a:ea typeface="BIZ UDPゴシック" panose="020B0400000000000000" pitchFamily="50" charset="-128"/>
            </a:endParaRPr>
          </a:p>
        </p:txBody>
      </p:sp>
      <p:sp>
        <p:nvSpPr>
          <p:cNvPr id="12" name="正方形/長方形 2"/>
          <p:cNvSpPr>
            <a:spLocks noChangeArrowheads="1"/>
          </p:cNvSpPr>
          <p:nvPr/>
        </p:nvSpPr>
        <p:spPr>
          <a:xfrm>
            <a:off x="7397579" y="511140"/>
            <a:ext cx="2392688" cy="321396"/>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None/>
            </a:pPr>
            <a:r>
              <a:rPr lang="ja-JP" altLang="en-US" sz="1050" b="1" kern="0" dirty="0">
                <a:latin typeface="BIZ UDPゴシック" panose="020B0400000000000000" pitchFamily="50" charset="-128"/>
                <a:ea typeface="BIZ UDPゴシック" panose="020B0400000000000000" pitchFamily="50" charset="-128"/>
              </a:rPr>
              <a:t>　 実施地域：</a:t>
            </a:r>
            <a:r>
              <a:rPr lang="ja-JP" altLang="en-US" sz="1050" b="1" kern="0" dirty="0">
                <a:solidFill>
                  <a:srgbClr val="0070C0"/>
                </a:solidFill>
                <a:latin typeface="BIZ UDPゴシック" panose="020B0400000000000000" pitchFamily="50" charset="-128"/>
                <a:ea typeface="BIZ UDPゴシック" panose="020B0400000000000000" pitchFamily="50" charset="-128"/>
              </a:rPr>
              <a:t>○○県●●</a:t>
            </a:r>
            <a:r>
              <a:rPr lang="ja-JP" altLang="en-US" sz="1050" b="1" kern="0" dirty="0" smtClean="0">
                <a:solidFill>
                  <a:srgbClr val="0070C0"/>
                </a:solidFill>
                <a:latin typeface="BIZ UDPゴシック" panose="020B0400000000000000" pitchFamily="50" charset="-128"/>
                <a:ea typeface="BIZ UDPゴシック" panose="020B0400000000000000" pitchFamily="50" charset="-128"/>
              </a:rPr>
              <a:t>市（代表地域）</a:t>
            </a:r>
            <a:endParaRPr lang="ja-JP" altLang="en-US" sz="1050" b="1" kern="0" dirty="0">
              <a:latin typeface="BIZ UDPゴシック" panose="020B0400000000000000" pitchFamily="50" charset="-128"/>
              <a:ea typeface="BIZ UDPゴシック" panose="020B0400000000000000" pitchFamily="50" charset="-128"/>
            </a:endParaRPr>
          </a:p>
        </p:txBody>
      </p:sp>
      <p:graphicFrame>
        <p:nvGraphicFramePr>
          <p:cNvPr id="14" name="表 3"/>
          <p:cNvGraphicFramePr>
            <a:graphicFrameLocks noGrp="1"/>
          </p:cNvGraphicFramePr>
          <p:nvPr>
            <p:extLst>
              <p:ext uri="{D42A27DB-BD31-4B8C-83A1-F6EECF244321}">
                <p14:modId xmlns:p14="http://schemas.microsoft.com/office/powerpoint/2010/main" val="1436459350"/>
              </p:ext>
            </p:extLst>
          </p:nvPr>
        </p:nvGraphicFramePr>
        <p:xfrm>
          <a:off x="5159510" y="2847973"/>
          <a:ext cx="4680000" cy="1980000"/>
        </p:xfrm>
        <a:graphic>
          <a:graphicData uri="http://schemas.openxmlformats.org/drawingml/2006/table">
            <a:tbl>
              <a:tblPr firstRow="1" bandRow="1">
                <a:tableStyleId>{BDBED569-4797-4DF1-A0F4-6AAB3CD982D8}</a:tableStyleId>
              </a:tblPr>
              <a:tblGrid>
                <a:gridCol w="4680000">
                  <a:extLst>
                    <a:ext uri="{9D8B030D-6E8A-4147-A177-3AD203B41FA5}">
                      <a16:colId xmlns:a16="http://schemas.microsoft.com/office/drawing/2014/main" val="20000"/>
                    </a:ext>
                  </a:extLst>
                </a:gridCol>
              </a:tblGrid>
              <a:tr h="2706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100" b="1" dirty="0" smtClean="0">
                          <a:solidFill>
                            <a:schemeClr val="tx1"/>
                          </a:solidFill>
                          <a:latin typeface="BIZ UDPゴシック" panose="020B0400000000000000" pitchFamily="50" charset="-128"/>
                          <a:ea typeface="BIZ UDPゴシック" panose="020B0400000000000000" pitchFamily="50" charset="-128"/>
                        </a:rPr>
                        <a:t>サステナブルな観光コンテンツの造成等</a:t>
                      </a:r>
                      <a:r>
                        <a:rPr kumimoji="1" lang="en-US" altLang="ja-JP" sz="1100" b="1" dirty="0" smtClean="0">
                          <a:solidFill>
                            <a:schemeClr val="tx1"/>
                          </a:solidFill>
                          <a:latin typeface="BIZ UDPゴシック" panose="020B0400000000000000" pitchFamily="50" charset="-128"/>
                          <a:ea typeface="BIZ UDPゴシック" panose="020B0400000000000000"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709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Ⅲ </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２</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補助事業完了後に造成・提供が可能となるコンテンツ等」を</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抜粋し記載してください。</a:t>
                      </a:r>
                      <a:endParaRPr kumimoji="1" lang="en-US" altLang="ja-JP" sz="1050" b="1" dirty="0" smtClean="0">
                        <a:solidFill>
                          <a:srgbClr val="0070C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4788163"/>
                  </a:ext>
                </a:extLst>
              </a:tr>
            </a:tbl>
          </a:graphicData>
        </a:graphic>
      </p:graphicFrame>
      <p:graphicFrame>
        <p:nvGraphicFramePr>
          <p:cNvPr id="15" name="表 3"/>
          <p:cNvGraphicFramePr>
            <a:graphicFrameLocks noGrp="1"/>
          </p:cNvGraphicFramePr>
          <p:nvPr>
            <p:extLst>
              <p:ext uri="{D42A27DB-BD31-4B8C-83A1-F6EECF244321}">
                <p14:modId xmlns:p14="http://schemas.microsoft.com/office/powerpoint/2010/main" val="563220516"/>
              </p:ext>
            </p:extLst>
          </p:nvPr>
        </p:nvGraphicFramePr>
        <p:xfrm>
          <a:off x="5164654" y="4850347"/>
          <a:ext cx="4680000" cy="1980000"/>
        </p:xfrm>
        <a:graphic>
          <a:graphicData uri="http://schemas.openxmlformats.org/drawingml/2006/table">
            <a:tbl>
              <a:tblPr firstRow="1" bandRow="1">
                <a:tableStyleId>{BDBED569-4797-4DF1-A0F4-6AAB3CD982D8}</a:tableStyleId>
              </a:tblPr>
              <a:tblGrid>
                <a:gridCol w="4680000">
                  <a:extLst>
                    <a:ext uri="{9D8B030D-6E8A-4147-A177-3AD203B41FA5}">
                      <a16:colId xmlns:a16="http://schemas.microsoft.com/office/drawing/2014/main" val="20000"/>
                    </a:ext>
                  </a:extLst>
                </a:gridCol>
              </a:tblGrid>
              <a:tr h="2706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100" b="1" dirty="0" smtClean="0">
                          <a:solidFill>
                            <a:schemeClr val="tx1"/>
                          </a:solidFill>
                          <a:latin typeface="BIZ UDPゴシック" panose="020B0400000000000000" pitchFamily="50" charset="-128"/>
                          <a:ea typeface="BIZ UDPゴシック" panose="020B0400000000000000" pitchFamily="50" charset="-128"/>
                        </a:rPr>
                        <a:t>好循環の仕組みづくり</a:t>
                      </a:r>
                      <a:r>
                        <a:rPr kumimoji="1" lang="en-US" altLang="ja-JP" sz="1100" b="1" dirty="0" smtClean="0">
                          <a:solidFill>
                            <a:schemeClr val="tx1"/>
                          </a:solidFill>
                          <a:latin typeface="BIZ UDPゴシック" panose="020B0400000000000000" pitchFamily="50" charset="-128"/>
                          <a:ea typeface="BIZ UDPゴシック" panose="020B0400000000000000"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1709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Ⅲ </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３</a:t>
                      </a:r>
                      <a:r>
                        <a:rPr kumimoji="1" lang="en-US" altLang="ja-JP" sz="1050" b="1" dirty="0" smtClean="0">
                          <a:solidFill>
                            <a:srgbClr val="0070C0"/>
                          </a:solidFill>
                          <a:latin typeface="BIZ UDPゴシック" panose="020B0400000000000000" pitchFamily="50" charset="-128"/>
                          <a:ea typeface="BIZ UDPゴシック" panose="020B0400000000000000" pitchFamily="50" charset="-128"/>
                        </a:rPr>
                        <a:t>.</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補助事業完了後に取組む好循環の仕組み」を</a:t>
                      </a:r>
                      <a:r>
                        <a:rPr kumimoji="1" lang="ja-JP" altLang="en-US" sz="1050" b="1" dirty="0" smtClean="0">
                          <a:solidFill>
                            <a:srgbClr val="0070C0"/>
                          </a:solidFill>
                          <a:latin typeface="BIZ UDPゴシック" panose="020B0400000000000000" pitchFamily="50" charset="-128"/>
                          <a:ea typeface="BIZ UDPゴシック" panose="020B0400000000000000" pitchFamily="50" charset="-128"/>
                        </a:rPr>
                        <a:t>抜粋し記載してください。</a:t>
                      </a:r>
                      <a:endParaRPr kumimoji="1" lang="en-US" altLang="ja-JP" sz="1050" b="1" dirty="0" smtClean="0">
                        <a:solidFill>
                          <a:srgbClr val="0070C0"/>
                        </a:solidFill>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4788163"/>
                  </a:ext>
                </a:extLst>
              </a:tr>
            </a:tbl>
          </a:graphicData>
        </a:graphic>
      </p:graphicFrame>
    </p:spTree>
    <p:extLst>
      <p:ext uri="{BB962C8B-B14F-4D97-AF65-F5344CB8AC3E}">
        <p14:creationId xmlns:p14="http://schemas.microsoft.com/office/powerpoint/2010/main" val="244410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headEnd/>
          <a:tailEnd/>
        </a:ln>
        <a:effectLst/>
      </a:spPr>
      <a:bodyPr vertOverflow="overflow" horzOverflow="overflow" wrap="square" lIns="91422" tIns="45710" rIns="91422" bIns="45710" rtlCol="0" anchor="t" anchorCtr="0"/>
      <a:lstStyle>
        <a:defPPr marL="1338263">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613</TotalTime>
  <Words>317</Words>
  <Application>Microsoft Office PowerPoint</Application>
  <PresentationFormat>A4 210 x 297 mm</PresentationFormat>
  <Paragraphs>30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HGP創英角ｺﾞｼｯｸUB</vt:lpstr>
      <vt:lpstr>ＭＳ Ｐゴシック</vt:lpstr>
      <vt:lpstr>游ゴシック</vt:lpstr>
      <vt:lpstr>Arial</vt:lpstr>
      <vt:lpstr>テーマ1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水口　 晋太朗</dc:creator>
  <cp:lastModifiedBy>水口　 晋太朗</cp:lastModifiedBy>
  <cp:revision>15</cp:revision>
  <cp:lastPrinted>2023-02-07T08:41:08Z</cp:lastPrinted>
  <dcterms:created xsi:type="dcterms:W3CDTF">2020-11-27T08:07:22Z</dcterms:created>
  <dcterms:modified xsi:type="dcterms:W3CDTF">2023-02-28T12:09:48Z</dcterms:modified>
</cp:coreProperties>
</file>