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6" r:id="rId2"/>
    <p:sldId id="264" r:id="rId3"/>
    <p:sldId id="257" r:id="rId4"/>
    <p:sldId id="258" r:id="rId5"/>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44" d="100"/>
          <a:sy n="44" d="100"/>
        </p:scale>
        <p:origin x="2232" y="5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014EC85-F28C-4199-99BC-21383E85D59C}" type="datetimeFigureOut">
              <a:rPr kumimoji="1" lang="ja-JP" altLang="en-US" smtClean="0"/>
              <a:t>2025/6/27</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5C44C94-4D18-41F6-A7E9-E24148988125}" type="slidenum">
              <a:rPr kumimoji="1" lang="ja-JP" altLang="en-US" smtClean="0"/>
              <a:t>‹#›</a:t>
            </a:fld>
            <a:endParaRPr kumimoji="1" lang="ja-JP" altLang="en-US"/>
          </a:p>
        </p:txBody>
      </p:sp>
    </p:spTree>
    <p:extLst>
      <p:ext uri="{BB962C8B-B14F-4D97-AF65-F5344CB8AC3E}">
        <p14:creationId xmlns:p14="http://schemas.microsoft.com/office/powerpoint/2010/main" val="1316261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C44C94-4D18-41F6-A7E9-E24148988125}" type="slidenum">
              <a:rPr kumimoji="1" lang="ja-JP" altLang="en-US" smtClean="0"/>
              <a:t>2</a:t>
            </a:fld>
            <a:endParaRPr kumimoji="1" lang="ja-JP" altLang="en-US"/>
          </a:p>
        </p:txBody>
      </p:sp>
    </p:spTree>
    <p:extLst>
      <p:ext uri="{BB962C8B-B14F-4D97-AF65-F5344CB8AC3E}">
        <p14:creationId xmlns:p14="http://schemas.microsoft.com/office/powerpoint/2010/main" val="3391403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C44C94-4D18-41F6-A7E9-E24148988125}" type="slidenum">
              <a:rPr kumimoji="1" lang="ja-JP" altLang="en-US" smtClean="0"/>
              <a:t>4</a:t>
            </a:fld>
            <a:endParaRPr kumimoji="1" lang="ja-JP" altLang="en-US"/>
          </a:p>
        </p:txBody>
      </p:sp>
    </p:spTree>
    <p:extLst>
      <p:ext uri="{BB962C8B-B14F-4D97-AF65-F5344CB8AC3E}">
        <p14:creationId xmlns:p14="http://schemas.microsoft.com/office/powerpoint/2010/main" val="417955638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D63D5C3-9F52-45F3-AFC6-8B6E014B8557}" type="datetimeFigureOut">
              <a:rPr kumimoji="1" lang="ja-JP" altLang="en-US" smtClean="0"/>
              <a:pPr/>
              <a:t>2025/6/27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63D5C3-9F52-45F3-AFC6-8B6E014B8557}" type="datetimeFigureOut">
              <a:rPr kumimoji="1" lang="ja-JP" altLang="en-US" smtClean="0"/>
              <a:pPr/>
              <a:t>2025/6/27</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F069558-40F4-48B8-83A4-B04676633EA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2"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369332"/>
          </a:xfrm>
          <a:prstGeom prst="rect">
            <a:avLst/>
          </a:prstGeom>
          <a:noFill/>
        </p:spPr>
        <p:txBody>
          <a:bodyPr wrap="square" rtlCol="0">
            <a:spAutoFit/>
          </a:bodyPr>
          <a:lstStyle/>
          <a:p>
            <a:pPr algn="ctr"/>
            <a:r>
              <a:rPr lang="ja-JP" altLang="en-US" dirty="0"/>
              <a:t>「ポジティブ・オフ」運動賛同登録申請書</a:t>
            </a:r>
            <a:endParaRPr kumimoji="1" lang="ja-JP" altLang="en-US" dirty="0"/>
          </a:p>
        </p:txBody>
      </p:sp>
      <p:sp>
        <p:nvSpPr>
          <p:cNvPr id="6" name="角丸四角形 5"/>
          <p:cNvSpPr/>
          <p:nvPr/>
        </p:nvSpPr>
        <p:spPr>
          <a:xfrm>
            <a:off x="4653136" y="1043608"/>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7" name="テキスト ボックス 6"/>
          <p:cNvSpPr txBox="1"/>
          <p:nvPr/>
        </p:nvSpPr>
        <p:spPr>
          <a:xfrm>
            <a:off x="4509120" y="1043608"/>
            <a:ext cx="2276872" cy="261610"/>
          </a:xfrm>
          <a:prstGeom prst="rect">
            <a:avLst/>
          </a:prstGeom>
          <a:noFill/>
        </p:spPr>
        <p:txBody>
          <a:bodyPr wrap="square" rtlCol="0">
            <a:spAutoFit/>
          </a:bodyPr>
          <a:lstStyle/>
          <a:p>
            <a:pPr algn="r"/>
            <a:r>
              <a:rPr lang="ja-JP" altLang="en-US" sz="1100" dirty="0">
                <a:latin typeface="ＭＳ 明朝" pitchFamily="17" charset="-128"/>
                <a:ea typeface="ＭＳ 明朝" pitchFamily="17" charset="-128"/>
              </a:rPr>
              <a:t>　年　　　月　</a:t>
            </a:r>
            <a:r>
              <a:rPr lang="ja-JP" altLang="en-US" sz="1100" dirty="0">
                <a:solidFill>
                  <a:srgbClr val="FF0000"/>
                </a:solidFill>
                <a:latin typeface="ＭＳ 明朝" pitchFamily="17" charset="-128"/>
                <a:ea typeface="ＭＳ 明朝" pitchFamily="17" charset="-128"/>
              </a:rPr>
              <a:t>　</a:t>
            </a:r>
            <a:r>
              <a:rPr lang="ja-JP" altLang="en-US" sz="1100" dirty="0">
                <a:latin typeface="ＭＳ 明朝" pitchFamily="17" charset="-128"/>
                <a:ea typeface="ＭＳ 明朝" pitchFamily="17" charset="-128"/>
              </a:rPr>
              <a:t>　日</a:t>
            </a:r>
            <a:endParaRPr kumimoji="1" lang="ja-JP" altLang="en-US" sz="1100" dirty="0">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kumimoji="1" lang="ja-JP" altLang="en-US" sz="1200" b="1" dirty="0">
                <a:latin typeface="ＭＳ 明朝" pitchFamily="17" charset="-128"/>
                <a:ea typeface="ＭＳ 明朝" pitchFamily="17" charset="-128"/>
              </a:rPr>
              <a:t>「ポジティブ・オフ」運動事務局長 殿</a:t>
            </a: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kumimoji="1" lang="ja-JP" altLang="en-US" sz="1100" dirty="0">
                <a:latin typeface="ＭＳ 明朝" pitchFamily="17" charset="-128"/>
                <a:ea typeface="ＭＳ 明朝" pitchFamily="17" charset="-128"/>
              </a:rPr>
              <a:t>「ポジティブ・オフ」運動への賛同にあたり、</a:t>
            </a:r>
            <a:r>
              <a:rPr kumimoji="1" lang="en-US" altLang="ja-JP" sz="1100" dirty="0">
                <a:latin typeface="ＭＳ 明朝" pitchFamily="17" charset="-128"/>
                <a:ea typeface="ＭＳ 明朝" pitchFamily="17" charset="-128"/>
              </a:rPr>
              <a:t>『</a:t>
            </a:r>
            <a:r>
              <a:rPr kumimoji="1" lang="ja-JP" altLang="en-US" sz="1100" dirty="0">
                <a:latin typeface="ＭＳ 明朝" pitchFamily="17" charset="-128"/>
                <a:ea typeface="ＭＳ 明朝" pitchFamily="17" charset="-128"/>
              </a:rPr>
              <a:t>「ポジティブ・オフ」運動賛同規約</a:t>
            </a:r>
            <a:r>
              <a:rPr kumimoji="1" lang="en-US" altLang="ja-JP" sz="1100" dirty="0">
                <a:latin typeface="ＭＳ 明朝" pitchFamily="17" charset="-128"/>
                <a:ea typeface="ＭＳ 明朝" pitchFamily="17" charset="-128"/>
              </a:rPr>
              <a:t>』</a:t>
            </a:r>
            <a:r>
              <a:rPr kumimoji="1" lang="ja-JP" altLang="en-US" sz="1100" dirty="0">
                <a:latin typeface="ＭＳ 明朝" pitchFamily="17" charset="-128"/>
                <a:ea typeface="ＭＳ 明朝" pitchFamily="17" charset="-128"/>
              </a:rPr>
              <a:t>に同意の上、下記の通り申請します。</a:t>
            </a: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kumimoji="1" lang="en-US" altLang="ja-JP" sz="800" dirty="0">
                <a:latin typeface="ＭＳ 明朝" pitchFamily="17" charset="-128"/>
                <a:ea typeface="ＭＳ 明朝" pitchFamily="17" charset="-128"/>
              </a:rPr>
              <a:t>※</a:t>
            </a:r>
            <a:r>
              <a:rPr kumimoji="1" lang="ja-JP" altLang="en-US" sz="800" dirty="0">
                <a:latin typeface="ＭＳ 明朝" pitchFamily="17" charset="-128"/>
                <a:ea typeface="ＭＳ 明朝" pitchFamily="17" charset="-128"/>
              </a:rPr>
              <a:t>枠内を記入してください。</a:t>
            </a:r>
          </a:p>
        </p:txBody>
      </p:sp>
      <p:sp>
        <p:nvSpPr>
          <p:cNvPr id="11" name="角丸四角形 10"/>
          <p:cNvSpPr/>
          <p:nvPr/>
        </p:nvSpPr>
        <p:spPr>
          <a:xfrm>
            <a:off x="44624" y="2123727"/>
            <a:ext cx="6768752" cy="3324009"/>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44624" y="262778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2123728"/>
            <a:ext cx="0" cy="324036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334786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a:xfrm>
            <a:off x="44624" y="3995936"/>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1052736" y="4283968"/>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a:xfrm>
            <a:off x="1052736" y="4572000"/>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52736" y="4860032"/>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1916832" y="3995936"/>
            <a:ext cx="0" cy="1322856"/>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a:cxnSpLocks/>
          </p:cNvCxnSpPr>
          <p:nvPr/>
        </p:nvCxnSpPr>
        <p:spPr>
          <a:xfrm>
            <a:off x="3573016" y="3995936"/>
            <a:ext cx="0" cy="288032"/>
          </a:xfrm>
          <a:prstGeom prst="line">
            <a:avLst/>
          </a:prstGeom>
        </p:spPr>
        <p:style>
          <a:lnRef idx="1">
            <a:schemeClr val="dk1"/>
          </a:lnRef>
          <a:fillRef idx="0">
            <a:schemeClr val="dk1"/>
          </a:fillRef>
          <a:effectRef idx="0">
            <a:schemeClr val="dk1"/>
          </a:effectRef>
          <a:fontRef idx="minor">
            <a:schemeClr val="tx1"/>
          </a:fontRef>
        </p:style>
      </p:cxnSp>
      <p:cxnSp>
        <p:nvCxnSpPr>
          <p:cNvPr id="30" name="直線コネクタ 29"/>
          <p:cNvCxnSpPr>
            <a:cxnSpLocks/>
          </p:cNvCxnSpPr>
          <p:nvPr/>
        </p:nvCxnSpPr>
        <p:spPr>
          <a:xfrm>
            <a:off x="4293096" y="3995936"/>
            <a:ext cx="0" cy="288032"/>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2267744"/>
            <a:ext cx="1052736" cy="246221"/>
          </a:xfrm>
          <a:prstGeom prst="rect">
            <a:avLst/>
          </a:prstGeom>
          <a:noFill/>
        </p:spPr>
        <p:txBody>
          <a:bodyPr wrap="square" rtlCol="0">
            <a:spAutoFit/>
          </a:bodyPr>
          <a:lstStyle/>
          <a:p>
            <a:pPr algn="ctr"/>
            <a:r>
              <a:rPr kumimoji="1" lang="ja-JP" altLang="en-US" sz="1000" dirty="0"/>
              <a:t>企業・団体名</a:t>
            </a:r>
          </a:p>
        </p:txBody>
      </p:sp>
      <p:sp>
        <p:nvSpPr>
          <p:cNvPr id="42" name="テキスト ボックス 41"/>
          <p:cNvSpPr txBox="1"/>
          <p:nvPr/>
        </p:nvSpPr>
        <p:spPr>
          <a:xfrm>
            <a:off x="0" y="2877468"/>
            <a:ext cx="1052736" cy="246221"/>
          </a:xfrm>
          <a:prstGeom prst="rect">
            <a:avLst/>
          </a:prstGeom>
          <a:noFill/>
        </p:spPr>
        <p:txBody>
          <a:bodyPr wrap="square" rtlCol="0">
            <a:spAutoFit/>
          </a:bodyPr>
          <a:lstStyle/>
          <a:p>
            <a:pPr algn="ctr"/>
            <a:r>
              <a:rPr kumimoji="1" lang="ja-JP" altLang="en-US" sz="1000" dirty="0"/>
              <a:t>住所</a:t>
            </a:r>
          </a:p>
        </p:txBody>
      </p:sp>
      <p:sp>
        <p:nvSpPr>
          <p:cNvPr id="43" name="テキスト ボックス 42"/>
          <p:cNvSpPr txBox="1"/>
          <p:nvPr/>
        </p:nvSpPr>
        <p:spPr>
          <a:xfrm>
            <a:off x="0" y="3563888"/>
            <a:ext cx="1052736" cy="246221"/>
          </a:xfrm>
          <a:prstGeom prst="rect">
            <a:avLst/>
          </a:prstGeom>
          <a:noFill/>
        </p:spPr>
        <p:txBody>
          <a:bodyPr wrap="square" rtlCol="0">
            <a:spAutoFit/>
          </a:bodyPr>
          <a:lstStyle/>
          <a:p>
            <a:pPr algn="ctr"/>
            <a:r>
              <a:rPr kumimoji="1" lang="ja-JP" altLang="en-US" sz="1000" dirty="0"/>
              <a:t>代表者</a:t>
            </a:r>
          </a:p>
        </p:txBody>
      </p:sp>
      <p:sp>
        <p:nvSpPr>
          <p:cNvPr id="44" name="テキスト ボックス 43"/>
          <p:cNvSpPr txBox="1"/>
          <p:nvPr/>
        </p:nvSpPr>
        <p:spPr>
          <a:xfrm>
            <a:off x="0" y="3995936"/>
            <a:ext cx="1052736" cy="246221"/>
          </a:xfrm>
          <a:prstGeom prst="rect">
            <a:avLst/>
          </a:prstGeom>
          <a:noFill/>
        </p:spPr>
        <p:txBody>
          <a:bodyPr wrap="square" rtlCol="0">
            <a:spAutoFit/>
          </a:bodyPr>
          <a:lstStyle/>
          <a:p>
            <a:pPr algn="ctr"/>
            <a:r>
              <a:rPr kumimoji="1" lang="ja-JP" altLang="en-US" sz="1000" dirty="0"/>
              <a:t>ご担当者様</a:t>
            </a:r>
          </a:p>
        </p:txBody>
      </p:sp>
      <p:sp>
        <p:nvSpPr>
          <p:cNvPr id="45" name="テキスト ボックス 44"/>
          <p:cNvSpPr txBox="1"/>
          <p:nvPr/>
        </p:nvSpPr>
        <p:spPr>
          <a:xfrm>
            <a:off x="1052736" y="2627784"/>
            <a:ext cx="1052736" cy="246221"/>
          </a:xfrm>
          <a:prstGeom prst="rect">
            <a:avLst/>
          </a:prstGeom>
          <a:noFill/>
        </p:spPr>
        <p:txBody>
          <a:bodyPr wrap="square" rtlCol="0">
            <a:spAutoFit/>
          </a:bodyPr>
          <a:lstStyle/>
          <a:p>
            <a:r>
              <a:rPr kumimoji="1" lang="ja-JP" altLang="en-US" sz="1000" dirty="0"/>
              <a:t>〒</a:t>
            </a:r>
            <a:endParaRPr lang="en-US" altLang="ja-JP" sz="1000" dirty="0">
              <a:solidFill>
                <a:srgbClr val="FF0000"/>
              </a:solidFill>
            </a:endParaRPr>
          </a:p>
        </p:txBody>
      </p:sp>
      <p:sp>
        <p:nvSpPr>
          <p:cNvPr id="46" name="テキスト ボックス 45"/>
          <p:cNvSpPr txBox="1"/>
          <p:nvPr/>
        </p:nvSpPr>
        <p:spPr>
          <a:xfrm>
            <a:off x="1052736" y="3995936"/>
            <a:ext cx="864096" cy="246221"/>
          </a:xfrm>
          <a:prstGeom prst="rect">
            <a:avLst/>
          </a:prstGeom>
          <a:noFill/>
        </p:spPr>
        <p:txBody>
          <a:bodyPr wrap="square" rtlCol="0">
            <a:spAutoFit/>
          </a:bodyPr>
          <a:lstStyle/>
          <a:p>
            <a:pPr algn="ctr"/>
            <a:r>
              <a:rPr kumimoji="1" lang="ja-JP" altLang="en-US" sz="1000" dirty="0"/>
              <a:t>氏　　　　名</a:t>
            </a:r>
          </a:p>
        </p:txBody>
      </p:sp>
      <p:sp>
        <p:nvSpPr>
          <p:cNvPr id="47" name="テキスト ボックス 46"/>
          <p:cNvSpPr txBox="1"/>
          <p:nvPr/>
        </p:nvSpPr>
        <p:spPr>
          <a:xfrm>
            <a:off x="1052736" y="4306408"/>
            <a:ext cx="864096" cy="246221"/>
          </a:xfrm>
          <a:prstGeom prst="rect">
            <a:avLst/>
          </a:prstGeom>
          <a:noFill/>
        </p:spPr>
        <p:txBody>
          <a:bodyPr wrap="square" rtlCol="0">
            <a:spAutoFit/>
          </a:bodyPr>
          <a:lstStyle/>
          <a:p>
            <a:pPr algn="ctr"/>
            <a:r>
              <a:rPr kumimoji="1" lang="ja-JP" altLang="en-US" sz="1000" dirty="0"/>
              <a:t>お電話番号</a:t>
            </a:r>
          </a:p>
        </p:txBody>
      </p:sp>
      <p:sp>
        <p:nvSpPr>
          <p:cNvPr id="48" name="テキスト ボックス 47"/>
          <p:cNvSpPr txBox="1"/>
          <p:nvPr/>
        </p:nvSpPr>
        <p:spPr>
          <a:xfrm>
            <a:off x="1052736" y="4594440"/>
            <a:ext cx="864096" cy="246221"/>
          </a:xfrm>
          <a:prstGeom prst="rect">
            <a:avLst/>
          </a:prstGeom>
          <a:noFill/>
        </p:spPr>
        <p:txBody>
          <a:bodyPr wrap="square" rtlCol="0">
            <a:spAutoFit/>
          </a:bodyPr>
          <a:lstStyle/>
          <a:p>
            <a:pPr algn="ctr"/>
            <a:r>
              <a:rPr kumimoji="1" lang="en-US" altLang="ja-JP" sz="1000" dirty="0"/>
              <a:t>e-mail</a:t>
            </a:r>
            <a:endParaRPr kumimoji="1" lang="ja-JP" altLang="en-US" sz="1000" dirty="0"/>
          </a:p>
        </p:txBody>
      </p:sp>
      <p:sp>
        <p:nvSpPr>
          <p:cNvPr id="49" name="テキスト ボックス 48"/>
          <p:cNvSpPr txBox="1"/>
          <p:nvPr/>
        </p:nvSpPr>
        <p:spPr>
          <a:xfrm>
            <a:off x="1052736" y="5004048"/>
            <a:ext cx="864096" cy="246221"/>
          </a:xfrm>
          <a:prstGeom prst="rect">
            <a:avLst/>
          </a:prstGeom>
          <a:noFill/>
        </p:spPr>
        <p:txBody>
          <a:bodyPr wrap="square" rtlCol="0">
            <a:spAutoFit/>
          </a:bodyPr>
          <a:lstStyle/>
          <a:p>
            <a:pPr algn="ctr"/>
            <a:r>
              <a:rPr lang="ja-JP" altLang="en-US" sz="1000" dirty="0"/>
              <a:t>住　　　　所</a:t>
            </a:r>
            <a:endParaRPr kumimoji="1" lang="ja-JP" altLang="en-US" sz="1000" dirty="0"/>
          </a:p>
        </p:txBody>
      </p:sp>
      <p:sp>
        <p:nvSpPr>
          <p:cNvPr id="50" name="テキスト ボックス 49"/>
          <p:cNvSpPr txBox="1"/>
          <p:nvPr/>
        </p:nvSpPr>
        <p:spPr>
          <a:xfrm>
            <a:off x="1916832" y="4860032"/>
            <a:ext cx="1052736" cy="246221"/>
          </a:xfrm>
          <a:prstGeom prst="rect">
            <a:avLst/>
          </a:prstGeom>
          <a:noFill/>
        </p:spPr>
        <p:txBody>
          <a:bodyPr wrap="square" rtlCol="0">
            <a:spAutoFit/>
          </a:bodyPr>
          <a:lstStyle/>
          <a:p>
            <a:r>
              <a:rPr kumimoji="1" lang="ja-JP" altLang="en-US" sz="1000" dirty="0"/>
              <a:t>〒</a:t>
            </a:r>
          </a:p>
        </p:txBody>
      </p:sp>
      <p:sp>
        <p:nvSpPr>
          <p:cNvPr id="51" name="テキスト ボックス 50"/>
          <p:cNvSpPr txBox="1"/>
          <p:nvPr/>
        </p:nvSpPr>
        <p:spPr>
          <a:xfrm>
            <a:off x="3501008" y="3995936"/>
            <a:ext cx="864096" cy="246221"/>
          </a:xfrm>
          <a:prstGeom prst="rect">
            <a:avLst/>
          </a:prstGeom>
          <a:noFill/>
        </p:spPr>
        <p:txBody>
          <a:bodyPr wrap="square" rtlCol="0">
            <a:spAutoFit/>
          </a:bodyPr>
          <a:lstStyle/>
          <a:p>
            <a:pPr algn="ctr"/>
            <a:r>
              <a:rPr kumimoji="1" lang="ja-JP" altLang="en-US" sz="1000" dirty="0"/>
              <a:t>所属部署</a:t>
            </a:r>
          </a:p>
        </p:txBody>
      </p:sp>
      <p:sp>
        <p:nvSpPr>
          <p:cNvPr id="53" name="テキスト ボックス 52"/>
          <p:cNvSpPr txBox="1"/>
          <p:nvPr/>
        </p:nvSpPr>
        <p:spPr>
          <a:xfrm>
            <a:off x="6219689" y="3540890"/>
            <a:ext cx="395622" cy="276999"/>
          </a:xfrm>
          <a:prstGeom prst="rect">
            <a:avLst/>
          </a:prstGeom>
          <a:noFill/>
          <a:ln>
            <a:noFill/>
          </a:ln>
        </p:spPr>
        <p:txBody>
          <a:bodyPr wrap="square" rtlCol="0">
            <a:spAutoFit/>
          </a:bodyPr>
          <a:lstStyle/>
          <a:p>
            <a:pPr algn="ctr"/>
            <a:r>
              <a:rPr kumimoji="1" lang="ja-JP" altLang="en-US" sz="1200" dirty="0"/>
              <a:t>印</a:t>
            </a:r>
          </a:p>
        </p:txBody>
      </p:sp>
      <p:sp>
        <p:nvSpPr>
          <p:cNvPr id="56" name="角丸四角形 55"/>
          <p:cNvSpPr/>
          <p:nvPr/>
        </p:nvSpPr>
        <p:spPr>
          <a:xfrm>
            <a:off x="37703" y="5795369"/>
            <a:ext cx="6768752" cy="1944216"/>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0" y="5518080"/>
            <a:ext cx="1196752" cy="246221"/>
          </a:xfrm>
          <a:prstGeom prst="rect">
            <a:avLst/>
          </a:prstGeom>
          <a:noFill/>
        </p:spPr>
        <p:txBody>
          <a:bodyPr wrap="square" rtlCol="0">
            <a:spAutoFit/>
          </a:bodyPr>
          <a:lstStyle/>
          <a:p>
            <a:pPr algn="ctr"/>
            <a:r>
              <a:rPr kumimoji="1" lang="ja-JP" altLang="en-US" sz="1000" dirty="0"/>
              <a:t>想定する活動内容</a:t>
            </a:r>
          </a:p>
        </p:txBody>
      </p:sp>
      <p:sp>
        <p:nvSpPr>
          <p:cNvPr id="58" name="テキスト ボックス 57"/>
          <p:cNvSpPr txBox="1"/>
          <p:nvPr/>
        </p:nvSpPr>
        <p:spPr>
          <a:xfrm>
            <a:off x="1124744" y="5518080"/>
            <a:ext cx="3888432" cy="246221"/>
          </a:xfrm>
          <a:prstGeom prst="rect">
            <a:avLst/>
          </a:prstGeom>
          <a:noFill/>
        </p:spPr>
        <p:txBody>
          <a:bodyPr wrap="square" rtlCol="0">
            <a:spAutoFit/>
          </a:bodyPr>
          <a:lstStyle/>
          <a:p>
            <a:r>
              <a:rPr kumimoji="1" lang="ja-JP" altLang="en-US" sz="1000" dirty="0">
                <a:latin typeface="ＭＳ Ｐ明朝" pitchFamily="18" charset="-128"/>
                <a:ea typeface="ＭＳ Ｐ明朝" pitchFamily="18" charset="-128"/>
              </a:rPr>
              <a:t>（該当箇所に○をつける。１～４のいずれかは必須）</a:t>
            </a:r>
          </a:p>
        </p:txBody>
      </p:sp>
      <p:cxnSp>
        <p:nvCxnSpPr>
          <p:cNvPr id="60" name="直線コネクタ 59"/>
          <p:cNvCxnSpPr/>
          <p:nvPr/>
        </p:nvCxnSpPr>
        <p:spPr>
          <a:xfrm>
            <a:off x="44624" y="6310168"/>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44624" y="7151050"/>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4624" y="7422254"/>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429000" y="5804894"/>
            <a:ext cx="0" cy="1349886"/>
          </a:xfrm>
          <a:prstGeom prst="line">
            <a:avLst/>
          </a:prstGeom>
        </p:spPr>
        <p:style>
          <a:lnRef idx="1">
            <a:schemeClr val="dk1"/>
          </a:lnRef>
          <a:fillRef idx="0">
            <a:schemeClr val="dk1"/>
          </a:fillRef>
          <a:effectRef idx="0">
            <a:schemeClr val="dk1"/>
          </a:effectRef>
          <a:fontRef idx="minor">
            <a:schemeClr val="tx1"/>
          </a:fontRef>
        </p:style>
      </p:cxnSp>
      <p:sp>
        <p:nvSpPr>
          <p:cNvPr id="66" name="テキスト ボックス 65"/>
          <p:cNvSpPr txBox="1"/>
          <p:nvPr/>
        </p:nvSpPr>
        <p:spPr>
          <a:xfrm>
            <a:off x="362682" y="5763164"/>
            <a:ext cx="3096344" cy="553998"/>
          </a:xfrm>
          <a:prstGeom prst="rect">
            <a:avLst/>
          </a:prstGeom>
          <a:noFill/>
        </p:spPr>
        <p:txBody>
          <a:bodyPr wrap="square" rtlCol="0">
            <a:spAutoFit/>
          </a:bodyPr>
          <a:lstStyle/>
          <a:p>
            <a:r>
              <a:rPr lang="ja-JP" altLang="en-US" sz="1000" dirty="0">
                <a:latin typeface="+mj-ea"/>
                <a:ea typeface="+mj-ea"/>
              </a:rPr>
              <a:t>既存の休業・休暇の制度の範囲内において、社内メール等の方法を活用し、従業員に休暇取得と外出・旅行等の実施を啓発すること。</a:t>
            </a:r>
            <a:endParaRPr kumimoji="1" lang="ja-JP" altLang="en-US" sz="1000" dirty="0">
              <a:latin typeface="+mj-ea"/>
              <a:ea typeface="+mj-ea"/>
            </a:endParaRPr>
          </a:p>
        </p:txBody>
      </p:sp>
      <p:sp>
        <p:nvSpPr>
          <p:cNvPr id="67" name="テキスト ボックス 66"/>
          <p:cNvSpPr txBox="1"/>
          <p:nvPr/>
        </p:nvSpPr>
        <p:spPr>
          <a:xfrm>
            <a:off x="358279" y="6302856"/>
            <a:ext cx="3063800" cy="861774"/>
          </a:xfrm>
          <a:prstGeom prst="rect">
            <a:avLst/>
          </a:prstGeom>
          <a:noFill/>
        </p:spPr>
        <p:txBody>
          <a:bodyPr wrap="square" rtlCol="0">
            <a:spAutoFit/>
          </a:bodyPr>
          <a:lstStyle/>
          <a:p>
            <a:r>
              <a:rPr lang="ja-JP" altLang="en-US" sz="1000" dirty="0"/>
              <a:t>既存の休業・休暇の制度の範囲内において、社内メール等の方法を活用し、従業員に休暇取得と外出・旅行等の実施を啓発するとともに、福利厚生での費用負担等を行い、従業員の休暇取得と外出・旅行等をサポートすること。</a:t>
            </a:r>
            <a:endParaRPr kumimoji="1" lang="ja-JP" altLang="en-US" sz="1000" dirty="0"/>
          </a:p>
        </p:txBody>
      </p:sp>
      <p:sp>
        <p:nvSpPr>
          <p:cNvPr id="68" name="テキスト ボックス 67"/>
          <p:cNvSpPr txBox="1"/>
          <p:nvPr/>
        </p:nvSpPr>
        <p:spPr>
          <a:xfrm>
            <a:off x="3778721" y="5755010"/>
            <a:ext cx="3068960" cy="553998"/>
          </a:xfrm>
          <a:prstGeom prst="rect">
            <a:avLst/>
          </a:prstGeom>
          <a:noFill/>
        </p:spPr>
        <p:txBody>
          <a:bodyPr wrap="square" rtlCol="0">
            <a:spAutoFit/>
          </a:bodyPr>
          <a:lstStyle/>
          <a:p>
            <a:r>
              <a:rPr lang="ja-JP" altLang="en-US" sz="1000" dirty="0"/>
              <a:t>休業・休暇の制度を変更する又は新たな休業・休暇を設定し、その上で、社内メール等の方法を活用し、従業員に休暇取得と外出・旅行等の実施を啓発すること。</a:t>
            </a:r>
            <a:endParaRPr kumimoji="1" lang="ja-JP" altLang="en-US" sz="1000" dirty="0"/>
          </a:p>
        </p:txBody>
      </p:sp>
      <p:sp>
        <p:nvSpPr>
          <p:cNvPr id="69" name="テキスト ボックス 68"/>
          <p:cNvSpPr txBox="1"/>
          <p:nvPr/>
        </p:nvSpPr>
        <p:spPr>
          <a:xfrm>
            <a:off x="3775198" y="6291164"/>
            <a:ext cx="3068960" cy="861774"/>
          </a:xfrm>
          <a:prstGeom prst="rect">
            <a:avLst/>
          </a:prstGeom>
          <a:noFill/>
        </p:spPr>
        <p:txBody>
          <a:bodyPr wrap="square" rtlCol="0">
            <a:spAutoFit/>
          </a:bodyPr>
          <a:lstStyle/>
          <a:p>
            <a:r>
              <a:rPr lang="ja-JP" altLang="en-US" sz="1000" dirty="0"/>
              <a:t>休業・休暇の制度を変更する又は新たな休業・休暇を設定し、その上で、社内メール等の方法を活用し、従業員に休暇取得と外出・旅行等の実施を啓発するととともに、福利厚生での費用負担等を行い、従業員の休暇取得と外出・旅行等をサポートすること。</a:t>
            </a:r>
            <a:endParaRPr kumimoji="1" lang="ja-JP" altLang="en-US" sz="1000" dirty="0"/>
          </a:p>
        </p:txBody>
      </p:sp>
      <p:sp>
        <p:nvSpPr>
          <p:cNvPr id="71" name="テキスト ボックス 70"/>
          <p:cNvSpPr txBox="1"/>
          <p:nvPr/>
        </p:nvSpPr>
        <p:spPr>
          <a:xfrm>
            <a:off x="332656" y="7167379"/>
            <a:ext cx="4104456" cy="246221"/>
          </a:xfrm>
          <a:prstGeom prst="rect">
            <a:avLst/>
          </a:prstGeom>
          <a:noFill/>
        </p:spPr>
        <p:txBody>
          <a:bodyPr wrap="square" rtlCol="0">
            <a:spAutoFit/>
          </a:bodyPr>
          <a:lstStyle/>
          <a:p>
            <a:r>
              <a:rPr kumimoji="1" lang="ja-JP" altLang="en-US" sz="1000" dirty="0">
                <a:latin typeface="+mj-ea"/>
                <a:ea typeface="+mj-ea"/>
              </a:rPr>
              <a:t>「ポジティブ・オフ」運動と合わせ、自社商品</a:t>
            </a:r>
            <a:r>
              <a:rPr kumimoji="1" lang="en-US" altLang="ja-JP" sz="1000" dirty="0">
                <a:latin typeface="+mj-ea"/>
                <a:ea typeface="+mj-ea"/>
              </a:rPr>
              <a:t>/</a:t>
            </a:r>
            <a:r>
              <a:rPr kumimoji="1" lang="ja-JP" altLang="en-US" sz="1000" dirty="0">
                <a:latin typeface="+mj-ea"/>
                <a:ea typeface="+mj-ea"/>
              </a:rPr>
              <a:t>サービスを</a:t>
            </a:r>
            <a:r>
              <a:rPr kumimoji="1" lang="en-US" altLang="ja-JP" sz="1000" dirty="0">
                <a:latin typeface="+mj-ea"/>
                <a:ea typeface="+mj-ea"/>
              </a:rPr>
              <a:t>PR</a:t>
            </a:r>
            <a:endParaRPr kumimoji="1" lang="ja-JP" altLang="en-US" sz="1000" dirty="0">
              <a:latin typeface="+mj-ea"/>
              <a:ea typeface="+mj-ea"/>
            </a:endParaRPr>
          </a:p>
        </p:txBody>
      </p:sp>
      <p:sp>
        <p:nvSpPr>
          <p:cNvPr id="72" name="テキスト ボックス 71"/>
          <p:cNvSpPr txBox="1"/>
          <p:nvPr/>
        </p:nvSpPr>
        <p:spPr>
          <a:xfrm>
            <a:off x="310208" y="7449523"/>
            <a:ext cx="1196752" cy="246221"/>
          </a:xfrm>
          <a:prstGeom prst="rect">
            <a:avLst/>
          </a:prstGeom>
          <a:noFill/>
        </p:spPr>
        <p:txBody>
          <a:bodyPr wrap="square" rtlCol="0">
            <a:spAutoFit/>
          </a:bodyPr>
          <a:lstStyle/>
          <a:p>
            <a:r>
              <a:rPr kumimoji="1" lang="ja-JP" altLang="en-US" sz="1000" dirty="0"/>
              <a:t>その他（内容：</a:t>
            </a:r>
          </a:p>
        </p:txBody>
      </p:sp>
      <p:sp>
        <p:nvSpPr>
          <p:cNvPr id="73" name="テキスト ボックス 72"/>
          <p:cNvSpPr txBox="1"/>
          <p:nvPr/>
        </p:nvSpPr>
        <p:spPr>
          <a:xfrm>
            <a:off x="30782" y="5900094"/>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１</a:t>
            </a:r>
          </a:p>
        </p:txBody>
      </p:sp>
      <p:sp>
        <p:nvSpPr>
          <p:cNvPr id="74" name="テキスト ボックス 73"/>
          <p:cNvSpPr txBox="1"/>
          <p:nvPr/>
        </p:nvSpPr>
        <p:spPr>
          <a:xfrm>
            <a:off x="0" y="6573050"/>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２</a:t>
            </a:r>
          </a:p>
        </p:txBody>
      </p:sp>
      <p:sp>
        <p:nvSpPr>
          <p:cNvPr id="75" name="テキスト ボックス 74"/>
          <p:cNvSpPr txBox="1"/>
          <p:nvPr/>
        </p:nvSpPr>
        <p:spPr>
          <a:xfrm>
            <a:off x="3429000" y="5900730"/>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３</a:t>
            </a:r>
          </a:p>
        </p:txBody>
      </p:sp>
      <p:sp>
        <p:nvSpPr>
          <p:cNvPr id="76" name="テキスト ボックス 75"/>
          <p:cNvSpPr txBox="1"/>
          <p:nvPr/>
        </p:nvSpPr>
        <p:spPr>
          <a:xfrm>
            <a:off x="3422079" y="6551663"/>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４</a:t>
            </a:r>
          </a:p>
        </p:txBody>
      </p:sp>
      <p:sp>
        <p:nvSpPr>
          <p:cNvPr id="77" name="テキスト ボックス 76"/>
          <p:cNvSpPr txBox="1"/>
          <p:nvPr/>
        </p:nvSpPr>
        <p:spPr>
          <a:xfrm>
            <a:off x="-12415" y="7145255"/>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５</a:t>
            </a:r>
          </a:p>
        </p:txBody>
      </p:sp>
      <p:sp>
        <p:nvSpPr>
          <p:cNvPr id="78" name="テキスト ボックス 77"/>
          <p:cNvSpPr txBox="1"/>
          <p:nvPr/>
        </p:nvSpPr>
        <p:spPr>
          <a:xfrm>
            <a:off x="0" y="7435584"/>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６</a:t>
            </a:r>
          </a:p>
        </p:txBody>
      </p:sp>
      <p:sp>
        <p:nvSpPr>
          <p:cNvPr id="2" name="角丸四角形 79">
            <a:extLst>
              <a:ext uri="{FF2B5EF4-FFF2-40B4-BE49-F238E27FC236}">
                <a16:creationId xmlns:a16="http://schemas.microsoft.com/office/drawing/2014/main" id="{CCFC670F-4EBD-0620-D566-E2BDDD618B24}"/>
              </a:ext>
            </a:extLst>
          </p:cNvPr>
          <p:cNvSpPr/>
          <p:nvPr/>
        </p:nvSpPr>
        <p:spPr>
          <a:xfrm>
            <a:off x="44624" y="7885080"/>
            <a:ext cx="6768752" cy="1223424"/>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AD4CE6F-65F7-EF1A-8911-9F0E4F32DF3D}"/>
              </a:ext>
            </a:extLst>
          </p:cNvPr>
          <p:cNvSpPr txBox="1"/>
          <p:nvPr/>
        </p:nvSpPr>
        <p:spPr>
          <a:xfrm>
            <a:off x="59539" y="7938611"/>
            <a:ext cx="2371711" cy="338554"/>
          </a:xfrm>
          <a:prstGeom prst="rect">
            <a:avLst/>
          </a:prstGeom>
          <a:noFill/>
        </p:spPr>
        <p:txBody>
          <a:bodyPr wrap="square" rtlCol="0">
            <a:spAutoFit/>
          </a:bodyPr>
          <a:lstStyle/>
          <a:p>
            <a:pPr algn="ctr"/>
            <a:r>
              <a:rPr kumimoji="1" lang="ja-JP" altLang="en-US" sz="1600" dirty="0"/>
              <a:t>賛同登録申請書送付先</a:t>
            </a:r>
          </a:p>
        </p:txBody>
      </p:sp>
      <p:sp>
        <p:nvSpPr>
          <p:cNvPr id="12" name="テキスト ボックス 11">
            <a:extLst>
              <a:ext uri="{FF2B5EF4-FFF2-40B4-BE49-F238E27FC236}">
                <a16:creationId xmlns:a16="http://schemas.microsoft.com/office/drawing/2014/main" id="{CF1EBD31-14A5-8DE5-AC24-2949260A48E6}"/>
              </a:ext>
            </a:extLst>
          </p:cNvPr>
          <p:cNvSpPr txBox="1"/>
          <p:nvPr/>
        </p:nvSpPr>
        <p:spPr>
          <a:xfrm>
            <a:off x="96550" y="8552466"/>
            <a:ext cx="2897560" cy="276999"/>
          </a:xfrm>
          <a:prstGeom prst="rect">
            <a:avLst/>
          </a:prstGeom>
          <a:noFill/>
        </p:spPr>
        <p:txBody>
          <a:bodyPr wrap="square" rtlCol="0">
            <a:spAutoFit/>
          </a:bodyPr>
          <a:lstStyle/>
          <a:p>
            <a:r>
              <a:rPr lang="en-US" altLang="ja-JP" sz="1200" dirty="0"/>
              <a:t>e-mail</a:t>
            </a:r>
            <a:r>
              <a:rPr lang="ja-JP" altLang="en-US" sz="1200" dirty="0"/>
              <a:t>　：　</a:t>
            </a:r>
            <a:r>
              <a:rPr lang="en-US" altLang="ja-JP" sz="1200" dirty="0"/>
              <a:t>hqt-positive-off@gxb.mlit.go.jp</a:t>
            </a:r>
            <a:endParaRPr lang="ja-JP" altLang="en-US" sz="1200" dirty="0"/>
          </a:p>
        </p:txBody>
      </p:sp>
      <p:sp>
        <p:nvSpPr>
          <p:cNvPr id="14" name="テキスト ボックス 13">
            <a:extLst>
              <a:ext uri="{FF2B5EF4-FFF2-40B4-BE49-F238E27FC236}">
                <a16:creationId xmlns:a16="http://schemas.microsoft.com/office/drawing/2014/main" id="{CDE2C218-6DBD-F9AB-6F39-84E5A74FA07C}"/>
              </a:ext>
            </a:extLst>
          </p:cNvPr>
          <p:cNvSpPr txBox="1"/>
          <p:nvPr/>
        </p:nvSpPr>
        <p:spPr>
          <a:xfrm>
            <a:off x="60558" y="8263135"/>
            <a:ext cx="6597352" cy="276999"/>
          </a:xfrm>
          <a:prstGeom prst="rect">
            <a:avLst/>
          </a:prstGeom>
          <a:noFill/>
        </p:spPr>
        <p:txBody>
          <a:bodyPr wrap="square" rtlCol="0">
            <a:spAutoFit/>
          </a:bodyPr>
          <a:lstStyle/>
          <a:p>
            <a:r>
              <a:rPr lang="ja-JP" altLang="en-US" sz="1200" dirty="0">
                <a:latin typeface="ＭＳ Ｐ明朝" pitchFamily="18" charset="-128"/>
                <a:ea typeface="ＭＳ Ｐ明朝" pitchFamily="18" charset="-128"/>
              </a:rPr>
              <a:t>観光庁　旅行振興参事官室内　「ポジティブ・オフ」運動事務局</a:t>
            </a:r>
            <a:endParaRPr lang="en-US" altLang="ja-JP" sz="1200" dirty="0">
              <a:latin typeface="ＭＳ Ｐ明朝" pitchFamily="18" charset="-128"/>
              <a:ea typeface="ＭＳ Ｐ明朝" pitchFamily="18" charset="-128"/>
            </a:endParaRPr>
          </a:p>
        </p:txBody>
      </p:sp>
      <p:sp>
        <p:nvSpPr>
          <p:cNvPr id="16" name="テキスト ボックス 15">
            <a:extLst>
              <a:ext uri="{FF2B5EF4-FFF2-40B4-BE49-F238E27FC236}">
                <a16:creationId xmlns:a16="http://schemas.microsoft.com/office/drawing/2014/main" id="{BBE7587D-C82C-3C5E-3C11-E434CB496C88}"/>
              </a:ext>
            </a:extLst>
          </p:cNvPr>
          <p:cNvSpPr txBox="1"/>
          <p:nvPr/>
        </p:nvSpPr>
        <p:spPr>
          <a:xfrm>
            <a:off x="152001" y="8830983"/>
            <a:ext cx="2817567" cy="246221"/>
          </a:xfrm>
          <a:prstGeom prst="rect">
            <a:avLst/>
          </a:prstGeom>
          <a:noFill/>
        </p:spPr>
        <p:txBody>
          <a:bodyPr wrap="square" rtlCol="0">
            <a:spAutoFit/>
          </a:bodyPr>
          <a:lstStyle/>
          <a:p>
            <a:r>
              <a:rPr kumimoji="1" lang="en-US" altLang="ja-JP" sz="1000" b="1" u="sng" dirty="0">
                <a:latin typeface="ＭＳ Ｐ明朝" pitchFamily="18" charset="-128"/>
                <a:ea typeface="ＭＳ Ｐ明朝" pitchFamily="18" charset="-128"/>
              </a:rPr>
              <a:t>※</a:t>
            </a:r>
            <a:r>
              <a:rPr kumimoji="1" lang="ja-JP" altLang="en-US" sz="1000" b="1" u="sng" dirty="0">
                <a:latin typeface="ＭＳ Ｐ明朝" pitchFamily="18" charset="-128"/>
                <a:ea typeface="ＭＳ Ｐ明朝" pitchFamily="18" charset="-128"/>
              </a:rPr>
              <a:t>不備がある場合、申請は受理いたしかねます。</a:t>
            </a:r>
          </a:p>
        </p:txBody>
      </p:sp>
    </p:spTree>
    <p:extLst>
      <p:ext uri="{BB962C8B-B14F-4D97-AF65-F5344CB8AC3E}">
        <p14:creationId xmlns:p14="http://schemas.microsoft.com/office/powerpoint/2010/main" val="110290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3"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646331"/>
          </a:xfrm>
          <a:prstGeom prst="rect">
            <a:avLst/>
          </a:prstGeom>
          <a:noFill/>
        </p:spPr>
        <p:txBody>
          <a:bodyPr wrap="square" rtlCol="0">
            <a:spAutoFit/>
          </a:bodyPr>
          <a:lstStyle/>
          <a:p>
            <a:pPr algn="ctr"/>
            <a:r>
              <a:rPr lang="ja-JP" altLang="en-US" dirty="0">
                <a:solidFill>
                  <a:prstClr val="black"/>
                </a:solidFill>
              </a:rPr>
              <a:t>「ポジティブ・オフ」</a:t>
            </a:r>
            <a:endParaRPr lang="en-US" altLang="ja-JP" dirty="0">
              <a:solidFill>
                <a:prstClr val="black"/>
              </a:solidFill>
            </a:endParaRPr>
          </a:p>
          <a:p>
            <a:pPr algn="ctr"/>
            <a:r>
              <a:rPr lang="ja-JP" altLang="ja-JP" dirty="0">
                <a:solidFill>
                  <a:prstClr val="black"/>
                </a:solidFill>
              </a:rPr>
              <a:t>反社会的勢力排除に関する誓約書</a:t>
            </a:r>
          </a:p>
        </p:txBody>
      </p:sp>
      <p:sp>
        <p:nvSpPr>
          <p:cNvPr id="6" name="角丸四角形 5"/>
          <p:cNvSpPr/>
          <p:nvPr/>
        </p:nvSpPr>
        <p:spPr>
          <a:xfrm>
            <a:off x="4690640" y="1121055"/>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sp>
        <p:nvSpPr>
          <p:cNvPr id="7" name="テキスト ボックス 6"/>
          <p:cNvSpPr txBox="1"/>
          <p:nvPr/>
        </p:nvSpPr>
        <p:spPr>
          <a:xfrm>
            <a:off x="4546624" y="1121055"/>
            <a:ext cx="2276872" cy="261610"/>
          </a:xfrm>
          <a:prstGeom prst="rect">
            <a:avLst/>
          </a:prstGeom>
          <a:noFill/>
        </p:spPr>
        <p:txBody>
          <a:bodyPr wrap="square" rtlCol="0">
            <a:spAutoFit/>
          </a:bodyPr>
          <a:lstStyle/>
          <a:p>
            <a:pPr algn="r"/>
            <a:r>
              <a:rPr lang="ja-JP" altLang="en-US" sz="1100" dirty="0">
                <a:latin typeface="ＭＳ 明朝" pitchFamily="17" charset="-128"/>
                <a:ea typeface="ＭＳ 明朝" pitchFamily="17" charset="-128"/>
              </a:rPr>
              <a:t>　年　　　月　　　日</a:t>
            </a:r>
            <a:endParaRPr lang="ja-JP" altLang="en-US" sz="1100" dirty="0">
              <a:solidFill>
                <a:prstClr val="black"/>
              </a:solidFill>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lang="ja-JP" altLang="en-US" sz="1200" b="1" dirty="0">
                <a:solidFill>
                  <a:prstClr val="black"/>
                </a:solidFill>
                <a:latin typeface="ＭＳ 明朝" pitchFamily="17" charset="-128"/>
                <a:ea typeface="ＭＳ 明朝" pitchFamily="17" charset="-128"/>
              </a:rPr>
              <a:t>「ポジティブ・オフ」運動事務局長 殿</a:t>
            </a: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lang="ja-JP" altLang="en-US" sz="1100" dirty="0">
                <a:solidFill>
                  <a:prstClr val="black"/>
                </a:solidFill>
                <a:latin typeface="ＭＳ 明朝" pitchFamily="17" charset="-128"/>
                <a:ea typeface="ＭＳ 明朝" pitchFamily="17" charset="-128"/>
              </a:rPr>
              <a:t>「ポジティブ・オフ」運動への賛同にあたり、</a:t>
            </a:r>
            <a:r>
              <a:rPr lang="en-US" altLang="ja-JP" sz="1100" dirty="0">
                <a:solidFill>
                  <a:prstClr val="black"/>
                </a:solidFill>
                <a:latin typeface="ＭＳ 明朝" pitchFamily="17" charset="-128"/>
                <a:ea typeface="ＭＳ 明朝" pitchFamily="17" charset="-128"/>
              </a:rPr>
              <a:t>『</a:t>
            </a:r>
            <a:r>
              <a:rPr lang="ja-JP" altLang="en-US" sz="1100" dirty="0">
                <a:solidFill>
                  <a:prstClr val="black"/>
                </a:solidFill>
                <a:latin typeface="ＭＳ 明朝" pitchFamily="17" charset="-128"/>
                <a:ea typeface="ＭＳ 明朝" pitchFamily="17" charset="-128"/>
              </a:rPr>
              <a:t>「ポジティブ・オフ」運動賛同規約</a:t>
            </a:r>
            <a:r>
              <a:rPr lang="en-US" altLang="ja-JP" sz="1100" dirty="0">
                <a:solidFill>
                  <a:prstClr val="black"/>
                </a:solidFill>
                <a:latin typeface="ＭＳ 明朝" pitchFamily="17" charset="-128"/>
                <a:ea typeface="ＭＳ 明朝" pitchFamily="17" charset="-128"/>
              </a:rPr>
              <a:t>』</a:t>
            </a:r>
            <a:r>
              <a:rPr lang="ja-JP" altLang="en-US" sz="1100" dirty="0">
                <a:solidFill>
                  <a:prstClr val="black"/>
                </a:solidFill>
                <a:latin typeface="ＭＳ 明朝" pitchFamily="17" charset="-128"/>
                <a:ea typeface="ＭＳ 明朝" pitchFamily="17" charset="-128"/>
              </a:rPr>
              <a:t>に同意の上、下記の事項について誓約いたします。</a:t>
            </a: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lang="en-US" altLang="ja-JP" sz="800" dirty="0">
                <a:solidFill>
                  <a:prstClr val="black"/>
                </a:solidFill>
                <a:latin typeface="ＭＳ 明朝" pitchFamily="17" charset="-128"/>
                <a:ea typeface="ＭＳ 明朝" pitchFamily="17" charset="-128"/>
              </a:rPr>
              <a:t>※</a:t>
            </a:r>
            <a:r>
              <a:rPr lang="ja-JP" altLang="en-US" sz="800" dirty="0">
                <a:solidFill>
                  <a:prstClr val="black"/>
                </a:solidFill>
                <a:latin typeface="ＭＳ 明朝" pitchFamily="17" charset="-128"/>
                <a:ea typeface="ＭＳ 明朝" pitchFamily="17" charset="-128"/>
              </a:rPr>
              <a:t>枠内を記入してください。</a:t>
            </a:r>
          </a:p>
        </p:txBody>
      </p:sp>
      <p:sp>
        <p:nvSpPr>
          <p:cNvPr id="11" name="角丸四角形 10"/>
          <p:cNvSpPr/>
          <p:nvPr/>
        </p:nvSpPr>
        <p:spPr>
          <a:xfrm>
            <a:off x="44624" y="6383079"/>
            <a:ext cx="6768752" cy="1872207"/>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3" name="直線コネクタ 12"/>
          <p:cNvCxnSpPr/>
          <p:nvPr/>
        </p:nvCxnSpPr>
        <p:spPr>
          <a:xfrm>
            <a:off x="44624" y="6887135"/>
            <a:ext cx="6741368"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6383079"/>
            <a:ext cx="0" cy="1872207"/>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7607215"/>
            <a:ext cx="6768752" cy="0"/>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6527095"/>
            <a:ext cx="1052736" cy="246221"/>
          </a:xfrm>
          <a:prstGeom prst="rect">
            <a:avLst/>
          </a:prstGeom>
          <a:noFill/>
        </p:spPr>
        <p:txBody>
          <a:bodyPr wrap="square" rtlCol="0">
            <a:spAutoFit/>
          </a:bodyPr>
          <a:lstStyle/>
          <a:p>
            <a:pPr algn="ctr"/>
            <a:r>
              <a:rPr lang="ja-JP" altLang="en-US" sz="1000" dirty="0">
                <a:solidFill>
                  <a:prstClr val="black"/>
                </a:solidFill>
              </a:rPr>
              <a:t>企業・団体名</a:t>
            </a:r>
          </a:p>
        </p:txBody>
      </p:sp>
      <p:sp>
        <p:nvSpPr>
          <p:cNvPr id="42" name="テキスト ボックス 41"/>
          <p:cNvSpPr txBox="1"/>
          <p:nvPr/>
        </p:nvSpPr>
        <p:spPr>
          <a:xfrm>
            <a:off x="0" y="7136819"/>
            <a:ext cx="1052736" cy="246221"/>
          </a:xfrm>
          <a:prstGeom prst="rect">
            <a:avLst/>
          </a:prstGeom>
          <a:noFill/>
        </p:spPr>
        <p:txBody>
          <a:bodyPr wrap="square" rtlCol="0">
            <a:spAutoFit/>
          </a:bodyPr>
          <a:lstStyle/>
          <a:p>
            <a:pPr algn="ctr"/>
            <a:r>
              <a:rPr lang="ja-JP" altLang="en-US" sz="1000" dirty="0">
                <a:solidFill>
                  <a:prstClr val="black"/>
                </a:solidFill>
              </a:rPr>
              <a:t>住所</a:t>
            </a:r>
          </a:p>
        </p:txBody>
      </p:sp>
      <p:sp>
        <p:nvSpPr>
          <p:cNvPr id="43" name="テキスト ボックス 42"/>
          <p:cNvSpPr txBox="1"/>
          <p:nvPr/>
        </p:nvSpPr>
        <p:spPr>
          <a:xfrm>
            <a:off x="0" y="7823239"/>
            <a:ext cx="1052736" cy="246221"/>
          </a:xfrm>
          <a:prstGeom prst="rect">
            <a:avLst/>
          </a:prstGeom>
          <a:noFill/>
        </p:spPr>
        <p:txBody>
          <a:bodyPr wrap="square" rtlCol="0">
            <a:spAutoFit/>
          </a:bodyPr>
          <a:lstStyle/>
          <a:p>
            <a:pPr algn="ctr"/>
            <a:r>
              <a:rPr lang="ja-JP" altLang="en-US" sz="1000" dirty="0">
                <a:solidFill>
                  <a:prstClr val="black"/>
                </a:solidFill>
              </a:rPr>
              <a:t>代表者</a:t>
            </a:r>
          </a:p>
        </p:txBody>
      </p:sp>
      <p:sp>
        <p:nvSpPr>
          <p:cNvPr id="53" name="テキスト ボックス 52"/>
          <p:cNvSpPr txBox="1"/>
          <p:nvPr/>
        </p:nvSpPr>
        <p:spPr>
          <a:xfrm>
            <a:off x="6166073" y="7820280"/>
            <a:ext cx="531440" cy="276999"/>
          </a:xfrm>
          <a:prstGeom prst="rect">
            <a:avLst/>
          </a:prstGeom>
          <a:noFill/>
          <a:ln>
            <a:noFill/>
          </a:ln>
        </p:spPr>
        <p:txBody>
          <a:bodyPr wrap="square" rtlCol="0">
            <a:spAutoFit/>
          </a:bodyPr>
          <a:lstStyle/>
          <a:p>
            <a:pPr algn="ctr"/>
            <a:r>
              <a:rPr lang="ja-JP" altLang="en-US" sz="1200" dirty="0">
                <a:solidFill>
                  <a:prstClr val="black"/>
                </a:solidFill>
              </a:rPr>
              <a:t>印</a:t>
            </a:r>
          </a:p>
        </p:txBody>
      </p:sp>
      <p:sp>
        <p:nvSpPr>
          <p:cNvPr id="12" name="正方形/長方形 11"/>
          <p:cNvSpPr/>
          <p:nvPr/>
        </p:nvSpPr>
        <p:spPr>
          <a:xfrm>
            <a:off x="18344" y="2341593"/>
            <a:ext cx="6785992" cy="3785652"/>
          </a:xfrm>
          <a:prstGeom prst="rect">
            <a:avLst/>
          </a:prstGeom>
        </p:spPr>
        <p:txBody>
          <a:bodyPr wrap="square">
            <a:spAutoFit/>
          </a:bodyPr>
          <a:lstStyle/>
          <a:p>
            <a:pPr marL="228600" indent="-228600">
              <a:buFontTx/>
              <a:buAutoNum type="arabicDbPeriod"/>
            </a:pPr>
            <a:r>
              <a:rPr lang="ja-JP" altLang="en-US" sz="1200" dirty="0">
                <a:solidFill>
                  <a:prstClr val="black"/>
                </a:solidFill>
              </a:rPr>
              <a:t>当団体は、 自ら （主要な出資者、役員、及びそれに準ずる者を含む） が暴力団、暴力団員・準構成</a:t>
            </a:r>
            <a:endParaRPr lang="en-US" altLang="ja-JP" sz="1200" dirty="0">
              <a:solidFill>
                <a:prstClr val="black"/>
              </a:solidFill>
            </a:endParaRPr>
          </a:p>
          <a:p>
            <a:r>
              <a:rPr lang="ja-JP" altLang="en-US" sz="1200" dirty="0">
                <a:solidFill>
                  <a:prstClr val="black"/>
                </a:solidFill>
              </a:rPr>
              <a:t>　　員、 暴力団関係企業、 特殊知能暴力集団の関係者その他公益に反する行為をなす者</a:t>
            </a:r>
            <a:r>
              <a:rPr lang="en-US" altLang="ja-JP" sz="1200" dirty="0">
                <a:solidFill>
                  <a:prstClr val="black"/>
                </a:solidFill>
              </a:rPr>
              <a:t>(</a:t>
            </a:r>
            <a:r>
              <a:rPr lang="ja-JP" altLang="en-US" sz="1200" dirty="0">
                <a:solidFill>
                  <a:prstClr val="black"/>
                </a:solidFill>
              </a:rPr>
              <a:t>以下「暴力</a:t>
            </a:r>
            <a:endParaRPr lang="en-US" altLang="ja-JP" sz="1200" dirty="0">
              <a:solidFill>
                <a:prstClr val="black"/>
              </a:solidFill>
            </a:endParaRPr>
          </a:p>
          <a:p>
            <a:r>
              <a:rPr lang="ja-JP" altLang="en-US" sz="1200" dirty="0">
                <a:solidFill>
                  <a:prstClr val="black"/>
                </a:solidFill>
              </a:rPr>
              <a:t>　　団員等」 という</a:t>
            </a:r>
            <a:r>
              <a:rPr lang="en-US" altLang="ja-JP" sz="1200" dirty="0">
                <a:solidFill>
                  <a:prstClr val="black"/>
                </a:solidFill>
              </a:rPr>
              <a:t>)</a:t>
            </a:r>
            <a:r>
              <a:rPr lang="ja-JP" altLang="en-US" sz="1200" dirty="0">
                <a:solidFill>
                  <a:prstClr val="black"/>
                </a:solidFill>
              </a:rPr>
              <a:t>でないこと、並びに、過去５年間もそうでなかったこと、及び次の各号のいずれにも</a:t>
            </a:r>
            <a:endParaRPr lang="en-US" altLang="ja-JP" sz="1200" dirty="0">
              <a:solidFill>
                <a:prstClr val="black"/>
              </a:solidFill>
            </a:endParaRPr>
          </a:p>
          <a:p>
            <a:r>
              <a:rPr lang="ja-JP" altLang="en-US" sz="1200" dirty="0">
                <a:solidFill>
                  <a:prstClr val="black"/>
                </a:solidFill>
              </a:rPr>
              <a:t>　　該当しないことを表明し、 かつ暴力団員等を利用しないことを誓約する。</a:t>
            </a:r>
          </a:p>
          <a:p>
            <a:r>
              <a:rPr lang="ja-JP" altLang="en-US" sz="1200" dirty="0">
                <a:solidFill>
                  <a:prstClr val="black"/>
                </a:solidFill>
              </a:rPr>
              <a:t>　　　①暴力団員等が経営を支配していると認められる関係を有すること</a:t>
            </a:r>
          </a:p>
          <a:p>
            <a:r>
              <a:rPr lang="ja-JP" altLang="en-US" sz="1200" dirty="0">
                <a:solidFill>
                  <a:prstClr val="black"/>
                </a:solidFill>
              </a:rPr>
              <a:t>　　　②暴力団員等が経営に実質的に関与していると認められる関係を有すること</a:t>
            </a:r>
          </a:p>
          <a:p>
            <a:r>
              <a:rPr lang="ja-JP" altLang="en-US" sz="1200" dirty="0">
                <a:solidFill>
                  <a:prstClr val="black"/>
                </a:solidFill>
              </a:rPr>
              <a:t>　　　③自己、 自社若しくは第三者の不正の利益を図る目的又は第三者に損害を加える目的をもって</a:t>
            </a:r>
            <a:endParaRPr lang="en-US" altLang="ja-JP" sz="1200" dirty="0">
              <a:solidFill>
                <a:prstClr val="black"/>
              </a:solidFill>
            </a:endParaRPr>
          </a:p>
          <a:p>
            <a:r>
              <a:rPr lang="ja-JP" altLang="en-US" sz="1200" dirty="0">
                <a:solidFill>
                  <a:prstClr val="black"/>
                </a:solidFill>
              </a:rPr>
              <a:t>　　　　するなど、 不当に暴力団員等を利用していると認められる関係を有すること</a:t>
            </a:r>
          </a:p>
          <a:p>
            <a:r>
              <a:rPr lang="ja-JP" altLang="en-US" sz="1200" dirty="0">
                <a:solidFill>
                  <a:prstClr val="black"/>
                </a:solidFill>
              </a:rPr>
              <a:t>　　　④暴力団員等に対して資金等を提供し、 又は便宜を供与するなどの関与をしていると認められる</a:t>
            </a:r>
            <a:endParaRPr lang="en-US" altLang="ja-JP" sz="1200" dirty="0">
              <a:solidFill>
                <a:prstClr val="black"/>
              </a:solidFill>
            </a:endParaRPr>
          </a:p>
          <a:p>
            <a:r>
              <a:rPr lang="ja-JP" altLang="en-US" sz="1200" dirty="0">
                <a:solidFill>
                  <a:prstClr val="black"/>
                </a:solidFill>
              </a:rPr>
              <a:t>　　　　関係を有すること</a:t>
            </a:r>
          </a:p>
          <a:p>
            <a:r>
              <a:rPr lang="ja-JP" altLang="en-US" sz="1200" dirty="0">
                <a:solidFill>
                  <a:prstClr val="black"/>
                </a:solidFill>
              </a:rPr>
              <a:t>　　　⑤役員又は経営に実質的に関与している者が暴力団員等と社会的に非難されるべき関係を</a:t>
            </a:r>
          </a:p>
          <a:p>
            <a:r>
              <a:rPr lang="ja-JP" altLang="en-US" sz="1200" dirty="0">
                <a:solidFill>
                  <a:prstClr val="black"/>
                </a:solidFill>
              </a:rPr>
              <a:t>　　　　有すること</a:t>
            </a:r>
          </a:p>
          <a:p>
            <a:endParaRPr lang="ja-JP" altLang="en-US" sz="1200" dirty="0">
              <a:solidFill>
                <a:prstClr val="black"/>
              </a:solidFill>
            </a:endParaRPr>
          </a:p>
          <a:p>
            <a:r>
              <a:rPr lang="ja-JP" altLang="en-US" sz="1200" dirty="0">
                <a:solidFill>
                  <a:prstClr val="black"/>
                </a:solidFill>
              </a:rPr>
              <a:t>２． 当機関は、 自ら又は第三者を利用して次の各号の一にでも該当する行為を行わないことを誓約する。</a:t>
            </a:r>
          </a:p>
          <a:p>
            <a:r>
              <a:rPr lang="ja-JP" altLang="en-US" sz="1200" dirty="0">
                <a:solidFill>
                  <a:prstClr val="black"/>
                </a:solidFill>
              </a:rPr>
              <a:t>　　　①暴力的な要求行為</a:t>
            </a:r>
          </a:p>
          <a:p>
            <a:r>
              <a:rPr lang="ja-JP" altLang="en-US" sz="1200" dirty="0">
                <a:solidFill>
                  <a:prstClr val="black"/>
                </a:solidFill>
              </a:rPr>
              <a:t>　　　②法的な責任を超えた不当な要求行為</a:t>
            </a:r>
          </a:p>
          <a:p>
            <a:r>
              <a:rPr lang="ja-JP" altLang="en-US" sz="1200" dirty="0">
                <a:solidFill>
                  <a:prstClr val="black"/>
                </a:solidFill>
              </a:rPr>
              <a:t>　　　③取引に関して、 脅迫的な言動をし、 または暴力を用いる行為</a:t>
            </a:r>
          </a:p>
          <a:p>
            <a:r>
              <a:rPr lang="ja-JP" altLang="en-US" sz="1200" dirty="0">
                <a:solidFill>
                  <a:prstClr val="black"/>
                </a:solidFill>
              </a:rPr>
              <a:t>　　　④風説を流布し、 偽計を用いまたは威力を用いて相手方の信用を毀損し、 または相手方の業務を</a:t>
            </a:r>
            <a:endParaRPr lang="en-US" altLang="ja-JP" sz="1200" dirty="0">
              <a:solidFill>
                <a:prstClr val="black"/>
              </a:solidFill>
            </a:endParaRPr>
          </a:p>
          <a:p>
            <a:r>
              <a:rPr lang="ja-JP" altLang="en-US" sz="1200" dirty="0">
                <a:solidFill>
                  <a:prstClr val="black"/>
                </a:solidFill>
              </a:rPr>
              <a:t>　　　　妨害する行為</a:t>
            </a:r>
          </a:p>
          <a:p>
            <a:r>
              <a:rPr lang="ja-JP" altLang="en-US" sz="1200" dirty="0">
                <a:solidFill>
                  <a:prstClr val="black"/>
                </a:solidFill>
              </a:rPr>
              <a:t>　　　⑤その他①から④に準ずる行為</a:t>
            </a:r>
          </a:p>
        </p:txBody>
      </p:sp>
      <p:sp>
        <p:nvSpPr>
          <p:cNvPr id="16" name="角丸四角形 15"/>
          <p:cNvSpPr/>
          <p:nvPr/>
        </p:nvSpPr>
        <p:spPr>
          <a:xfrm>
            <a:off x="44624" y="2256711"/>
            <a:ext cx="6778872" cy="3838917"/>
          </a:xfrm>
          <a:prstGeom prst="roundRect">
            <a:avLst>
              <a:gd name="adj" fmla="val 8171"/>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sp>
        <p:nvSpPr>
          <p:cNvPr id="14" name="正方形/長方形 13"/>
          <p:cNvSpPr/>
          <p:nvPr/>
        </p:nvSpPr>
        <p:spPr>
          <a:xfrm>
            <a:off x="3347444" y="2087525"/>
            <a:ext cx="369588" cy="307777"/>
          </a:xfrm>
          <a:prstGeom prst="rect">
            <a:avLst/>
          </a:prstGeom>
          <a:solidFill>
            <a:schemeClr val="bg1"/>
          </a:solidFill>
          <a:ln>
            <a:noFill/>
            <a:prstDash val="sysDot"/>
          </a:ln>
        </p:spPr>
        <p:txBody>
          <a:bodyPr wrap="square">
            <a:spAutoFit/>
          </a:bodyPr>
          <a:lstStyle/>
          <a:p>
            <a:r>
              <a:rPr lang="ja-JP" altLang="en-US" sz="1400" dirty="0">
                <a:solidFill>
                  <a:prstClr val="black"/>
                </a:solidFill>
              </a:rPr>
              <a:t>記</a:t>
            </a:r>
          </a:p>
        </p:txBody>
      </p:sp>
      <p:sp>
        <p:nvSpPr>
          <p:cNvPr id="28" name="テキスト ボックス 27"/>
          <p:cNvSpPr txBox="1"/>
          <p:nvPr/>
        </p:nvSpPr>
        <p:spPr>
          <a:xfrm>
            <a:off x="1104310" y="6908977"/>
            <a:ext cx="1052736" cy="246221"/>
          </a:xfrm>
          <a:prstGeom prst="rect">
            <a:avLst/>
          </a:prstGeom>
          <a:noFill/>
        </p:spPr>
        <p:txBody>
          <a:bodyPr wrap="square" rtlCol="0">
            <a:spAutoFit/>
          </a:bodyPr>
          <a:lstStyle/>
          <a:p>
            <a:r>
              <a:rPr kumimoji="1" lang="ja-JP" altLang="en-US" sz="1000" dirty="0"/>
              <a:t>〒</a:t>
            </a:r>
            <a:endParaRPr lang="en-US" altLang="ja-JP" sz="1000" dirty="0">
              <a:solidFill>
                <a:srgbClr val="FF0000"/>
              </a:solidFill>
            </a:endParaRPr>
          </a:p>
        </p:txBody>
      </p:sp>
      <p:sp>
        <p:nvSpPr>
          <p:cNvPr id="2" name="テキスト ボックス 1">
            <a:extLst>
              <a:ext uri="{FF2B5EF4-FFF2-40B4-BE49-F238E27FC236}">
                <a16:creationId xmlns:a16="http://schemas.microsoft.com/office/drawing/2014/main" id="{1E6726DF-5B19-B0B2-3C7E-4735BFA7625C}"/>
              </a:ext>
            </a:extLst>
          </p:cNvPr>
          <p:cNvSpPr txBox="1"/>
          <p:nvPr/>
        </p:nvSpPr>
        <p:spPr>
          <a:xfrm>
            <a:off x="3306693" y="8377391"/>
            <a:ext cx="3861048" cy="246221"/>
          </a:xfrm>
          <a:prstGeom prst="rect">
            <a:avLst/>
          </a:prstGeom>
          <a:noFill/>
        </p:spPr>
        <p:txBody>
          <a:bodyPr wrap="square" rtlCol="0">
            <a:spAutoFit/>
          </a:bodyPr>
          <a:lstStyle/>
          <a:p>
            <a:r>
              <a:rPr lang="en-US" altLang="ja-JP" sz="1000" b="1" u="sng" dirty="0">
                <a:solidFill>
                  <a:prstClr val="black"/>
                </a:solidFill>
                <a:latin typeface="ＭＳ Ｐ明朝" pitchFamily="18" charset="-128"/>
                <a:ea typeface="ＭＳ Ｐ明朝" pitchFamily="18" charset="-128"/>
              </a:rPr>
              <a:t>※</a:t>
            </a:r>
            <a:r>
              <a:rPr lang="ja-JP" altLang="en-US" sz="1000" b="1" u="sng" dirty="0">
                <a:solidFill>
                  <a:prstClr val="black"/>
                </a:solidFill>
                <a:latin typeface="ＭＳ Ｐ明朝" pitchFamily="18" charset="-128"/>
                <a:ea typeface="ＭＳ Ｐ明朝" pitchFamily="18" charset="-128"/>
              </a:rPr>
              <a:t>必要事項をご記入・捺印いただき、下記へご送付ください。</a:t>
            </a:r>
          </a:p>
        </p:txBody>
      </p:sp>
      <p:sp>
        <p:nvSpPr>
          <p:cNvPr id="3" name="角丸四角形 79">
            <a:extLst>
              <a:ext uri="{FF2B5EF4-FFF2-40B4-BE49-F238E27FC236}">
                <a16:creationId xmlns:a16="http://schemas.microsoft.com/office/drawing/2014/main" id="{129A1D0A-FD8F-D07F-B0CC-9B154A7FD581}"/>
              </a:ext>
            </a:extLst>
          </p:cNvPr>
          <p:cNvSpPr/>
          <p:nvPr/>
        </p:nvSpPr>
        <p:spPr>
          <a:xfrm>
            <a:off x="44624" y="8343528"/>
            <a:ext cx="6768752" cy="764976"/>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テキスト ボックス 16">
            <a:extLst>
              <a:ext uri="{FF2B5EF4-FFF2-40B4-BE49-F238E27FC236}">
                <a16:creationId xmlns:a16="http://schemas.microsoft.com/office/drawing/2014/main" id="{82803460-E3D8-7CD6-FF52-5A4CB508C52A}"/>
              </a:ext>
            </a:extLst>
          </p:cNvPr>
          <p:cNvSpPr txBox="1"/>
          <p:nvPr/>
        </p:nvSpPr>
        <p:spPr>
          <a:xfrm>
            <a:off x="98137" y="8351458"/>
            <a:ext cx="3501008" cy="338554"/>
          </a:xfrm>
          <a:prstGeom prst="rect">
            <a:avLst/>
          </a:prstGeom>
          <a:noFill/>
        </p:spPr>
        <p:txBody>
          <a:bodyPr wrap="square" rtlCol="0">
            <a:spAutoFit/>
          </a:bodyPr>
          <a:lstStyle/>
          <a:p>
            <a:r>
              <a:rPr lang="ja-JP" altLang="en-US" sz="1600" dirty="0">
                <a:solidFill>
                  <a:prstClr val="black"/>
                </a:solidFill>
              </a:rPr>
              <a:t>賛同登録申請（誓約書） 送付先</a:t>
            </a:r>
          </a:p>
        </p:txBody>
      </p:sp>
      <p:sp>
        <p:nvSpPr>
          <p:cNvPr id="18" name="テキスト ボックス 17">
            <a:extLst>
              <a:ext uri="{FF2B5EF4-FFF2-40B4-BE49-F238E27FC236}">
                <a16:creationId xmlns:a16="http://schemas.microsoft.com/office/drawing/2014/main" id="{211D9B2B-AB34-68A7-08BC-FA0CBF8A9642}"/>
              </a:ext>
            </a:extLst>
          </p:cNvPr>
          <p:cNvSpPr txBox="1"/>
          <p:nvPr/>
        </p:nvSpPr>
        <p:spPr>
          <a:xfrm>
            <a:off x="130324" y="8639754"/>
            <a:ext cx="6597352" cy="276999"/>
          </a:xfrm>
          <a:prstGeom prst="rect">
            <a:avLst/>
          </a:prstGeom>
          <a:noFill/>
        </p:spPr>
        <p:txBody>
          <a:bodyPr wrap="square" rtlCol="0">
            <a:spAutoFit/>
          </a:bodyPr>
          <a:lstStyle/>
          <a:p>
            <a:r>
              <a:rPr lang="ja-JP" altLang="en-US" sz="1200" dirty="0">
                <a:solidFill>
                  <a:prstClr val="black"/>
                </a:solidFill>
                <a:latin typeface="ＭＳ Ｐ明朝" pitchFamily="18" charset="-128"/>
                <a:ea typeface="ＭＳ Ｐ明朝" pitchFamily="18" charset="-128"/>
              </a:rPr>
              <a:t>観光庁　旅行振興参事官室内　「ポジティブ・オフ」運動事務局</a:t>
            </a:r>
          </a:p>
        </p:txBody>
      </p:sp>
      <p:sp>
        <p:nvSpPr>
          <p:cNvPr id="20" name="テキスト ボックス 19">
            <a:extLst>
              <a:ext uri="{FF2B5EF4-FFF2-40B4-BE49-F238E27FC236}">
                <a16:creationId xmlns:a16="http://schemas.microsoft.com/office/drawing/2014/main" id="{06812454-15F6-DFBB-2177-66BDDD80F35D}"/>
              </a:ext>
            </a:extLst>
          </p:cNvPr>
          <p:cNvSpPr txBox="1"/>
          <p:nvPr/>
        </p:nvSpPr>
        <p:spPr>
          <a:xfrm>
            <a:off x="4140460" y="8626970"/>
            <a:ext cx="2897560" cy="276999"/>
          </a:xfrm>
          <a:prstGeom prst="rect">
            <a:avLst/>
          </a:prstGeom>
          <a:noFill/>
        </p:spPr>
        <p:txBody>
          <a:bodyPr wrap="square" rtlCol="0">
            <a:spAutoFit/>
          </a:bodyPr>
          <a:lstStyle/>
          <a:p>
            <a:r>
              <a:rPr lang="en-US" altLang="ja-JP" sz="1200" dirty="0"/>
              <a:t>e-mail</a:t>
            </a:r>
            <a:r>
              <a:rPr lang="ja-JP" altLang="en-US" sz="1200" dirty="0"/>
              <a:t> ： </a:t>
            </a:r>
            <a:r>
              <a:rPr lang="en-US" altLang="ja-JP" sz="1200" dirty="0"/>
              <a:t>hqt-positive-off@gxb.mlit.go.jp</a:t>
            </a:r>
            <a:endParaRPr lang="ja-JP" altLang="en-US" sz="1200" dirty="0"/>
          </a:p>
        </p:txBody>
      </p:sp>
      <p:sp>
        <p:nvSpPr>
          <p:cNvPr id="21" name="テキスト ボックス 20">
            <a:extLst>
              <a:ext uri="{FF2B5EF4-FFF2-40B4-BE49-F238E27FC236}">
                <a16:creationId xmlns:a16="http://schemas.microsoft.com/office/drawing/2014/main" id="{A4EB3DC6-64E8-9D39-53F1-8334B69080EC}"/>
              </a:ext>
            </a:extLst>
          </p:cNvPr>
          <p:cNvSpPr txBox="1"/>
          <p:nvPr/>
        </p:nvSpPr>
        <p:spPr>
          <a:xfrm>
            <a:off x="110268" y="8862817"/>
            <a:ext cx="2817567" cy="246221"/>
          </a:xfrm>
          <a:prstGeom prst="rect">
            <a:avLst/>
          </a:prstGeom>
          <a:noFill/>
        </p:spPr>
        <p:txBody>
          <a:bodyPr wrap="square" rtlCol="0">
            <a:spAutoFit/>
          </a:bodyPr>
          <a:lstStyle/>
          <a:p>
            <a:r>
              <a:rPr kumimoji="1" lang="en-US" altLang="ja-JP" sz="1000" b="1" u="sng" dirty="0">
                <a:latin typeface="ＭＳ Ｐ明朝" pitchFamily="18" charset="-128"/>
                <a:ea typeface="ＭＳ Ｐ明朝" pitchFamily="18" charset="-128"/>
              </a:rPr>
              <a:t>※</a:t>
            </a:r>
            <a:r>
              <a:rPr kumimoji="1" lang="ja-JP" altLang="en-US" sz="1000" b="1" u="sng" dirty="0">
                <a:latin typeface="ＭＳ Ｐ明朝" pitchFamily="18" charset="-128"/>
                <a:ea typeface="ＭＳ Ｐ明朝" pitchFamily="18" charset="-128"/>
              </a:rPr>
              <a:t>不備がある場合、申請は受理いたしかねます。</a:t>
            </a:r>
          </a:p>
        </p:txBody>
      </p:sp>
    </p:spTree>
    <p:extLst>
      <p:ext uri="{BB962C8B-B14F-4D97-AF65-F5344CB8AC3E}">
        <p14:creationId xmlns:p14="http://schemas.microsoft.com/office/powerpoint/2010/main" val="2568818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2"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369332"/>
          </a:xfrm>
          <a:prstGeom prst="rect">
            <a:avLst/>
          </a:prstGeom>
          <a:noFill/>
        </p:spPr>
        <p:txBody>
          <a:bodyPr wrap="square" rtlCol="0">
            <a:spAutoFit/>
          </a:bodyPr>
          <a:lstStyle/>
          <a:p>
            <a:pPr algn="ctr"/>
            <a:r>
              <a:rPr lang="ja-JP" altLang="en-US" dirty="0"/>
              <a:t>「ポジティブ・オフ」運動賛同登録申請書</a:t>
            </a:r>
            <a:endParaRPr kumimoji="1" lang="ja-JP" altLang="en-US" dirty="0"/>
          </a:p>
        </p:txBody>
      </p:sp>
      <p:sp>
        <p:nvSpPr>
          <p:cNvPr id="6" name="角丸四角形 5"/>
          <p:cNvSpPr/>
          <p:nvPr/>
        </p:nvSpPr>
        <p:spPr>
          <a:xfrm>
            <a:off x="4653136" y="1043608"/>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7" name="テキスト ボックス 6"/>
          <p:cNvSpPr txBox="1"/>
          <p:nvPr/>
        </p:nvSpPr>
        <p:spPr>
          <a:xfrm>
            <a:off x="4509120" y="1043608"/>
            <a:ext cx="2276872" cy="261610"/>
          </a:xfrm>
          <a:prstGeom prst="rect">
            <a:avLst/>
          </a:prstGeom>
          <a:noFill/>
        </p:spPr>
        <p:txBody>
          <a:bodyPr wrap="square" rtlCol="0">
            <a:spAutoFit/>
          </a:bodyPr>
          <a:lstStyle/>
          <a:p>
            <a:pPr algn="r"/>
            <a:r>
              <a:rPr lang="ja-JP" altLang="en-US" sz="1100" dirty="0">
                <a:latin typeface="ＭＳ 明朝" pitchFamily="17" charset="-128"/>
                <a:ea typeface="ＭＳ 明朝" pitchFamily="17" charset="-128"/>
              </a:rPr>
              <a:t>　　</a:t>
            </a:r>
            <a:r>
              <a:rPr lang="en-US" altLang="ja-JP" sz="1100" dirty="0">
                <a:solidFill>
                  <a:srgbClr val="FF0000"/>
                </a:solidFill>
                <a:latin typeface="ＭＳ 明朝" pitchFamily="17" charset="-128"/>
                <a:ea typeface="ＭＳ 明朝" pitchFamily="17" charset="-128"/>
              </a:rPr>
              <a:t>2025</a:t>
            </a:r>
            <a:r>
              <a:rPr lang="ja-JP" altLang="en-US" sz="1100" dirty="0">
                <a:latin typeface="ＭＳ 明朝" pitchFamily="17" charset="-128"/>
                <a:ea typeface="ＭＳ 明朝" pitchFamily="17" charset="-128"/>
              </a:rPr>
              <a:t>　年　　</a:t>
            </a:r>
            <a:r>
              <a:rPr lang="ja-JP" altLang="en-US" sz="1100" dirty="0">
                <a:solidFill>
                  <a:srgbClr val="FF0000"/>
                </a:solidFill>
                <a:latin typeface="ＭＳ 明朝" pitchFamily="17" charset="-128"/>
                <a:ea typeface="ＭＳ 明朝" pitchFamily="17" charset="-128"/>
              </a:rPr>
              <a:t>７</a:t>
            </a:r>
            <a:r>
              <a:rPr lang="ja-JP" altLang="en-US" sz="1100" dirty="0">
                <a:latin typeface="ＭＳ 明朝" pitchFamily="17" charset="-128"/>
                <a:ea typeface="ＭＳ 明朝" pitchFamily="17" charset="-128"/>
              </a:rPr>
              <a:t>　月　</a:t>
            </a:r>
            <a:r>
              <a:rPr lang="en-US" altLang="ja-JP" sz="1100" dirty="0">
                <a:solidFill>
                  <a:srgbClr val="FF0000"/>
                </a:solidFill>
                <a:latin typeface="ＭＳ 明朝" pitchFamily="17" charset="-128"/>
                <a:ea typeface="ＭＳ 明朝" pitchFamily="17" charset="-128"/>
              </a:rPr>
              <a:t>1</a:t>
            </a:r>
            <a:r>
              <a:rPr lang="ja-JP" altLang="en-US" sz="1100" dirty="0">
                <a:latin typeface="ＭＳ 明朝" pitchFamily="17" charset="-128"/>
                <a:ea typeface="ＭＳ 明朝" pitchFamily="17" charset="-128"/>
              </a:rPr>
              <a:t>　日</a:t>
            </a:r>
            <a:endParaRPr kumimoji="1" lang="ja-JP" altLang="en-US" sz="1100" dirty="0">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kumimoji="1" lang="ja-JP" altLang="en-US" sz="1200" b="1" dirty="0">
                <a:latin typeface="ＭＳ 明朝" pitchFamily="17" charset="-128"/>
                <a:ea typeface="ＭＳ 明朝" pitchFamily="17" charset="-128"/>
              </a:rPr>
              <a:t>「ポジティブ・オフ」運動事務局長 殿</a:t>
            </a: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kumimoji="1" lang="ja-JP" altLang="en-US" sz="1100" dirty="0">
                <a:latin typeface="ＭＳ 明朝" pitchFamily="17" charset="-128"/>
                <a:ea typeface="ＭＳ 明朝" pitchFamily="17" charset="-128"/>
              </a:rPr>
              <a:t>「ポジティブ・オフ」運動への賛同にあたり、</a:t>
            </a:r>
            <a:r>
              <a:rPr kumimoji="1" lang="en-US" altLang="ja-JP" sz="1100" dirty="0">
                <a:latin typeface="ＭＳ 明朝" pitchFamily="17" charset="-128"/>
                <a:ea typeface="ＭＳ 明朝" pitchFamily="17" charset="-128"/>
              </a:rPr>
              <a:t>『</a:t>
            </a:r>
            <a:r>
              <a:rPr kumimoji="1" lang="ja-JP" altLang="en-US" sz="1100" dirty="0">
                <a:latin typeface="ＭＳ 明朝" pitchFamily="17" charset="-128"/>
                <a:ea typeface="ＭＳ 明朝" pitchFamily="17" charset="-128"/>
              </a:rPr>
              <a:t>「ポジティブ・オフ」運動賛同規約</a:t>
            </a:r>
            <a:r>
              <a:rPr kumimoji="1" lang="en-US" altLang="ja-JP" sz="1100" dirty="0">
                <a:latin typeface="ＭＳ 明朝" pitchFamily="17" charset="-128"/>
                <a:ea typeface="ＭＳ 明朝" pitchFamily="17" charset="-128"/>
              </a:rPr>
              <a:t>』</a:t>
            </a:r>
            <a:r>
              <a:rPr kumimoji="1" lang="ja-JP" altLang="en-US" sz="1100" dirty="0">
                <a:latin typeface="ＭＳ 明朝" pitchFamily="17" charset="-128"/>
                <a:ea typeface="ＭＳ 明朝" pitchFamily="17" charset="-128"/>
              </a:rPr>
              <a:t>に同意の上、下記の通り申請します。</a:t>
            </a: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kumimoji="1" lang="en-US" altLang="ja-JP" sz="800" dirty="0">
                <a:latin typeface="ＭＳ 明朝" pitchFamily="17" charset="-128"/>
                <a:ea typeface="ＭＳ 明朝" pitchFamily="17" charset="-128"/>
              </a:rPr>
              <a:t>※</a:t>
            </a:r>
            <a:r>
              <a:rPr kumimoji="1" lang="ja-JP" altLang="en-US" sz="800" dirty="0">
                <a:latin typeface="ＭＳ 明朝" pitchFamily="17" charset="-128"/>
                <a:ea typeface="ＭＳ 明朝" pitchFamily="17" charset="-128"/>
              </a:rPr>
              <a:t>枠内を記入してください。</a:t>
            </a:r>
          </a:p>
        </p:txBody>
      </p:sp>
      <p:sp>
        <p:nvSpPr>
          <p:cNvPr id="11" name="角丸四角形 10"/>
          <p:cNvSpPr/>
          <p:nvPr/>
        </p:nvSpPr>
        <p:spPr>
          <a:xfrm>
            <a:off x="44624" y="2123727"/>
            <a:ext cx="6768752" cy="3324009"/>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44624" y="262778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2123728"/>
            <a:ext cx="0" cy="324036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334786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a:xfrm>
            <a:off x="44624" y="3995936"/>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1052736" y="4283968"/>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a:xfrm>
            <a:off x="1052736" y="4572000"/>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52736" y="4860032"/>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1916832" y="3995936"/>
            <a:ext cx="0" cy="1322856"/>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a:cxnSpLocks/>
          </p:cNvCxnSpPr>
          <p:nvPr/>
        </p:nvCxnSpPr>
        <p:spPr>
          <a:xfrm>
            <a:off x="3573016" y="3995936"/>
            <a:ext cx="0" cy="288032"/>
          </a:xfrm>
          <a:prstGeom prst="line">
            <a:avLst/>
          </a:prstGeom>
        </p:spPr>
        <p:style>
          <a:lnRef idx="1">
            <a:schemeClr val="dk1"/>
          </a:lnRef>
          <a:fillRef idx="0">
            <a:schemeClr val="dk1"/>
          </a:fillRef>
          <a:effectRef idx="0">
            <a:schemeClr val="dk1"/>
          </a:effectRef>
          <a:fontRef idx="minor">
            <a:schemeClr val="tx1"/>
          </a:fontRef>
        </p:style>
      </p:cxnSp>
      <p:cxnSp>
        <p:nvCxnSpPr>
          <p:cNvPr id="30" name="直線コネクタ 29"/>
          <p:cNvCxnSpPr>
            <a:cxnSpLocks/>
          </p:cNvCxnSpPr>
          <p:nvPr/>
        </p:nvCxnSpPr>
        <p:spPr>
          <a:xfrm>
            <a:off x="4293096" y="3995936"/>
            <a:ext cx="0" cy="288032"/>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2267744"/>
            <a:ext cx="1052736" cy="246221"/>
          </a:xfrm>
          <a:prstGeom prst="rect">
            <a:avLst/>
          </a:prstGeom>
          <a:noFill/>
        </p:spPr>
        <p:txBody>
          <a:bodyPr wrap="square" rtlCol="0">
            <a:spAutoFit/>
          </a:bodyPr>
          <a:lstStyle/>
          <a:p>
            <a:pPr algn="ctr"/>
            <a:r>
              <a:rPr kumimoji="1" lang="ja-JP" altLang="en-US" sz="1000" dirty="0"/>
              <a:t>企業・団体名</a:t>
            </a:r>
          </a:p>
        </p:txBody>
      </p:sp>
      <p:sp>
        <p:nvSpPr>
          <p:cNvPr id="42" name="テキスト ボックス 41"/>
          <p:cNvSpPr txBox="1"/>
          <p:nvPr/>
        </p:nvSpPr>
        <p:spPr>
          <a:xfrm>
            <a:off x="0" y="2877468"/>
            <a:ext cx="1052736" cy="246221"/>
          </a:xfrm>
          <a:prstGeom prst="rect">
            <a:avLst/>
          </a:prstGeom>
          <a:noFill/>
        </p:spPr>
        <p:txBody>
          <a:bodyPr wrap="square" rtlCol="0">
            <a:spAutoFit/>
          </a:bodyPr>
          <a:lstStyle/>
          <a:p>
            <a:pPr algn="ctr"/>
            <a:r>
              <a:rPr kumimoji="1" lang="ja-JP" altLang="en-US" sz="1000" dirty="0"/>
              <a:t>住所</a:t>
            </a:r>
          </a:p>
        </p:txBody>
      </p:sp>
      <p:sp>
        <p:nvSpPr>
          <p:cNvPr id="43" name="テキスト ボックス 42"/>
          <p:cNvSpPr txBox="1"/>
          <p:nvPr/>
        </p:nvSpPr>
        <p:spPr>
          <a:xfrm>
            <a:off x="0" y="3563888"/>
            <a:ext cx="1052736" cy="246221"/>
          </a:xfrm>
          <a:prstGeom prst="rect">
            <a:avLst/>
          </a:prstGeom>
          <a:noFill/>
        </p:spPr>
        <p:txBody>
          <a:bodyPr wrap="square" rtlCol="0">
            <a:spAutoFit/>
          </a:bodyPr>
          <a:lstStyle/>
          <a:p>
            <a:pPr algn="ctr"/>
            <a:r>
              <a:rPr kumimoji="1" lang="ja-JP" altLang="en-US" sz="1000" dirty="0"/>
              <a:t>代表者</a:t>
            </a:r>
          </a:p>
        </p:txBody>
      </p:sp>
      <p:sp>
        <p:nvSpPr>
          <p:cNvPr id="44" name="テキスト ボックス 43"/>
          <p:cNvSpPr txBox="1"/>
          <p:nvPr/>
        </p:nvSpPr>
        <p:spPr>
          <a:xfrm>
            <a:off x="0" y="3995936"/>
            <a:ext cx="1052736" cy="246221"/>
          </a:xfrm>
          <a:prstGeom prst="rect">
            <a:avLst/>
          </a:prstGeom>
          <a:noFill/>
        </p:spPr>
        <p:txBody>
          <a:bodyPr wrap="square" rtlCol="0">
            <a:spAutoFit/>
          </a:bodyPr>
          <a:lstStyle/>
          <a:p>
            <a:pPr algn="ctr"/>
            <a:r>
              <a:rPr kumimoji="1" lang="ja-JP" altLang="en-US" sz="1000" dirty="0"/>
              <a:t>ご担当者様</a:t>
            </a:r>
          </a:p>
        </p:txBody>
      </p:sp>
      <p:sp>
        <p:nvSpPr>
          <p:cNvPr id="45" name="テキスト ボックス 44"/>
          <p:cNvSpPr txBox="1"/>
          <p:nvPr/>
        </p:nvSpPr>
        <p:spPr>
          <a:xfrm>
            <a:off x="1052736" y="2627784"/>
            <a:ext cx="1052736" cy="246221"/>
          </a:xfrm>
          <a:prstGeom prst="rect">
            <a:avLst/>
          </a:prstGeom>
          <a:noFill/>
        </p:spPr>
        <p:txBody>
          <a:bodyPr wrap="square" rtlCol="0">
            <a:spAutoFit/>
          </a:bodyPr>
          <a:lstStyle/>
          <a:p>
            <a:r>
              <a:rPr kumimoji="1" lang="ja-JP" altLang="en-US" sz="1000" dirty="0"/>
              <a:t>〒</a:t>
            </a:r>
            <a:r>
              <a:rPr kumimoji="1" lang="en-US" altLang="ja-JP" sz="1000" dirty="0">
                <a:solidFill>
                  <a:srgbClr val="FF0000"/>
                </a:solidFill>
              </a:rPr>
              <a:t>100</a:t>
            </a:r>
            <a:r>
              <a:rPr lang="ja-JP" altLang="en-US" sz="1000" dirty="0">
                <a:solidFill>
                  <a:srgbClr val="FF0000"/>
                </a:solidFill>
              </a:rPr>
              <a:t> </a:t>
            </a:r>
            <a:r>
              <a:rPr lang="en-US" altLang="ja-JP" sz="1000" dirty="0">
                <a:solidFill>
                  <a:srgbClr val="FF0000"/>
                </a:solidFill>
              </a:rPr>
              <a:t>– 8918</a:t>
            </a:r>
          </a:p>
        </p:txBody>
      </p:sp>
      <p:sp>
        <p:nvSpPr>
          <p:cNvPr id="46" name="テキスト ボックス 45"/>
          <p:cNvSpPr txBox="1"/>
          <p:nvPr/>
        </p:nvSpPr>
        <p:spPr>
          <a:xfrm>
            <a:off x="1052736" y="3995936"/>
            <a:ext cx="864096" cy="246221"/>
          </a:xfrm>
          <a:prstGeom prst="rect">
            <a:avLst/>
          </a:prstGeom>
          <a:noFill/>
        </p:spPr>
        <p:txBody>
          <a:bodyPr wrap="square" rtlCol="0">
            <a:spAutoFit/>
          </a:bodyPr>
          <a:lstStyle/>
          <a:p>
            <a:pPr algn="ctr"/>
            <a:r>
              <a:rPr kumimoji="1" lang="ja-JP" altLang="en-US" sz="1000" dirty="0"/>
              <a:t>氏　　　　名</a:t>
            </a:r>
          </a:p>
        </p:txBody>
      </p:sp>
      <p:sp>
        <p:nvSpPr>
          <p:cNvPr id="47" name="テキスト ボックス 46"/>
          <p:cNvSpPr txBox="1"/>
          <p:nvPr/>
        </p:nvSpPr>
        <p:spPr>
          <a:xfrm>
            <a:off x="1052736" y="4306408"/>
            <a:ext cx="864096" cy="246221"/>
          </a:xfrm>
          <a:prstGeom prst="rect">
            <a:avLst/>
          </a:prstGeom>
          <a:noFill/>
        </p:spPr>
        <p:txBody>
          <a:bodyPr wrap="square" rtlCol="0">
            <a:spAutoFit/>
          </a:bodyPr>
          <a:lstStyle/>
          <a:p>
            <a:pPr algn="ctr"/>
            <a:r>
              <a:rPr kumimoji="1" lang="ja-JP" altLang="en-US" sz="1000" dirty="0"/>
              <a:t>お電話番号</a:t>
            </a:r>
          </a:p>
        </p:txBody>
      </p:sp>
      <p:sp>
        <p:nvSpPr>
          <p:cNvPr id="48" name="テキスト ボックス 47"/>
          <p:cNvSpPr txBox="1"/>
          <p:nvPr/>
        </p:nvSpPr>
        <p:spPr>
          <a:xfrm>
            <a:off x="1052736" y="4594440"/>
            <a:ext cx="864096" cy="246221"/>
          </a:xfrm>
          <a:prstGeom prst="rect">
            <a:avLst/>
          </a:prstGeom>
          <a:noFill/>
        </p:spPr>
        <p:txBody>
          <a:bodyPr wrap="square" rtlCol="0">
            <a:spAutoFit/>
          </a:bodyPr>
          <a:lstStyle/>
          <a:p>
            <a:pPr algn="ctr"/>
            <a:r>
              <a:rPr kumimoji="1" lang="en-US" altLang="ja-JP" sz="1000" dirty="0"/>
              <a:t>e-mail</a:t>
            </a:r>
            <a:endParaRPr kumimoji="1" lang="ja-JP" altLang="en-US" sz="1000" dirty="0"/>
          </a:p>
        </p:txBody>
      </p:sp>
      <p:sp>
        <p:nvSpPr>
          <p:cNvPr id="49" name="テキスト ボックス 48"/>
          <p:cNvSpPr txBox="1"/>
          <p:nvPr/>
        </p:nvSpPr>
        <p:spPr>
          <a:xfrm>
            <a:off x="1052736" y="5004048"/>
            <a:ext cx="864096" cy="246221"/>
          </a:xfrm>
          <a:prstGeom prst="rect">
            <a:avLst/>
          </a:prstGeom>
          <a:noFill/>
        </p:spPr>
        <p:txBody>
          <a:bodyPr wrap="square" rtlCol="0">
            <a:spAutoFit/>
          </a:bodyPr>
          <a:lstStyle/>
          <a:p>
            <a:pPr algn="ctr"/>
            <a:r>
              <a:rPr lang="ja-JP" altLang="en-US" sz="1000" dirty="0"/>
              <a:t>住　　　　所</a:t>
            </a:r>
            <a:endParaRPr kumimoji="1" lang="ja-JP" altLang="en-US" sz="1000" dirty="0"/>
          </a:p>
        </p:txBody>
      </p:sp>
      <p:sp>
        <p:nvSpPr>
          <p:cNvPr id="50" name="テキスト ボックス 49"/>
          <p:cNvSpPr txBox="1"/>
          <p:nvPr/>
        </p:nvSpPr>
        <p:spPr>
          <a:xfrm>
            <a:off x="1916832" y="4860032"/>
            <a:ext cx="1052736" cy="246221"/>
          </a:xfrm>
          <a:prstGeom prst="rect">
            <a:avLst/>
          </a:prstGeom>
          <a:noFill/>
        </p:spPr>
        <p:txBody>
          <a:bodyPr wrap="square" rtlCol="0">
            <a:spAutoFit/>
          </a:bodyPr>
          <a:lstStyle/>
          <a:p>
            <a:r>
              <a:rPr kumimoji="1" lang="ja-JP" altLang="en-US" sz="1000" dirty="0"/>
              <a:t>〒</a:t>
            </a:r>
          </a:p>
        </p:txBody>
      </p:sp>
      <p:sp>
        <p:nvSpPr>
          <p:cNvPr id="51" name="テキスト ボックス 50"/>
          <p:cNvSpPr txBox="1"/>
          <p:nvPr/>
        </p:nvSpPr>
        <p:spPr>
          <a:xfrm>
            <a:off x="3501008" y="3995936"/>
            <a:ext cx="864096" cy="246221"/>
          </a:xfrm>
          <a:prstGeom prst="rect">
            <a:avLst/>
          </a:prstGeom>
          <a:noFill/>
        </p:spPr>
        <p:txBody>
          <a:bodyPr wrap="square" rtlCol="0">
            <a:spAutoFit/>
          </a:bodyPr>
          <a:lstStyle/>
          <a:p>
            <a:pPr algn="ctr"/>
            <a:r>
              <a:rPr kumimoji="1" lang="ja-JP" altLang="en-US" sz="1000" dirty="0"/>
              <a:t>所属部署</a:t>
            </a:r>
          </a:p>
        </p:txBody>
      </p:sp>
      <p:sp>
        <p:nvSpPr>
          <p:cNvPr id="53" name="テキスト ボックス 52"/>
          <p:cNvSpPr txBox="1"/>
          <p:nvPr/>
        </p:nvSpPr>
        <p:spPr>
          <a:xfrm>
            <a:off x="6219689" y="3540890"/>
            <a:ext cx="395622" cy="276999"/>
          </a:xfrm>
          <a:prstGeom prst="rect">
            <a:avLst/>
          </a:prstGeom>
          <a:noFill/>
          <a:ln>
            <a:solidFill>
              <a:srgbClr val="FF0000"/>
            </a:solidFill>
          </a:ln>
        </p:spPr>
        <p:txBody>
          <a:bodyPr wrap="square" rtlCol="0">
            <a:spAutoFit/>
          </a:bodyPr>
          <a:lstStyle/>
          <a:p>
            <a:pPr algn="ctr"/>
            <a:r>
              <a:rPr kumimoji="1" lang="ja-JP" altLang="en-US" sz="1200" dirty="0"/>
              <a:t>印</a:t>
            </a:r>
          </a:p>
        </p:txBody>
      </p:sp>
      <p:sp>
        <p:nvSpPr>
          <p:cNvPr id="56" name="角丸四角形 55"/>
          <p:cNvSpPr/>
          <p:nvPr/>
        </p:nvSpPr>
        <p:spPr>
          <a:xfrm>
            <a:off x="37703" y="5795369"/>
            <a:ext cx="6768752" cy="1944216"/>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0" y="5518080"/>
            <a:ext cx="1196752" cy="246221"/>
          </a:xfrm>
          <a:prstGeom prst="rect">
            <a:avLst/>
          </a:prstGeom>
          <a:noFill/>
        </p:spPr>
        <p:txBody>
          <a:bodyPr wrap="square" rtlCol="0">
            <a:spAutoFit/>
          </a:bodyPr>
          <a:lstStyle/>
          <a:p>
            <a:pPr algn="ctr"/>
            <a:r>
              <a:rPr kumimoji="1" lang="ja-JP" altLang="en-US" sz="1000" dirty="0"/>
              <a:t>想定する活動内容</a:t>
            </a:r>
          </a:p>
        </p:txBody>
      </p:sp>
      <p:sp>
        <p:nvSpPr>
          <p:cNvPr id="58" name="テキスト ボックス 57"/>
          <p:cNvSpPr txBox="1"/>
          <p:nvPr/>
        </p:nvSpPr>
        <p:spPr>
          <a:xfrm>
            <a:off x="1124744" y="5518080"/>
            <a:ext cx="3888432" cy="246221"/>
          </a:xfrm>
          <a:prstGeom prst="rect">
            <a:avLst/>
          </a:prstGeom>
          <a:noFill/>
        </p:spPr>
        <p:txBody>
          <a:bodyPr wrap="square" rtlCol="0">
            <a:spAutoFit/>
          </a:bodyPr>
          <a:lstStyle/>
          <a:p>
            <a:r>
              <a:rPr kumimoji="1" lang="ja-JP" altLang="en-US" sz="1000" dirty="0">
                <a:latin typeface="ＭＳ Ｐ明朝" pitchFamily="18" charset="-128"/>
                <a:ea typeface="ＭＳ Ｐ明朝" pitchFamily="18" charset="-128"/>
              </a:rPr>
              <a:t>（該当箇所に○をつける。</a:t>
            </a:r>
            <a:r>
              <a:rPr kumimoji="1" lang="ja-JP" altLang="en-US" sz="1000" dirty="0">
                <a:solidFill>
                  <a:srgbClr val="FF0000"/>
                </a:solidFill>
                <a:latin typeface="ＭＳ Ｐ明朝" pitchFamily="18" charset="-128"/>
                <a:ea typeface="ＭＳ Ｐ明朝" pitchFamily="18" charset="-128"/>
              </a:rPr>
              <a:t>１～４のいずれかは必須</a:t>
            </a:r>
            <a:r>
              <a:rPr kumimoji="1" lang="ja-JP" altLang="en-US" sz="1000" dirty="0">
                <a:latin typeface="ＭＳ Ｐ明朝" pitchFamily="18" charset="-128"/>
                <a:ea typeface="ＭＳ Ｐ明朝" pitchFamily="18" charset="-128"/>
              </a:rPr>
              <a:t>）</a:t>
            </a:r>
          </a:p>
        </p:txBody>
      </p:sp>
      <p:cxnSp>
        <p:nvCxnSpPr>
          <p:cNvPr id="60" name="直線コネクタ 59"/>
          <p:cNvCxnSpPr/>
          <p:nvPr/>
        </p:nvCxnSpPr>
        <p:spPr>
          <a:xfrm>
            <a:off x="44624" y="6310168"/>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44624" y="7151050"/>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4624" y="7422254"/>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429000" y="5804894"/>
            <a:ext cx="0" cy="1349886"/>
          </a:xfrm>
          <a:prstGeom prst="line">
            <a:avLst/>
          </a:prstGeom>
        </p:spPr>
        <p:style>
          <a:lnRef idx="1">
            <a:schemeClr val="dk1"/>
          </a:lnRef>
          <a:fillRef idx="0">
            <a:schemeClr val="dk1"/>
          </a:fillRef>
          <a:effectRef idx="0">
            <a:schemeClr val="dk1"/>
          </a:effectRef>
          <a:fontRef idx="minor">
            <a:schemeClr val="tx1"/>
          </a:fontRef>
        </p:style>
      </p:cxnSp>
      <p:sp>
        <p:nvSpPr>
          <p:cNvPr id="66" name="テキスト ボックス 65"/>
          <p:cNvSpPr txBox="1"/>
          <p:nvPr/>
        </p:nvSpPr>
        <p:spPr>
          <a:xfrm>
            <a:off x="362682" y="5763164"/>
            <a:ext cx="3096344" cy="553998"/>
          </a:xfrm>
          <a:prstGeom prst="rect">
            <a:avLst/>
          </a:prstGeom>
          <a:noFill/>
        </p:spPr>
        <p:txBody>
          <a:bodyPr wrap="square" rtlCol="0">
            <a:spAutoFit/>
          </a:bodyPr>
          <a:lstStyle/>
          <a:p>
            <a:r>
              <a:rPr lang="ja-JP" altLang="en-US" sz="1000" dirty="0">
                <a:latin typeface="+mj-ea"/>
                <a:ea typeface="+mj-ea"/>
              </a:rPr>
              <a:t>既存の休業・休暇の制度の範囲内において、社内メール等の方法を活用し、従業員に休暇取得と外出・旅行等の実施を啓発すること。</a:t>
            </a:r>
            <a:endParaRPr kumimoji="1" lang="ja-JP" altLang="en-US" sz="1000" dirty="0">
              <a:latin typeface="+mj-ea"/>
              <a:ea typeface="+mj-ea"/>
            </a:endParaRPr>
          </a:p>
        </p:txBody>
      </p:sp>
      <p:sp>
        <p:nvSpPr>
          <p:cNvPr id="67" name="テキスト ボックス 66"/>
          <p:cNvSpPr txBox="1"/>
          <p:nvPr/>
        </p:nvSpPr>
        <p:spPr>
          <a:xfrm>
            <a:off x="358279" y="6302856"/>
            <a:ext cx="3063800" cy="861774"/>
          </a:xfrm>
          <a:prstGeom prst="rect">
            <a:avLst/>
          </a:prstGeom>
          <a:noFill/>
        </p:spPr>
        <p:txBody>
          <a:bodyPr wrap="square" rtlCol="0">
            <a:spAutoFit/>
          </a:bodyPr>
          <a:lstStyle/>
          <a:p>
            <a:r>
              <a:rPr lang="ja-JP" altLang="en-US" sz="1000" dirty="0"/>
              <a:t>既存の休業・休暇の制度の範囲内において、社内メール等の方法を活用し、従業員に休暇取得と外出・旅行等の実施を啓発するとともに、福利厚生での費用負担等を行い、従業員の休暇取得と外出・旅行等をサポートすること。</a:t>
            </a:r>
            <a:endParaRPr kumimoji="1" lang="ja-JP" altLang="en-US" sz="1000" dirty="0"/>
          </a:p>
        </p:txBody>
      </p:sp>
      <p:sp>
        <p:nvSpPr>
          <p:cNvPr id="68" name="テキスト ボックス 67"/>
          <p:cNvSpPr txBox="1"/>
          <p:nvPr/>
        </p:nvSpPr>
        <p:spPr>
          <a:xfrm>
            <a:off x="3778721" y="5755010"/>
            <a:ext cx="3068960" cy="553998"/>
          </a:xfrm>
          <a:prstGeom prst="rect">
            <a:avLst/>
          </a:prstGeom>
          <a:noFill/>
        </p:spPr>
        <p:txBody>
          <a:bodyPr wrap="square" rtlCol="0">
            <a:spAutoFit/>
          </a:bodyPr>
          <a:lstStyle/>
          <a:p>
            <a:r>
              <a:rPr lang="ja-JP" altLang="en-US" sz="1000" dirty="0"/>
              <a:t>休業・休暇の制度を変更する又は新たな休業・休暇を設定し、その上で、社内メール等の方法を活用し、従業員に休暇取得と外出・旅行等の実施を啓発すること。</a:t>
            </a:r>
            <a:endParaRPr kumimoji="1" lang="ja-JP" altLang="en-US" sz="1000" dirty="0"/>
          </a:p>
        </p:txBody>
      </p:sp>
      <p:sp>
        <p:nvSpPr>
          <p:cNvPr id="69" name="テキスト ボックス 68"/>
          <p:cNvSpPr txBox="1"/>
          <p:nvPr/>
        </p:nvSpPr>
        <p:spPr>
          <a:xfrm>
            <a:off x="3775198" y="6291164"/>
            <a:ext cx="3068960" cy="861774"/>
          </a:xfrm>
          <a:prstGeom prst="rect">
            <a:avLst/>
          </a:prstGeom>
          <a:noFill/>
        </p:spPr>
        <p:txBody>
          <a:bodyPr wrap="square" rtlCol="0">
            <a:spAutoFit/>
          </a:bodyPr>
          <a:lstStyle/>
          <a:p>
            <a:r>
              <a:rPr lang="ja-JP" altLang="en-US" sz="1000" dirty="0"/>
              <a:t>休業・休暇の制度を変更する又は新たな休業・休暇を設定し、その上で、社内メール等の方法を活用し、従業員に休暇取得と外出・旅行等の実施を啓発するととともに、福利厚生での費用負担等を行い、従業員の休暇取得と外出・旅行等をサポートすること。</a:t>
            </a:r>
            <a:endParaRPr kumimoji="1" lang="ja-JP" altLang="en-US" sz="1000" dirty="0"/>
          </a:p>
        </p:txBody>
      </p:sp>
      <p:sp>
        <p:nvSpPr>
          <p:cNvPr id="71" name="テキスト ボックス 70"/>
          <p:cNvSpPr txBox="1"/>
          <p:nvPr/>
        </p:nvSpPr>
        <p:spPr>
          <a:xfrm>
            <a:off x="332656" y="7167379"/>
            <a:ext cx="4104456" cy="246221"/>
          </a:xfrm>
          <a:prstGeom prst="rect">
            <a:avLst/>
          </a:prstGeom>
          <a:noFill/>
        </p:spPr>
        <p:txBody>
          <a:bodyPr wrap="square" rtlCol="0">
            <a:spAutoFit/>
          </a:bodyPr>
          <a:lstStyle/>
          <a:p>
            <a:r>
              <a:rPr kumimoji="1" lang="ja-JP" altLang="en-US" sz="1000" dirty="0">
                <a:latin typeface="+mj-ea"/>
                <a:ea typeface="+mj-ea"/>
              </a:rPr>
              <a:t>「ポジティブ・オフ」運動と合わせ、自社商品</a:t>
            </a:r>
            <a:r>
              <a:rPr kumimoji="1" lang="en-US" altLang="ja-JP" sz="1000" dirty="0">
                <a:latin typeface="+mj-ea"/>
                <a:ea typeface="+mj-ea"/>
              </a:rPr>
              <a:t>/</a:t>
            </a:r>
            <a:r>
              <a:rPr kumimoji="1" lang="ja-JP" altLang="en-US" sz="1000" dirty="0">
                <a:latin typeface="+mj-ea"/>
                <a:ea typeface="+mj-ea"/>
              </a:rPr>
              <a:t>サービスを</a:t>
            </a:r>
            <a:r>
              <a:rPr kumimoji="1" lang="en-US" altLang="ja-JP" sz="1000" dirty="0">
                <a:latin typeface="+mj-ea"/>
                <a:ea typeface="+mj-ea"/>
              </a:rPr>
              <a:t>PR</a:t>
            </a:r>
            <a:endParaRPr kumimoji="1" lang="ja-JP" altLang="en-US" sz="1000" dirty="0">
              <a:latin typeface="+mj-ea"/>
              <a:ea typeface="+mj-ea"/>
            </a:endParaRPr>
          </a:p>
        </p:txBody>
      </p:sp>
      <p:sp>
        <p:nvSpPr>
          <p:cNvPr id="72" name="テキスト ボックス 71"/>
          <p:cNvSpPr txBox="1"/>
          <p:nvPr/>
        </p:nvSpPr>
        <p:spPr>
          <a:xfrm>
            <a:off x="310208" y="7449523"/>
            <a:ext cx="1196752" cy="246221"/>
          </a:xfrm>
          <a:prstGeom prst="rect">
            <a:avLst/>
          </a:prstGeom>
          <a:noFill/>
        </p:spPr>
        <p:txBody>
          <a:bodyPr wrap="square" rtlCol="0">
            <a:spAutoFit/>
          </a:bodyPr>
          <a:lstStyle/>
          <a:p>
            <a:r>
              <a:rPr kumimoji="1" lang="ja-JP" altLang="en-US" sz="1000" dirty="0"/>
              <a:t>その他（内容：</a:t>
            </a:r>
          </a:p>
        </p:txBody>
      </p:sp>
      <p:sp>
        <p:nvSpPr>
          <p:cNvPr id="73" name="テキスト ボックス 72"/>
          <p:cNvSpPr txBox="1"/>
          <p:nvPr/>
        </p:nvSpPr>
        <p:spPr>
          <a:xfrm>
            <a:off x="30782" y="5900094"/>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１</a:t>
            </a:r>
          </a:p>
        </p:txBody>
      </p:sp>
      <p:sp>
        <p:nvSpPr>
          <p:cNvPr id="74" name="テキスト ボックス 73"/>
          <p:cNvSpPr txBox="1"/>
          <p:nvPr/>
        </p:nvSpPr>
        <p:spPr>
          <a:xfrm>
            <a:off x="0" y="6573050"/>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２</a:t>
            </a:r>
          </a:p>
        </p:txBody>
      </p:sp>
      <p:sp>
        <p:nvSpPr>
          <p:cNvPr id="75" name="テキスト ボックス 74"/>
          <p:cNvSpPr txBox="1"/>
          <p:nvPr/>
        </p:nvSpPr>
        <p:spPr>
          <a:xfrm>
            <a:off x="3429000" y="5900730"/>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３</a:t>
            </a:r>
          </a:p>
        </p:txBody>
      </p:sp>
      <p:sp>
        <p:nvSpPr>
          <p:cNvPr id="76" name="テキスト ボックス 75"/>
          <p:cNvSpPr txBox="1"/>
          <p:nvPr/>
        </p:nvSpPr>
        <p:spPr>
          <a:xfrm>
            <a:off x="3422079" y="6551663"/>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４</a:t>
            </a:r>
          </a:p>
        </p:txBody>
      </p:sp>
      <p:sp>
        <p:nvSpPr>
          <p:cNvPr id="77" name="テキスト ボックス 76"/>
          <p:cNvSpPr txBox="1"/>
          <p:nvPr/>
        </p:nvSpPr>
        <p:spPr>
          <a:xfrm>
            <a:off x="-12415" y="7145255"/>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５</a:t>
            </a:r>
          </a:p>
        </p:txBody>
      </p:sp>
      <p:sp>
        <p:nvSpPr>
          <p:cNvPr id="78" name="テキスト ボックス 77"/>
          <p:cNvSpPr txBox="1"/>
          <p:nvPr/>
        </p:nvSpPr>
        <p:spPr>
          <a:xfrm>
            <a:off x="0" y="7435584"/>
            <a:ext cx="476672" cy="276999"/>
          </a:xfrm>
          <a:prstGeom prst="rect">
            <a:avLst/>
          </a:prstGeom>
          <a:noFill/>
        </p:spPr>
        <p:txBody>
          <a:bodyPr wrap="square" rtlCol="0">
            <a:spAutoFit/>
          </a:bodyPr>
          <a:lstStyle/>
          <a:p>
            <a:pPr algn="ctr"/>
            <a:r>
              <a:rPr kumimoji="1" lang="ja-JP" altLang="en-US" sz="1200" dirty="0">
                <a:latin typeface="ＭＳ 明朝" pitchFamily="17" charset="-128"/>
                <a:ea typeface="ＭＳ 明朝" pitchFamily="17" charset="-128"/>
              </a:rPr>
              <a:t>６</a:t>
            </a:r>
          </a:p>
        </p:txBody>
      </p:sp>
      <p:sp>
        <p:nvSpPr>
          <p:cNvPr id="80" name="角丸四角形 79"/>
          <p:cNvSpPr/>
          <p:nvPr/>
        </p:nvSpPr>
        <p:spPr>
          <a:xfrm>
            <a:off x="44624" y="7885080"/>
            <a:ext cx="6768752" cy="1223424"/>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59539" y="7938611"/>
            <a:ext cx="2371711" cy="338554"/>
          </a:xfrm>
          <a:prstGeom prst="rect">
            <a:avLst/>
          </a:prstGeom>
          <a:noFill/>
        </p:spPr>
        <p:txBody>
          <a:bodyPr wrap="square" rtlCol="0">
            <a:spAutoFit/>
          </a:bodyPr>
          <a:lstStyle/>
          <a:p>
            <a:pPr algn="ctr"/>
            <a:r>
              <a:rPr kumimoji="1" lang="ja-JP" altLang="en-US" sz="1600" dirty="0"/>
              <a:t>賛同登録申請書送付先</a:t>
            </a:r>
          </a:p>
        </p:txBody>
      </p:sp>
      <p:sp>
        <p:nvSpPr>
          <p:cNvPr id="82" name="テキスト ボックス 81"/>
          <p:cNvSpPr txBox="1"/>
          <p:nvPr/>
        </p:nvSpPr>
        <p:spPr>
          <a:xfrm>
            <a:off x="96550" y="8552466"/>
            <a:ext cx="2897560" cy="276999"/>
          </a:xfrm>
          <a:prstGeom prst="rect">
            <a:avLst/>
          </a:prstGeom>
          <a:noFill/>
        </p:spPr>
        <p:txBody>
          <a:bodyPr wrap="square" rtlCol="0">
            <a:spAutoFit/>
          </a:bodyPr>
          <a:lstStyle/>
          <a:p>
            <a:r>
              <a:rPr lang="en-US" altLang="ja-JP" sz="1200" dirty="0"/>
              <a:t>e-mail</a:t>
            </a:r>
            <a:r>
              <a:rPr lang="ja-JP" altLang="en-US" sz="1200" dirty="0"/>
              <a:t>　：　</a:t>
            </a:r>
            <a:r>
              <a:rPr lang="en-US" altLang="ja-JP" sz="1200" dirty="0"/>
              <a:t>hqt-positive-off@gxb.mlit.go.jp</a:t>
            </a:r>
            <a:endParaRPr lang="ja-JP" altLang="en-US" sz="1200" dirty="0"/>
          </a:p>
        </p:txBody>
      </p:sp>
      <p:sp>
        <p:nvSpPr>
          <p:cNvPr id="83" name="テキスト ボックス 82"/>
          <p:cNvSpPr txBox="1"/>
          <p:nvPr/>
        </p:nvSpPr>
        <p:spPr>
          <a:xfrm>
            <a:off x="60558" y="8263135"/>
            <a:ext cx="6597352" cy="276999"/>
          </a:xfrm>
          <a:prstGeom prst="rect">
            <a:avLst/>
          </a:prstGeom>
          <a:noFill/>
        </p:spPr>
        <p:txBody>
          <a:bodyPr wrap="square" rtlCol="0">
            <a:spAutoFit/>
          </a:bodyPr>
          <a:lstStyle/>
          <a:p>
            <a:r>
              <a:rPr lang="ja-JP" altLang="en-US" sz="1200" dirty="0">
                <a:latin typeface="ＭＳ Ｐ明朝" pitchFamily="18" charset="-128"/>
                <a:ea typeface="ＭＳ Ｐ明朝" pitchFamily="18" charset="-128"/>
              </a:rPr>
              <a:t>観光庁　旅行振興参事官室内　「ポジティブ・オフ」運動事務局</a:t>
            </a:r>
            <a:endParaRPr lang="en-US" altLang="ja-JP" sz="1200" dirty="0">
              <a:latin typeface="ＭＳ Ｐ明朝" pitchFamily="18" charset="-128"/>
              <a:ea typeface="ＭＳ Ｐ明朝" pitchFamily="18" charset="-128"/>
            </a:endParaRPr>
          </a:p>
        </p:txBody>
      </p:sp>
      <p:sp>
        <p:nvSpPr>
          <p:cNvPr id="2" name="テキスト ボックス 1"/>
          <p:cNvSpPr txBox="1"/>
          <p:nvPr/>
        </p:nvSpPr>
        <p:spPr>
          <a:xfrm>
            <a:off x="260648" y="406570"/>
            <a:ext cx="1008112" cy="584775"/>
          </a:xfrm>
          <a:prstGeom prst="rect">
            <a:avLst/>
          </a:prstGeom>
          <a:solidFill>
            <a:schemeClr val="tx1"/>
          </a:solidFill>
        </p:spPr>
        <p:txBody>
          <a:bodyPr wrap="square" rtlCol="0">
            <a:spAutoFit/>
          </a:bodyPr>
          <a:lstStyle/>
          <a:p>
            <a:r>
              <a:rPr kumimoji="1" lang="ja-JP" altLang="en-US" sz="3200" b="1" dirty="0">
                <a:solidFill>
                  <a:schemeClr val="bg1"/>
                </a:solidFill>
              </a:rPr>
              <a:t>見本</a:t>
            </a:r>
          </a:p>
        </p:txBody>
      </p:sp>
      <p:sp>
        <p:nvSpPr>
          <p:cNvPr id="3" name="テキスト ボックス 2"/>
          <p:cNvSpPr txBox="1"/>
          <p:nvPr/>
        </p:nvSpPr>
        <p:spPr>
          <a:xfrm>
            <a:off x="999778" y="2204295"/>
            <a:ext cx="3816424" cy="369332"/>
          </a:xfrm>
          <a:prstGeom prst="rect">
            <a:avLst/>
          </a:prstGeom>
          <a:noFill/>
        </p:spPr>
        <p:txBody>
          <a:bodyPr wrap="square" rtlCol="0">
            <a:spAutoFit/>
          </a:bodyPr>
          <a:lstStyle/>
          <a:p>
            <a:r>
              <a:rPr kumimoji="1" lang="ja-JP" altLang="en-US" dirty="0">
                <a:solidFill>
                  <a:srgbClr val="FF0000"/>
                </a:solidFill>
              </a:rPr>
              <a:t>国土交通省　観光庁</a:t>
            </a:r>
          </a:p>
        </p:txBody>
      </p:sp>
      <p:sp>
        <p:nvSpPr>
          <p:cNvPr id="64" name="テキスト ボックス 63"/>
          <p:cNvSpPr txBox="1"/>
          <p:nvPr/>
        </p:nvSpPr>
        <p:spPr>
          <a:xfrm>
            <a:off x="997125" y="2874382"/>
            <a:ext cx="3816424" cy="369332"/>
          </a:xfrm>
          <a:prstGeom prst="rect">
            <a:avLst/>
          </a:prstGeom>
          <a:noFill/>
        </p:spPr>
        <p:txBody>
          <a:bodyPr wrap="square" rtlCol="0">
            <a:spAutoFit/>
          </a:bodyPr>
          <a:lstStyle/>
          <a:p>
            <a:r>
              <a:rPr kumimoji="1" lang="ja-JP" altLang="en-US" dirty="0">
                <a:solidFill>
                  <a:srgbClr val="FF0000"/>
                </a:solidFill>
              </a:rPr>
              <a:t>東京都千代田区霞が関</a:t>
            </a:r>
            <a:r>
              <a:rPr kumimoji="1" lang="en-US" altLang="ja-JP" dirty="0">
                <a:solidFill>
                  <a:srgbClr val="FF0000"/>
                </a:solidFill>
              </a:rPr>
              <a:t>2-1-2</a:t>
            </a:r>
            <a:endParaRPr kumimoji="1" lang="ja-JP" altLang="en-US" dirty="0">
              <a:solidFill>
                <a:srgbClr val="FF0000"/>
              </a:solidFill>
            </a:endParaRPr>
          </a:p>
        </p:txBody>
      </p:sp>
      <p:sp>
        <p:nvSpPr>
          <p:cNvPr id="70" name="テキスト ボックス 69"/>
          <p:cNvSpPr txBox="1"/>
          <p:nvPr/>
        </p:nvSpPr>
        <p:spPr>
          <a:xfrm>
            <a:off x="1016732" y="3517518"/>
            <a:ext cx="3816424" cy="369332"/>
          </a:xfrm>
          <a:prstGeom prst="rect">
            <a:avLst/>
          </a:prstGeom>
          <a:noFill/>
        </p:spPr>
        <p:txBody>
          <a:bodyPr wrap="square" rtlCol="0">
            <a:spAutoFit/>
          </a:bodyPr>
          <a:lstStyle/>
          <a:p>
            <a:r>
              <a:rPr kumimoji="1" lang="ja-JP" altLang="en-US" dirty="0">
                <a:solidFill>
                  <a:srgbClr val="FF0000"/>
                </a:solidFill>
              </a:rPr>
              <a:t>国土　太郎</a:t>
            </a:r>
          </a:p>
        </p:txBody>
      </p:sp>
      <p:sp>
        <p:nvSpPr>
          <p:cNvPr id="84" name="テキスト ボックス 83"/>
          <p:cNvSpPr txBox="1"/>
          <p:nvPr/>
        </p:nvSpPr>
        <p:spPr>
          <a:xfrm>
            <a:off x="1961456" y="4023811"/>
            <a:ext cx="1539551" cy="276999"/>
          </a:xfrm>
          <a:prstGeom prst="rect">
            <a:avLst/>
          </a:prstGeom>
          <a:noFill/>
        </p:spPr>
        <p:txBody>
          <a:bodyPr wrap="square" rtlCol="0">
            <a:spAutoFit/>
          </a:bodyPr>
          <a:lstStyle/>
          <a:p>
            <a:r>
              <a:rPr kumimoji="1" lang="ja-JP" altLang="en-US" sz="1200" dirty="0">
                <a:solidFill>
                  <a:srgbClr val="FF0000"/>
                </a:solidFill>
              </a:rPr>
              <a:t>国土　花子</a:t>
            </a:r>
          </a:p>
        </p:txBody>
      </p:sp>
      <p:sp>
        <p:nvSpPr>
          <p:cNvPr id="85" name="テキスト ボックス 84"/>
          <p:cNvSpPr txBox="1"/>
          <p:nvPr/>
        </p:nvSpPr>
        <p:spPr>
          <a:xfrm>
            <a:off x="1953471" y="4296764"/>
            <a:ext cx="1539551" cy="276999"/>
          </a:xfrm>
          <a:prstGeom prst="rect">
            <a:avLst/>
          </a:prstGeom>
          <a:noFill/>
        </p:spPr>
        <p:txBody>
          <a:bodyPr wrap="square" rtlCol="0">
            <a:spAutoFit/>
          </a:bodyPr>
          <a:lstStyle/>
          <a:p>
            <a:r>
              <a:rPr kumimoji="1" lang="en-US" altLang="ja-JP" sz="1200" dirty="0">
                <a:solidFill>
                  <a:srgbClr val="FF0000"/>
                </a:solidFill>
              </a:rPr>
              <a:t>03-5253-8111</a:t>
            </a:r>
            <a:endParaRPr kumimoji="1" lang="ja-JP" altLang="en-US" sz="1200" dirty="0">
              <a:solidFill>
                <a:srgbClr val="FF0000"/>
              </a:solidFill>
            </a:endParaRPr>
          </a:p>
        </p:txBody>
      </p:sp>
      <p:sp>
        <p:nvSpPr>
          <p:cNvPr id="87" name="テキスト ボックス 86"/>
          <p:cNvSpPr txBox="1"/>
          <p:nvPr/>
        </p:nvSpPr>
        <p:spPr>
          <a:xfrm>
            <a:off x="4437111" y="4010164"/>
            <a:ext cx="1539551" cy="276999"/>
          </a:xfrm>
          <a:prstGeom prst="rect">
            <a:avLst/>
          </a:prstGeom>
          <a:noFill/>
        </p:spPr>
        <p:txBody>
          <a:bodyPr wrap="square" rtlCol="0">
            <a:spAutoFit/>
          </a:bodyPr>
          <a:lstStyle/>
          <a:p>
            <a:r>
              <a:rPr kumimoji="1" lang="ja-JP" altLang="en-US" sz="1200" dirty="0">
                <a:solidFill>
                  <a:srgbClr val="FF0000"/>
                </a:solidFill>
              </a:rPr>
              <a:t>総務部</a:t>
            </a:r>
          </a:p>
        </p:txBody>
      </p:sp>
      <p:sp>
        <p:nvSpPr>
          <p:cNvPr id="88" name="テキスト ボックス 87"/>
          <p:cNvSpPr txBox="1"/>
          <p:nvPr/>
        </p:nvSpPr>
        <p:spPr>
          <a:xfrm>
            <a:off x="1982563" y="4569477"/>
            <a:ext cx="3030613" cy="276999"/>
          </a:xfrm>
          <a:prstGeom prst="rect">
            <a:avLst/>
          </a:prstGeom>
          <a:noFill/>
        </p:spPr>
        <p:txBody>
          <a:bodyPr wrap="square" rtlCol="0">
            <a:spAutoFit/>
          </a:bodyPr>
          <a:lstStyle/>
          <a:p>
            <a:r>
              <a:rPr lang="en-US" altLang="ja-JP" sz="1200" dirty="0">
                <a:solidFill>
                  <a:srgbClr val="FF0000"/>
                </a:solidFill>
              </a:rPr>
              <a:t>hqt-positive-off@gxb.mlit.go.jp</a:t>
            </a:r>
            <a:endParaRPr kumimoji="1" lang="ja-JP" altLang="en-US" sz="1200" dirty="0">
              <a:solidFill>
                <a:srgbClr val="FF0000"/>
              </a:solidFill>
            </a:endParaRPr>
          </a:p>
        </p:txBody>
      </p:sp>
      <p:sp>
        <p:nvSpPr>
          <p:cNvPr id="89" name="テキスト ボックス 88"/>
          <p:cNvSpPr txBox="1"/>
          <p:nvPr/>
        </p:nvSpPr>
        <p:spPr>
          <a:xfrm>
            <a:off x="2210553" y="4927204"/>
            <a:ext cx="714391" cy="369332"/>
          </a:xfrm>
          <a:prstGeom prst="rect">
            <a:avLst/>
          </a:prstGeom>
          <a:noFill/>
        </p:spPr>
        <p:txBody>
          <a:bodyPr wrap="square" rtlCol="0">
            <a:spAutoFit/>
          </a:bodyPr>
          <a:lstStyle/>
          <a:p>
            <a:r>
              <a:rPr kumimoji="1" lang="ja-JP" altLang="en-US" dirty="0">
                <a:solidFill>
                  <a:srgbClr val="FF0000"/>
                </a:solidFill>
              </a:rPr>
              <a:t>同上</a:t>
            </a:r>
          </a:p>
        </p:txBody>
      </p:sp>
      <p:sp>
        <p:nvSpPr>
          <p:cNvPr id="12" name="楕円 11"/>
          <p:cNvSpPr/>
          <p:nvPr/>
        </p:nvSpPr>
        <p:spPr>
          <a:xfrm>
            <a:off x="72008" y="5874164"/>
            <a:ext cx="360040" cy="3339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516450" y="2350495"/>
            <a:ext cx="3008893" cy="430887"/>
          </a:xfrm>
          <a:prstGeom prst="rect">
            <a:avLst/>
          </a:prstGeom>
          <a:solidFill>
            <a:schemeClr val="tx1"/>
          </a:solidFill>
        </p:spPr>
        <p:txBody>
          <a:bodyPr wrap="square" rtlCol="0">
            <a:spAutoFit/>
          </a:bodyPr>
          <a:lstStyle/>
          <a:p>
            <a:r>
              <a:rPr kumimoji="1" lang="ja-JP" altLang="en-US" sz="1100" u="sng" dirty="0">
                <a:solidFill>
                  <a:schemeClr val="bg1"/>
                </a:solidFill>
              </a:rPr>
              <a:t>会社印・団体印を押印</a:t>
            </a:r>
            <a:endParaRPr kumimoji="1" lang="en-US" altLang="ja-JP" sz="1100" u="sng" dirty="0">
              <a:solidFill>
                <a:schemeClr val="bg1"/>
              </a:solidFill>
            </a:endParaRPr>
          </a:p>
          <a:p>
            <a:r>
              <a:rPr kumimoji="1" lang="en-US" altLang="ja-JP" sz="1100" u="sng" dirty="0">
                <a:solidFill>
                  <a:schemeClr val="bg1"/>
                </a:solidFill>
              </a:rPr>
              <a:t>※</a:t>
            </a:r>
            <a:r>
              <a:rPr kumimoji="1" lang="ja-JP" altLang="en-US" sz="1100" u="sng" dirty="0">
                <a:solidFill>
                  <a:schemeClr val="bg1"/>
                </a:solidFill>
              </a:rPr>
              <a:t>押印が無い場合、申請は受理いたしかねます</a:t>
            </a:r>
          </a:p>
        </p:txBody>
      </p:sp>
      <p:cxnSp>
        <p:nvCxnSpPr>
          <p:cNvPr id="26" name="直線コネクタ 25"/>
          <p:cNvCxnSpPr>
            <a:stCxn id="21" idx="2"/>
            <a:endCxn id="53" idx="0"/>
          </p:cNvCxnSpPr>
          <p:nvPr/>
        </p:nvCxnSpPr>
        <p:spPr>
          <a:xfrm>
            <a:off x="5020897" y="2781382"/>
            <a:ext cx="1396603" cy="7595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152001" y="8830983"/>
            <a:ext cx="2817567" cy="246221"/>
          </a:xfrm>
          <a:prstGeom prst="rect">
            <a:avLst/>
          </a:prstGeom>
          <a:noFill/>
        </p:spPr>
        <p:txBody>
          <a:bodyPr wrap="square" rtlCol="0">
            <a:spAutoFit/>
          </a:bodyPr>
          <a:lstStyle/>
          <a:p>
            <a:r>
              <a:rPr kumimoji="1" lang="en-US" altLang="ja-JP" sz="1000" b="1" u="sng" dirty="0">
                <a:latin typeface="ＭＳ Ｐ明朝" pitchFamily="18" charset="-128"/>
                <a:ea typeface="ＭＳ Ｐ明朝" pitchFamily="18" charset="-128"/>
              </a:rPr>
              <a:t>※</a:t>
            </a:r>
            <a:r>
              <a:rPr kumimoji="1" lang="ja-JP" altLang="en-US" sz="1000" b="1" u="sng" dirty="0">
                <a:latin typeface="ＭＳ Ｐ明朝" pitchFamily="18" charset="-128"/>
                <a:ea typeface="ＭＳ Ｐ明朝" pitchFamily="18" charset="-128"/>
              </a:rPr>
              <a:t>不備がある場合、申請は受理いたしかねます。</a:t>
            </a:r>
          </a:p>
        </p:txBody>
      </p:sp>
      <p:sp>
        <p:nvSpPr>
          <p:cNvPr id="14" name="テキスト ボックス 13">
            <a:extLst>
              <a:ext uri="{FF2B5EF4-FFF2-40B4-BE49-F238E27FC236}">
                <a16:creationId xmlns:a16="http://schemas.microsoft.com/office/drawing/2014/main" id="{31F85461-8CF9-9B46-AF98-4D4CA43D2B6E}"/>
              </a:ext>
            </a:extLst>
          </p:cNvPr>
          <p:cNvSpPr txBox="1"/>
          <p:nvPr/>
        </p:nvSpPr>
        <p:spPr>
          <a:xfrm>
            <a:off x="1937382" y="5219262"/>
            <a:ext cx="3922737" cy="253916"/>
          </a:xfrm>
          <a:prstGeom prst="rect">
            <a:avLst/>
          </a:prstGeom>
          <a:noFill/>
        </p:spPr>
        <p:txBody>
          <a:bodyPr wrap="square" rtlCol="0">
            <a:spAutoFit/>
          </a:bodyPr>
          <a:lstStyle/>
          <a:p>
            <a:r>
              <a:rPr lang="en-US" altLang="ja-JP" sz="1050" dirty="0">
                <a:solidFill>
                  <a:srgbClr val="FF0000"/>
                </a:solidFill>
              </a:rPr>
              <a:t>※</a:t>
            </a:r>
            <a:r>
              <a:rPr lang="ja-JP" altLang="en-US" sz="1050" dirty="0">
                <a:solidFill>
                  <a:srgbClr val="FF0000"/>
                </a:solidFill>
              </a:rPr>
              <a:t>代表の住所とご担当者様の住所が異なる場合は、記入願います</a:t>
            </a:r>
            <a:endParaRPr kumimoji="1" lang="ja-JP" altLang="en-US" sz="105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3"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646331"/>
          </a:xfrm>
          <a:prstGeom prst="rect">
            <a:avLst/>
          </a:prstGeom>
          <a:noFill/>
        </p:spPr>
        <p:txBody>
          <a:bodyPr wrap="square" rtlCol="0">
            <a:spAutoFit/>
          </a:bodyPr>
          <a:lstStyle/>
          <a:p>
            <a:pPr algn="ctr"/>
            <a:r>
              <a:rPr lang="ja-JP" altLang="en-US" dirty="0">
                <a:solidFill>
                  <a:prstClr val="black"/>
                </a:solidFill>
              </a:rPr>
              <a:t>「ポジティブ・オフ」</a:t>
            </a:r>
            <a:endParaRPr lang="en-US" altLang="ja-JP" dirty="0">
              <a:solidFill>
                <a:prstClr val="black"/>
              </a:solidFill>
            </a:endParaRPr>
          </a:p>
          <a:p>
            <a:pPr algn="ctr"/>
            <a:r>
              <a:rPr lang="ja-JP" altLang="ja-JP" dirty="0">
                <a:solidFill>
                  <a:prstClr val="black"/>
                </a:solidFill>
              </a:rPr>
              <a:t>反社会的勢力排除に関する誓約書</a:t>
            </a:r>
          </a:p>
        </p:txBody>
      </p:sp>
      <p:sp>
        <p:nvSpPr>
          <p:cNvPr id="6" name="角丸四角形 5"/>
          <p:cNvSpPr/>
          <p:nvPr/>
        </p:nvSpPr>
        <p:spPr>
          <a:xfrm>
            <a:off x="4690640" y="1121055"/>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sp>
        <p:nvSpPr>
          <p:cNvPr id="7" name="テキスト ボックス 6"/>
          <p:cNvSpPr txBox="1"/>
          <p:nvPr/>
        </p:nvSpPr>
        <p:spPr>
          <a:xfrm>
            <a:off x="4546624" y="1121055"/>
            <a:ext cx="2276872" cy="261610"/>
          </a:xfrm>
          <a:prstGeom prst="rect">
            <a:avLst/>
          </a:prstGeom>
          <a:noFill/>
        </p:spPr>
        <p:txBody>
          <a:bodyPr wrap="square" rtlCol="0">
            <a:spAutoFit/>
          </a:bodyPr>
          <a:lstStyle/>
          <a:p>
            <a:pPr algn="r"/>
            <a:r>
              <a:rPr lang="en-US" altLang="ja-JP" sz="1100" dirty="0">
                <a:solidFill>
                  <a:srgbClr val="FF0000"/>
                </a:solidFill>
                <a:latin typeface="ＭＳ 明朝" pitchFamily="17" charset="-128"/>
                <a:ea typeface="ＭＳ 明朝" pitchFamily="17" charset="-128"/>
              </a:rPr>
              <a:t>2025</a:t>
            </a:r>
            <a:r>
              <a:rPr lang="ja-JP" altLang="en-US" sz="1100" dirty="0">
                <a:latin typeface="ＭＳ 明朝" pitchFamily="17" charset="-128"/>
                <a:ea typeface="ＭＳ 明朝" pitchFamily="17" charset="-128"/>
              </a:rPr>
              <a:t>　年　　</a:t>
            </a:r>
            <a:r>
              <a:rPr lang="ja-JP" altLang="en-US" sz="1100" dirty="0">
                <a:solidFill>
                  <a:srgbClr val="FF0000"/>
                </a:solidFill>
                <a:latin typeface="ＭＳ 明朝" pitchFamily="17" charset="-128"/>
                <a:ea typeface="ＭＳ 明朝" pitchFamily="17" charset="-128"/>
              </a:rPr>
              <a:t>７</a:t>
            </a:r>
            <a:r>
              <a:rPr lang="ja-JP" altLang="en-US" sz="1100" dirty="0">
                <a:latin typeface="ＭＳ 明朝" pitchFamily="17" charset="-128"/>
                <a:ea typeface="ＭＳ 明朝" pitchFamily="17" charset="-128"/>
              </a:rPr>
              <a:t>　月　</a:t>
            </a:r>
            <a:r>
              <a:rPr lang="en-US" altLang="ja-JP" sz="1100" dirty="0">
                <a:solidFill>
                  <a:srgbClr val="FF0000"/>
                </a:solidFill>
                <a:latin typeface="ＭＳ 明朝" pitchFamily="17" charset="-128"/>
                <a:ea typeface="ＭＳ 明朝" pitchFamily="17" charset="-128"/>
              </a:rPr>
              <a:t>1</a:t>
            </a:r>
            <a:r>
              <a:rPr lang="ja-JP" altLang="en-US" sz="1100" dirty="0">
                <a:latin typeface="ＭＳ 明朝" pitchFamily="17" charset="-128"/>
                <a:ea typeface="ＭＳ 明朝" pitchFamily="17" charset="-128"/>
              </a:rPr>
              <a:t>　日</a:t>
            </a:r>
            <a:endParaRPr lang="ja-JP" altLang="en-US" sz="1100" dirty="0">
              <a:solidFill>
                <a:prstClr val="black"/>
              </a:solidFill>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lang="ja-JP" altLang="en-US" sz="1200" b="1" dirty="0">
                <a:solidFill>
                  <a:prstClr val="black"/>
                </a:solidFill>
                <a:latin typeface="ＭＳ 明朝" pitchFamily="17" charset="-128"/>
                <a:ea typeface="ＭＳ 明朝" pitchFamily="17" charset="-128"/>
              </a:rPr>
              <a:t>「ポジティブ・オフ」運動事務局長 殿</a:t>
            </a: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lang="ja-JP" altLang="en-US" sz="1100" dirty="0">
                <a:solidFill>
                  <a:prstClr val="black"/>
                </a:solidFill>
                <a:latin typeface="ＭＳ 明朝" pitchFamily="17" charset="-128"/>
                <a:ea typeface="ＭＳ 明朝" pitchFamily="17" charset="-128"/>
              </a:rPr>
              <a:t>「ポジティブ・オフ」運動への賛同にあたり、</a:t>
            </a:r>
            <a:r>
              <a:rPr lang="en-US" altLang="ja-JP" sz="1100" dirty="0">
                <a:solidFill>
                  <a:prstClr val="black"/>
                </a:solidFill>
                <a:latin typeface="ＭＳ 明朝" pitchFamily="17" charset="-128"/>
                <a:ea typeface="ＭＳ 明朝" pitchFamily="17" charset="-128"/>
              </a:rPr>
              <a:t>『</a:t>
            </a:r>
            <a:r>
              <a:rPr lang="ja-JP" altLang="en-US" sz="1100" dirty="0">
                <a:solidFill>
                  <a:prstClr val="black"/>
                </a:solidFill>
                <a:latin typeface="ＭＳ 明朝" pitchFamily="17" charset="-128"/>
                <a:ea typeface="ＭＳ 明朝" pitchFamily="17" charset="-128"/>
              </a:rPr>
              <a:t>「ポジティブ・オフ」運動賛同規約</a:t>
            </a:r>
            <a:r>
              <a:rPr lang="en-US" altLang="ja-JP" sz="1100" dirty="0">
                <a:solidFill>
                  <a:prstClr val="black"/>
                </a:solidFill>
                <a:latin typeface="ＭＳ 明朝" pitchFamily="17" charset="-128"/>
                <a:ea typeface="ＭＳ 明朝" pitchFamily="17" charset="-128"/>
              </a:rPr>
              <a:t>』</a:t>
            </a:r>
            <a:r>
              <a:rPr lang="ja-JP" altLang="en-US" sz="1100" dirty="0">
                <a:solidFill>
                  <a:prstClr val="black"/>
                </a:solidFill>
                <a:latin typeface="ＭＳ 明朝" pitchFamily="17" charset="-128"/>
                <a:ea typeface="ＭＳ 明朝" pitchFamily="17" charset="-128"/>
              </a:rPr>
              <a:t>に同意の上、下記の事項について誓約いたします。</a:t>
            </a: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lang="en-US" altLang="ja-JP" sz="800" dirty="0">
                <a:solidFill>
                  <a:prstClr val="black"/>
                </a:solidFill>
                <a:latin typeface="ＭＳ 明朝" pitchFamily="17" charset="-128"/>
                <a:ea typeface="ＭＳ 明朝" pitchFamily="17" charset="-128"/>
              </a:rPr>
              <a:t>※</a:t>
            </a:r>
            <a:r>
              <a:rPr lang="ja-JP" altLang="en-US" sz="800" dirty="0">
                <a:solidFill>
                  <a:prstClr val="black"/>
                </a:solidFill>
                <a:latin typeface="ＭＳ 明朝" pitchFamily="17" charset="-128"/>
                <a:ea typeface="ＭＳ 明朝" pitchFamily="17" charset="-128"/>
              </a:rPr>
              <a:t>枠内を記入してください。</a:t>
            </a:r>
          </a:p>
        </p:txBody>
      </p:sp>
      <p:sp>
        <p:nvSpPr>
          <p:cNvPr id="11" name="角丸四角形 10"/>
          <p:cNvSpPr/>
          <p:nvPr/>
        </p:nvSpPr>
        <p:spPr>
          <a:xfrm>
            <a:off x="44624" y="6383079"/>
            <a:ext cx="6768752" cy="1872207"/>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3" name="直線コネクタ 12"/>
          <p:cNvCxnSpPr/>
          <p:nvPr/>
        </p:nvCxnSpPr>
        <p:spPr>
          <a:xfrm>
            <a:off x="44624" y="6887135"/>
            <a:ext cx="6741368"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6383079"/>
            <a:ext cx="0" cy="1872207"/>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7607215"/>
            <a:ext cx="6768752" cy="0"/>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6527095"/>
            <a:ext cx="1052736" cy="246221"/>
          </a:xfrm>
          <a:prstGeom prst="rect">
            <a:avLst/>
          </a:prstGeom>
          <a:noFill/>
        </p:spPr>
        <p:txBody>
          <a:bodyPr wrap="square" rtlCol="0">
            <a:spAutoFit/>
          </a:bodyPr>
          <a:lstStyle/>
          <a:p>
            <a:pPr algn="ctr"/>
            <a:r>
              <a:rPr lang="ja-JP" altLang="en-US" sz="1000" dirty="0">
                <a:solidFill>
                  <a:prstClr val="black"/>
                </a:solidFill>
              </a:rPr>
              <a:t>企業・団体名</a:t>
            </a:r>
          </a:p>
        </p:txBody>
      </p:sp>
      <p:sp>
        <p:nvSpPr>
          <p:cNvPr id="42" name="テキスト ボックス 41"/>
          <p:cNvSpPr txBox="1"/>
          <p:nvPr/>
        </p:nvSpPr>
        <p:spPr>
          <a:xfrm>
            <a:off x="0" y="7136819"/>
            <a:ext cx="1052736" cy="246221"/>
          </a:xfrm>
          <a:prstGeom prst="rect">
            <a:avLst/>
          </a:prstGeom>
          <a:noFill/>
        </p:spPr>
        <p:txBody>
          <a:bodyPr wrap="square" rtlCol="0">
            <a:spAutoFit/>
          </a:bodyPr>
          <a:lstStyle/>
          <a:p>
            <a:pPr algn="ctr"/>
            <a:r>
              <a:rPr lang="ja-JP" altLang="en-US" sz="1000" dirty="0">
                <a:solidFill>
                  <a:prstClr val="black"/>
                </a:solidFill>
              </a:rPr>
              <a:t>住所</a:t>
            </a:r>
          </a:p>
        </p:txBody>
      </p:sp>
      <p:sp>
        <p:nvSpPr>
          <p:cNvPr id="43" name="テキスト ボックス 42"/>
          <p:cNvSpPr txBox="1"/>
          <p:nvPr/>
        </p:nvSpPr>
        <p:spPr>
          <a:xfrm>
            <a:off x="0" y="7823239"/>
            <a:ext cx="1052736" cy="246221"/>
          </a:xfrm>
          <a:prstGeom prst="rect">
            <a:avLst/>
          </a:prstGeom>
          <a:noFill/>
        </p:spPr>
        <p:txBody>
          <a:bodyPr wrap="square" rtlCol="0">
            <a:spAutoFit/>
          </a:bodyPr>
          <a:lstStyle/>
          <a:p>
            <a:pPr algn="ctr"/>
            <a:r>
              <a:rPr lang="ja-JP" altLang="en-US" sz="1000" dirty="0">
                <a:solidFill>
                  <a:prstClr val="black"/>
                </a:solidFill>
              </a:rPr>
              <a:t>代表者</a:t>
            </a:r>
          </a:p>
        </p:txBody>
      </p:sp>
      <p:sp>
        <p:nvSpPr>
          <p:cNvPr id="53" name="テキスト ボックス 52"/>
          <p:cNvSpPr txBox="1"/>
          <p:nvPr/>
        </p:nvSpPr>
        <p:spPr>
          <a:xfrm>
            <a:off x="6166073" y="7820280"/>
            <a:ext cx="531440" cy="276999"/>
          </a:xfrm>
          <a:prstGeom prst="rect">
            <a:avLst/>
          </a:prstGeom>
          <a:noFill/>
          <a:ln>
            <a:solidFill>
              <a:srgbClr val="FF0000"/>
            </a:solidFill>
          </a:ln>
        </p:spPr>
        <p:txBody>
          <a:bodyPr wrap="square" rtlCol="0">
            <a:spAutoFit/>
          </a:bodyPr>
          <a:lstStyle/>
          <a:p>
            <a:pPr algn="ctr"/>
            <a:r>
              <a:rPr lang="ja-JP" altLang="en-US" sz="1200" dirty="0">
                <a:solidFill>
                  <a:prstClr val="black"/>
                </a:solidFill>
              </a:rPr>
              <a:t>印</a:t>
            </a:r>
          </a:p>
        </p:txBody>
      </p:sp>
      <p:sp>
        <p:nvSpPr>
          <p:cNvPr id="79" name="テキスト ボックス 78"/>
          <p:cNvSpPr txBox="1"/>
          <p:nvPr/>
        </p:nvSpPr>
        <p:spPr>
          <a:xfrm>
            <a:off x="3306693" y="8377391"/>
            <a:ext cx="3861048" cy="246221"/>
          </a:xfrm>
          <a:prstGeom prst="rect">
            <a:avLst/>
          </a:prstGeom>
          <a:noFill/>
        </p:spPr>
        <p:txBody>
          <a:bodyPr wrap="square" rtlCol="0">
            <a:spAutoFit/>
          </a:bodyPr>
          <a:lstStyle/>
          <a:p>
            <a:r>
              <a:rPr lang="en-US" altLang="ja-JP" sz="1000" b="1" u="sng" dirty="0">
                <a:solidFill>
                  <a:prstClr val="black"/>
                </a:solidFill>
                <a:latin typeface="ＭＳ Ｐ明朝" pitchFamily="18" charset="-128"/>
                <a:ea typeface="ＭＳ Ｐ明朝" pitchFamily="18" charset="-128"/>
              </a:rPr>
              <a:t>※</a:t>
            </a:r>
            <a:r>
              <a:rPr lang="ja-JP" altLang="en-US" sz="1000" b="1" u="sng" dirty="0">
                <a:solidFill>
                  <a:prstClr val="black"/>
                </a:solidFill>
                <a:latin typeface="ＭＳ Ｐ明朝" pitchFamily="18" charset="-128"/>
                <a:ea typeface="ＭＳ Ｐ明朝" pitchFamily="18" charset="-128"/>
              </a:rPr>
              <a:t>必要事項をご記入・捺印いただき、下記へご送付ください。</a:t>
            </a:r>
          </a:p>
        </p:txBody>
      </p:sp>
      <p:sp>
        <p:nvSpPr>
          <p:cNvPr id="80" name="角丸四角形 79"/>
          <p:cNvSpPr/>
          <p:nvPr/>
        </p:nvSpPr>
        <p:spPr>
          <a:xfrm>
            <a:off x="44624" y="8343528"/>
            <a:ext cx="6768752" cy="764976"/>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1" name="テキスト ボックス 80"/>
          <p:cNvSpPr txBox="1"/>
          <p:nvPr/>
        </p:nvSpPr>
        <p:spPr>
          <a:xfrm>
            <a:off x="98137" y="8351458"/>
            <a:ext cx="3501008" cy="338554"/>
          </a:xfrm>
          <a:prstGeom prst="rect">
            <a:avLst/>
          </a:prstGeom>
          <a:noFill/>
        </p:spPr>
        <p:txBody>
          <a:bodyPr wrap="square" rtlCol="0">
            <a:spAutoFit/>
          </a:bodyPr>
          <a:lstStyle/>
          <a:p>
            <a:r>
              <a:rPr lang="ja-JP" altLang="en-US" sz="1600" dirty="0">
                <a:solidFill>
                  <a:prstClr val="black"/>
                </a:solidFill>
              </a:rPr>
              <a:t>賛同登録申請（誓約書） 送付先</a:t>
            </a:r>
          </a:p>
        </p:txBody>
      </p:sp>
      <p:sp>
        <p:nvSpPr>
          <p:cNvPr id="83" name="テキスト ボックス 82"/>
          <p:cNvSpPr txBox="1"/>
          <p:nvPr/>
        </p:nvSpPr>
        <p:spPr>
          <a:xfrm>
            <a:off x="130324" y="8639754"/>
            <a:ext cx="6597352" cy="276999"/>
          </a:xfrm>
          <a:prstGeom prst="rect">
            <a:avLst/>
          </a:prstGeom>
          <a:noFill/>
        </p:spPr>
        <p:txBody>
          <a:bodyPr wrap="square" rtlCol="0">
            <a:spAutoFit/>
          </a:bodyPr>
          <a:lstStyle/>
          <a:p>
            <a:r>
              <a:rPr lang="ja-JP" altLang="en-US" sz="1200" dirty="0">
                <a:solidFill>
                  <a:prstClr val="black"/>
                </a:solidFill>
                <a:latin typeface="ＭＳ Ｐ明朝" pitchFamily="18" charset="-128"/>
                <a:ea typeface="ＭＳ Ｐ明朝" pitchFamily="18" charset="-128"/>
              </a:rPr>
              <a:t>観光庁　旅行振興参事官室内　「ポジティブ・オフ」運動事務局</a:t>
            </a:r>
          </a:p>
        </p:txBody>
      </p:sp>
      <p:sp>
        <p:nvSpPr>
          <p:cNvPr id="12" name="正方形/長方形 11"/>
          <p:cNvSpPr/>
          <p:nvPr/>
        </p:nvSpPr>
        <p:spPr>
          <a:xfrm>
            <a:off x="18344" y="2341593"/>
            <a:ext cx="6785992" cy="3785652"/>
          </a:xfrm>
          <a:prstGeom prst="rect">
            <a:avLst/>
          </a:prstGeom>
        </p:spPr>
        <p:txBody>
          <a:bodyPr wrap="square">
            <a:spAutoFit/>
          </a:bodyPr>
          <a:lstStyle/>
          <a:p>
            <a:pPr marL="228600" indent="-228600">
              <a:buFontTx/>
              <a:buAutoNum type="arabicDbPeriod"/>
            </a:pPr>
            <a:r>
              <a:rPr lang="ja-JP" altLang="en-US" sz="1200" dirty="0">
                <a:solidFill>
                  <a:prstClr val="black"/>
                </a:solidFill>
              </a:rPr>
              <a:t>当団体は、 自ら （主要な出資者、役員、及びそれに準ずる者を含む） が暴力団、暴力団員・準構成</a:t>
            </a:r>
            <a:endParaRPr lang="en-US" altLang="ja-JP" sz="1200" dirty="0">
              <a:solidFill>
                <a:prstClr val="black"/>
              </a:solidFill>
            </a:endParaRPr>
          </a:p>
          <a:p>
            <a:r>
              <a:rPr lang="ja-JP" altLang="en-US" sz="1200" dirty="0">
                <a:solidFill>
                  <a:prstClr val="black"/>
                </a:solidFill>
              </a:rPr>
              <a:t>　　員、 暴力団関係企業、 特殊知能暴力集団の関係者その他公益に反する行為をなす者</a:t>
            </a:r>
            <a:r>
              <a:rPr lang="en-US" altLang="ja-JP" sz="1200" dirty="0">
                <a:solidFill>
                  <a:prstClr val="black"/>
                </a:solidFill>
              </a:rPr>
              <a:t>(</a:t>
            </a:r>
            <a:r>
              <a:rPr lang="ja-JP" altLang="en-US" sz="1200" dirty="0">
                <a:solidFill>
                  <a:prstClr val="black"/>
                </a:solidFill>
              </a:rPr>
              <a:t>以下「暴力</a:t>
            </a:r>
            <a:endParaRPr lang="en-US" altLang="ja-JP" sz="1200" dirty="0">
              <a:solidFill>
                <a:prstClr val="black"/>
              </a:solidFill>
            </a:endParaRPr>
          </a:p>
          <a:p>
            <a:r>
              <a:rPr lang="ja-JP" altLang="en-US" sz="1200" dirty="0">
                <a:solidFill>
                  <a:prstClr val="black"/>
                </a:solidFill>
              </a:rPr>
              <a:t>　　団員等」 という</a:t>
            </a:r>
            <a:r>
              <a:rPr lang="en-US" altLang="ja-JP" sz="1200" dirty="0">
                <a:solidFill>
                  <a:prstClr val="black"/>
                </a:solidFill>
              </a:rPr>
              <a:t>)</a:t>
            </a:r>
            <a:r>
              <a:rPr lang="ja-JP" altLang="en-US" sz="1200" dirty="0">
                <a:solidFill>
                  <a:prstClr val="black"/>
                </a:solidFill>
              </a:rPr>
              <a:t>でないこと、並びに、過去５年間もそうでなかったこと、及び次の各号のいずれにも</a:t>
            </a:r>
            <a:endParaRPr lang="en-US" altLang="ja-JP" sz="1200" dirty="0">
              <a:solidFill>
                <a:prstClr val="black"/>
              </a:solidFill>
            </a:endParaRPr>
          </a:p>
          <a:p>
            <a:r>
              <a:rPr lang="ja-JP" altLang="en-US" sz="1200" dirty="0">
                <a:solidFill>
                  <a:prstClr val="black"/>
                </a:solidFill>
              </a:rPr>
              <a:t>　　該当しないことを表明し、 かつ暴力団員等を利用しないことを誓約する。</a:t>
            </a:r>
          </a:p>
          <a:p>
            <a:r>
              <a:rPr lang="ja-JP" altLang="en-US" sz="1200" dirty="0">
                <a:solidFill>
                  <a:prstClr val="black"/>
                </a:solidFill>
              </a:rPr>
              <a:t>　　　①暴力団員等が経営を支配していると認められる関係を有すること</a:t>
            </a:r>
          </a:p>
          <a:p>
            <a:r>
              <a:rPr lang="ja-JP" altLang="en-US" sz="1200" dirty="0">
                <a:solidFill>
                  <a:prstClr val="black"/>
                </a:solidFill>
              </a:rPr>
              <a:t>　　　②暴力団員等が経営に実質的に関与していると認められる関係を有すること</a:t>
            </a:r>
          </a:p>
          <a:p>
            <a:r>
              <a:rPr lang="ja-JP" altLang="en-US" sz="1200" dirty="0">
                <a:solidFill>
                  <a:prstClr val="black"/>
                </a:solidFill>
              </a:rPr>
              <a:t>　　　③自己、 自社若しくは第三者の不正の利益を図る目的又は第三者に損害を加える目的をもって</a:t>
            </a:r>
            <a:endParaRPr lang="en-US" altLang="ja-JP" sz="1200" dirty="0">
              <a:solidFill>
                <a:prstClr val="black"/>
              </a:solidFill>
            </a:endParaRPr>
          </a:p>
          <a:p>
            <a:r>
              <a:rPr lang="ja-JP" altLang="en-US" sz="1200" dirty="0">
                <a:solidFill>
                  <a:prstClr val="black"/>
                </a:solidFill>
              </a:rPr>
              <a:t>　　　　するなど、 不当に暴力団員等を利用していると認められる関係を有すること</a:t>
            </a:r>
          </a:p>
          <a:p>
            <a:r>
              <a:rPr lang="ja-JP" altLang="en-US" sz="1200" dirty="0">
                <a:solidFill>
                  <a:prstClr val="black"/>
                </a:solidFill>
              </a:rPr>
              <a:t>　　　④暴力団員等に対して資金等を提供し、 又は便宜を供与するなどの関与をしていると認められる</a:t>
            </a:r>
            <a:endParaRPr lang="en-US" altLang="ja-JP" sz="1200" dirty="0">
              <a:solidFill>
                <a:prstClr val="black"/>
              </a:solidFill>
            </a:endParaRPr>
          </a:p>
          <a:p>
            <a:r>
              <a:rPr lang="ja-JP" altLang="en-US" sz="1200" dirty="0">
                <a:solidFill>
                  <a:prstClr val="black"/>
                </a:solidFill>
              </a:rPr>
              <a:t>　　　　関係を有すること</a:t>
            </a:r>
          </a:p>
          <a:p>
            <a:r>
              <a:rPr lang="ja-JP" altLang="en-US" sz="1200" dirty="0">
                <a:solidFill>
                  <a:prstClr val="black"/>
                </a:solidFill>
              </a:rPr>
              <a:t>　　　⑤役員又は経営に実質的に関与している者が暴力団員等と社会的に非難されるべき関係を</a:t>
            </a:r>
          </a:p>
          <a:p>
            <a:r>
              <a:rPr lang="ja-JP" altLang="en-US" sz="1200" dirty="0">
                <a:solidFill>
                  <a:prstClr val="black"/>
                </a:solidFill>
              </a:rPr>
              <a:t>　　　　有すること</a:t>
            </a:r>
          </a:p>
          <a:p>
            <a:endParaRPr lang="ja-JP" altLang="en-US" sz="1200" dirty="0">
              <a:solidFill>
                <a:prstClr val="black"/>
              </a:solidFill>
            </a:endParaRPr>
          </a:p>
          <a:p>
            <a:r>
              <a:rPr lang="ja-JP" altLang="en-US" sz="1200" dirty="0">
                <a:solidFill>
                  <a:prstClr val="black"/>
                </a:solidFill>
              </a:rPr>
              <a:t>２． 当機関は、 自ら又は第三者を利用して次の各号の一にでも該当する行為を行わないことを誓約する。</a:t>
            </a:r>
          </a:p>
          <a:p>
            <a:r>
              <a:rPr lang="ja-JP" altLang="en-US" sz="1200" dirty="0">
                <a:solidFill>
                  <a:prstClr val="black"/>
                </a:solidFill>
              </a:rPr>
              <a:t>　　　①暴力的な要求行為</a:t>
            </a:r>
          </a:p>
          <a:p>
            <a:r>
              <a:rPr lang="ja-JP" altLang="en-US" sz="1200" dirty="0">
                <a:solidFill>
                  <a:prstClr val="black"/>
                </a:solidFill>
              </a:rPr>
              <a:t>　　　②法的な責任を超えた不当な要求行為</a:t>
            </a:r>
          </a:p>
          <a:p>
            <a:r>
              <a:rPr lang="ja-JP" altLang="en-US" sz="1200" dirty="0">
                <a:solidFill>
                  <a:prstClr val="black"/>
                </a:solidFill>
              </a:rPr>
              <a:t>　　　③取引に関して、 脅迫的な言動をし、 または暴力を用いる行為</a:t>
            </a:r>
          </a:p>
          <a:p>
            <a:r>
              <a:rPr lang="ja-JP" altLang="en-US" sz="1200" dirty="0">
                <a:solidFill>
                  <a:prstClr val="black"/>
                </a:solidFill>
              </a:rPr>
              <a:t>　　　④風説を流布し、 偽計を用いまたは威力を用いて相手方の信用を毀損し、 または相手方の業務を</a:t>
            </a:r>
            <a:endParaRPr lang="en-US" altLang="ja-JP" sz="1200" dirty="0">
              <a:solidFill>
                <a:prstClr val="black"/>
              </a:solidFill>
            </a:endParaRPr>
          </a:p>
          <a:p>
            <a:r>
              <a:rPr lang="ja-JP" altLang="en-US" sz="1200" dirty="0">
                <a:solidFill>
                  <a:prstClr val="black"/>
                </a:solidFill>
              </a:rPr>
              <a:t>　　　　妨害する行為</a:t>
            </a:r>
          </a:p>
          <a:p>
            <a:r>
              <a:rPr lang="ja-JP" altLang="en-US" sz="1200" dirty="0">
                <a:solidFill>
                  <a:prstClr val="black"/>
                </a:solidFill>
              </a:rPr>
              <a:t>　　　⑤その他①から④に準ずる行為</a:t>
            </a:r>
          </a:p>
        </p:txBody>
      </p:sp>
      <p:sp>
        <p:nvSpPr>
          <p:cNvPr id="16" name="角丸四角形 15"/>
          <p:cNvSpPr/>
          <p:nvPr/>
        </p:nvSpPr>
        <p:spPr>
          <a:xfrm>
            <a:off x="44624" y="2256711"/>
            <a:ext cx="6778872" cy="3838917"/>
          </a:xfrm>
          <a:prstGeom prst="roundRect">
            <a:avLst>
              <a:gd name="adj" fmla="val 8171"/>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sp>
        <p:nvSpPr>
          <p:cNvPr id="14" name="正方形/長方形 13"/>
          <p:cNvSpPr/>
          <p:nvPr/>
        </p:nvSpPr>
        <p:spPr>
          <a:xfrm>
            <a:off x="3347444" y="2087525"/>
            <a:ext cx="369588" cy="307777"/>
          </a:xfrm>
          <a:prstGeom prst="rect">
            <a:avLst/>
          </a:prstGeom>
          <a:solidFill>
            <a:schemeClr val="bg1"/>
          </a:solidFill>
          <a:ln>
            <a:noFill/>
            <a:prstDash val="sysDot"/>
          </a:ln>
        </p:spPr>
        <p:txBody>
          <a:bodyPr wrap="square">
            <a:spAutoFit/>
          </a:bodyPr>
          <a:lstStyle/>
          <a:p>
            <a:r>
              <a:rPr lang="ja-JP" altLang="en-US" sz="1400" dirty="0">
                <a:solidFill>
                  <a:prstClr val="black"/>
                </a:solidFill>
              </a:rPr>
              <a:t>記</a:t>
            </a:r>
          </a:p>
        </p:txBody>
      </p:sp>
      <p:sp>
        <p:nvSpPr>
          <p:cNvPr id="26" name="テキスト ボックス 25"/>
          <p:cNvSpPr txBox="1"/>
          <p:nvPr/>
        </p:nvSpPr>
        <p:spPr>
          <a:xfrm>
            <a:off x="260648" y="406570"/>
            <a:ext cx="1008112" cy="584775"/>
          </a:xfrm>
          <a:prstGeom prst="rect">
            <a:avLst/>
          </a:prstGeom>
          <a:solidFill>
            <a:schemeClr val="tx1"/>
          </a:solidFill>
        </p:spPr>
        <p:txBody>
          <a:bodyPr wrap="square" rtlCol="0">
            <a:spAutoFit/>
          </a:bodyPr>
          <a:lstStyle/>
          <a:p>
            <a:r>
              <a:rPr kumimoji="1" lang="ja-JP" altLang="en-US" sz="3200" b="1" dirty="0">
                <a:solidFill>
                  <a:schemeClr val="bg1"/>
                </a:solidFill>
              </a:rPr>
              <a:t>見本</a:t>
            </a:r>
          </a:p>
        </p:txBody>
      </p:sp>
      <p:sp>
        <p:nvSpPr>
          <p:cNvPr id="27" name="テキスト ボックス 26"/>
          <p:cNvSpPr txBox="1"/>
          <p:nvPr/>
        </p:nvSpPr>
        <p:spPr>
          <a:xfrm>
            <a:off x="1034734" y="6460894"/>
            <a:ext cx="3816424" cy="369332"/>
          </a:xfrm>
          <a:prstGeom prst="rect">
            <a:avLst/>
          </a:prstGeom>
          <a:noFill/>
        </p:spPr>
        <p:txBody>
          <a:bodyPr wrap="square" rtlCol="0">
            <a:spAutoFit/>
          </a:bodyPr>
          <a:lstStyle/>
          <a:p>
            <a:r>
              <a:rPr kumimoji="1" lang="ja-JP" altLang="en-US" dirty="0">
                <a:solidFill>
                  <a:srgbClr val="FF0000"/>
                </a:solidFill>
              </a:rPr>
              <a:t>国土交通省　観光庁</a:t>
            </a:r>
          </a:p>
        </p:txBody>
      </p:sp>
      <p:sp>
        <p:nvSpPr>
          <p:cNvPr id="28" name="テキスト ボックス 27"/>
          <p:cNvSpPr txBox="1"/>
          <p:nvPr/>
        </p:nvSpPr>
        <p:spPr>
          <a:xfrm>
            <a:off x="1104310" y="6908977"/>
            <a:ext cx="1052736" cy="246221"/>
          </a:xfrm>
          <a:prstGeom prst="rect">
            <a:avLst/>
          </a:prstGeom>
          <a:noFill/>
        </p:spPr>
        <p:txBody>
          <a:bodyPr wrap="square" rtlCol="0">
            <a:spAutoFit/>
          </a:bodyPr>
          <a:lstStyle/>
          <a:p>
            <a:r>
              <a:rPr kumimoji="1" lang="ja-JP" altLang="en-US" sz="1000" dirty="0"/>
              <a:t>〒</a:t>
            </a:r>
            <a:r>
              <a:rPr kumimoji="1" lang="en-US" altLang="ja-JP" sz="1000" dirty="0">
                <a:solidFill>
                  <a:srgbClr val="FF0000"/>
                </a:solidFill>
              </a:rPr>
              <a:t>100</a:t>
            </a:r>
            <a:r>
              <a:rPr lang="ja-JP" altLang="en-US" sz="1000" dirty="0">
                <a:solidFill>
                  <a:srgbClr val="FF0000"/>
                </a:solidFill>
              </a:rPr>
              <a:t> </a:t>
            </a:r>
            <a:r>
              <a:rPr lang="en-US" altLang="ja-JP" sz="1000" dirty="0">
                <a:solidFill>
                  <a:srgbClr val="FF0000"/>
                </a:solidFill>
              </a:rPr>
              <a:t>– 8918</a:t>
            </a:r>
          </a:p>
        </p:txBody>
      </p:sp>
      <p:sp>
        <p:nvSpPr>
          <p:cNvPr id="29" name="テキスト ボックス 28"/>
          <p:cNvSpPr txBox="1"/>
          <p:nvPr/>
        </p:nvSpPr>
        <p:spPr>
          <a:xfrm>
            <a:off x="1016732" y="7161230"/>
            <a:ext cx="3816424" cy="369332"/>
          </a:xfrm>
          <a:prstGeom prst="rect">
            <a:avLst/>
          </a:prstGeom>
          <a:noFill/>
        </p:spPr>
        <p:txBody>
          <a:bodyPr wrap="square" rtlCol="0">
            <a:spAutoFit/>
          </a:bodyPr>
          <a:lstStyle/>
          <a:p>
            <a:r>
              <a:rPr kumimoji="1" lang="ja-JP" altLang="en-US" dirty="0">
                <a:solidFill>
                  <a:srgbClr val="FF0000"/>
                </a:solidFill>
              </a:rPr>
              <a:t>東京都千代田区霞が関</a:t>
            </a:r>
            <a:r>
              <a:rPr kumimoji="1" lang="en-US" altLang="ja-JP" dirty="0">
                <a:solidFill>
                  <a:srgbClr val="FF0000"/>
                </a:solidFill>
              </a:rPr>
              <a:t>2-1-2</a:t>
            </a:r>
            <a:endParaRPr kumimoji="1" lang="ja-JP" altLang="en-US" dirty="0">
              <a:solidFill>
                <a:srgbClr val="FF0000"/>
              </a:solidFill>
            </a:endParaRPr>
          </a:p>
        </p:txBody>
      </p:sp>
      <p:sp>
        <p:nvSpPr>
          <p:cNvPr id="30" name="テキスト ボックス 29"/>
          <p:cNvSpPr txBox="1"/>
          <p:nvPr/>
        </p:nvSpPr>
        <p:spPr>
          <a:xfrm>
            <a:off x="1034734" y="7754737"/>
            <a:ext cx="3816424" cy="369332"/>
          </a:xfrm>
          <a:prstGeom prst="rect">
            <a:avLst/>
          </a:prstGeom>
          <a:noFill/>
        </p:spPr>
        <p:txBody>
          <a:bodyPr wrap="square" rtlCol="0">
            <a:spAutoFit/>
          </a:bodyPr>
          <a:lstStyle/>
          <a:p>
            <a:r>
              <a:rPr kumimoji="1" lang="ja-JP" altLang="en-US" dirty="0">
                <a:solidFill>
                  <a:srgbClr val="FF0000"/>
                </a:solidFill>
              </a:rPr>
              <a:t>国土　太郎</a:t>
            </a:r>
          </a:p>
        </p:txBody>
      </p:sp>
      <p:sp>
        <p:nvSpPr>
          <p:cNvPr id="33" name="テキスト ボックス 32"/>
          <p:cNvSpPr txBox="1"/>
          <p:nvPr/>
        </p:nvSpPr>
        <p:spPr>
          <a:xfrm>
            <a:off x="3599145" y="6582822"/>
            <a:ext cx="3062571" cy="430887"/>
          </a:xfrm>
          <a:prstGeom prst="rect">
            <a:avLst/>
          </a:prstGeom>
          <a:solidFill>
            <a:schemeClr val="tx1"/>
          </a:solidFill>
        </p:spPr>
        <p:txBody>
          <a:bodyPr wrap="square" rtlCol="0">
            <a:spAutoFit/>
          </a:bodyPr>
          <a:lstStyle/>
          <a:p>
            <a:r>
              <a:rPr kumimoji="1" lang="ja-JP" altLang="en-US" sz="1100" u="sng" dirty="0">
                <a:solidFill>
                  <a:schemeClr val="bg1"/>
                </a:solidFill>
              </a:rPr>
              <a:t>会社印・団体印を押印</a:t>
            </a:r>
            <a:endParaRPr kumimoji="1" lang="en-US" altLang="ja-JP" sz="1100" u="sng" dirty="0">
              <a:solidFill>
                <a:schemeClr val="bg1"/>
              </a:solidFill>
            </a:endParaRPr>
          </a:p>
          <a:p>
            <a:r>
              <a:rPr kumimoji="1" lang="en-US" altLang="ja-JP" sz="1100" u="sng" dirty="0">
                <a:solidFill>
                  <a:schemeClr val="bg1"/>
                </a:solidFill>
              </a:rPr>
              <a:t>※</a:t>
            </a:r>
            <a:r>
              <a:rPr kumimoji="1" lang="ja-JP" altLang="en-US" sz="1100" u="sng" dirty="0">
                <a:solidFill>
                  <a:schemeClr val="bg1"/>
                </a:solidFill>
              </a:rPr>
              <a:t>押印が無い場合、申請は受理いたしかねます</a:t>
            </a:r>
          </a:p>
        </p:txBody>
      </p:sp>
      <p:cxnSp>
        <p:nvCxnSpPr>
          <p:cNvPr id="34" name="直線コネクタ 33"/>
          <p:cNvCxnSpPr>
            <a:stCxn id="33" idx="2"/>
            <a:endCxn id="53" idx="0"/>
          </p:cNvCxnSpPr>
          <p:nvPr/>
        </p:nvCxnSpPr>
        <p:spPr>
          <a:xfrm>
            <a:off x="5130431" y="7013709"/>
            <a:ext cx="1301362" cy="8065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4140460" y="8626970"/>
            <a:ext cx="2897560" cy="276999"/>
          </a:xfrm>
          <a:prstGeom prst="rect">
            <a:avLst/>
          </a:prstGeom>
          <a:noFill/>
        </p:spPr>
        <p:txBody>
          <a:bodyPr wrap="square" rtlCol="0">
            <a:spAutoFit/>
          </a:bodyPr>
          <a:lstStyle/>
          <a:p>
            <a:r>
              <a:rPr lang="en-US" altLang="ja-JP" sz="1200" dirty="0"/>
              <a:t>e-mail</a:t>
            </a:r>
            <a:r>
              <a:rPr lang="ja-JP" altLang="en-US" sz="1200" dirty="0"/>
              <a:t> ： </a:t>
            </a:r>
            <a:r>
              <a:rPr lang="en-US" altLang="ja-JP" sz="1200" dirty="0"/>
              <a:t>hqt-positive-off@gxb.mlit.go.jp</a:t>
            </a:r>
            <a:endParaRPr lang="ja-JP" altLang="en-US" sz="1200" dirty="0"/>
          </a:p>
        </p:txBody>
      </p:sp>
      <p:sp>
        <p:nvSpPr>
          <p:cNvPr id="39" name="テキスト ボックス 38"/>
          <p:cNvSpPr txBox="1"/>
          <p:nvPr/>
        </p:nvSpPr>
        <p:spPr>
          <a:xfrm>
            <a:off x="110268" y="8862817"/>
            <a:ext cx="2817567" cy="246221"/>
          </a:xfrm>
          <a:prstGeom prst="rect">
            <a:avLst/>
          </a:prstGeom>
          <a:noFill/>
        </p:spPr>
        <p:txBody>
          <a:bodyPr wrap="square" rtlCol="0">
            <a:spAutoFit/>
          </a:bodyPr>
          <a:lstStyle/>
          <a:p>
            <a:r>
              <a:rPr kumimoji="1" lang="en-US" altLang="ja-JP" sz="1000" b="1" u="sng" dirty="0">
                <a:latin typeface="ＭＳ Ｐ明朝" pitchFamily="18" charset="-128"/>
                <a:ea typeface="ＭＳ Ｐ明朝" pitchFamily="18" charset="-128"/>
              </a:rPr>
              <a:t>※</a:t>
            </a:r>
            <a:r>
              <a:rPr kumimoji="1" lang="ja-JP" altLang="en-US" sz="1000" b="1" u="sng" dirty="0">
                <a:latin typeface="ＭＳ Ｐ明朝" pitchFamily="18" charset="-128"/>
                <a:ea typeface="ＭＳ Ｐ明朝" pitchFamily="18" charset="-128"/>
              </a:rPr>
              <a:t>不備がある場合、申請は受理いたしかねます。</a:t>
            </a:r>
          </a:p>
        </p:txBody>
      </p:sp>
    </p:spTree>
    <p:extLst>
      <p:ext uri="{BB962C8B-B14F-4D97-AF65-F5344CB8AC3E}">
        <p14:creationId xmlns:p14="http://schemas.microsoft.com/office/powerpoint/2010/main" val="17068658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1819</Words>
  <PresentationFormat>画面に合わせる (4:3)</PresentationFormat>
  <Paragraphs>164</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Ｐ明朝</vt:lpstr>
      <vt:lpstr>ＭＳ 明朝</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