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0" r:id="rId2"/>
    <p:sldId id="262" r:id="rId3"/>
    <p:sldId id="261" r:id="rId4"/>
    <p:sldId id="263" r:id="rId5"/>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482" y="96"/>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notesMasters/notesMaster1.xml" Type="http://schemas.openxmlformats.org/officeDocument/2006/relationships/notesMaster"/><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25" tIns="45713" rIns="91425"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25" tIns="45713" rIns="91425" bIns="45713" rtlCol="0"/>
          <a:lstStyle>
            <a:lvl1pPr algn="r">
              <a:defRPr sz="1200"/>
            </a:lvl1pPr>
          </a:lstStyle>
          <a:p>
            <a:fld id="{E34A91B7-06D4-4E49-8C73-6214C7A67EA4}" type="datetimeFigureOut">
              <a:rPr kumimoji="1" lang="ja-JP" altLang="en-US" smtClean="0"/>
              <a:t>2024/4/11</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25" tIns="45713" rIns="91425" bIns="45713"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25" tIns="45713" rIns="91425" bIns="457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4"/>
            <a:ext cx="2919413" cy="495300"/>
          </a:xfrm>
          <a:prstGeom prst="rect">
            <a:avLst/>
          </a:prstGeom>
        </p:spPr>
        <p:txBody>
          <a:bodyPr vert="horz" lIns="91425" tIns="45713" rIns="91425"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4"/>
            <a:ext cx="2919412" cy="495300"/>
          </a:xfrm>
          <a:prstGeom prst="rect">
            <a:avLst/>
          </a:prstGeom>
        </p:spPr>
        <p:txBody>
          <a:bodyPr vert="horz" lIns="91425" tIns="45713" rIns="91425" bIns="45713" rtlCol="0" anchor="b"/>
          <a:lstStyle>
            <a:lvl1pPr algn="r">
              <a:defRPr sz="1200"/>
            </a:lvl1pPr>
          </a:lstStyle>
          <a:p>
            <a:fld id="{D3B80F1B-5D94-4B54-BF96-4F7A916EF995}" type="slidenum">
              <a:rPr kumimoji="1" lang="ja-JP" altLang="en-US" smtClean="0"/>
              <a:t>‹#›</a:t>
            </a:fld>
            <a:endParaRPr kumimoji="1" lang="ja-JP" altLang="en-US"/>
          </a:p>
        </p:txBody>
      </p:sp>
    </p:spTree>
    <p:extLst>
      <p:ext uri="{BB962C8B-B14F-4D97-AF65-F5344CB8AC3E}">
        <p14:creationId xmlns:p14="http://schemas.microsoft.com/office/powerpoint/2010/main" val="39490490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4020450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2323894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3819879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339306066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2024/4/11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2024/4/11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2024/4/11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2024/4/11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2024/4/11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7F4661A-7B19-46CA-941E-B314278E6D60}" type="datetimeFigureOut">
              <a:rPr kumimoji="1" lang="ja-JP" altLang="en-US" smtClean="0"/>
              <a:t>2024/4/11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97F4661A-7B19-46CA-941E-B314278E6D60}" type="datetimeFigureOut">
              <a:rPr kumimoji="1" lang="ja-JP" altLang="en-US" smtClean="0"/>
              <a:t>2024/4/11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97F4661A-7B19-46CA-941E-B314278E6D60}" type="datetimeFigureOut">
              <a:rPr kumimoji="1" lang="ja-JP" altLang="en-US" smtClean="0"/>
              <a:t>2024/4/11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7F4661A-7B19-46CA-941E-B314278E6D60}" type="datetimeFigureOut">
              <a:rPr kumimoji="1" lang="ja-JP" altLang="en-US" smtClean="0"/>
              <a:t>2024/4/11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7F4661A-7B19-46CA-941E-B314278E6D60}" type="datetimeFigureOut">
              <a:rPr kumimoji="1" lang="ja-JP" altLang="en-US" smtClean="0"/>
              <a:t>2024/4/11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7F4661A-7B19-46CA-941E-B314278E6D60}" type="datetimeFigureOut">
              <a:rPr kumimoji="1" lang="ja-JP" altLang="en-US" smtClean="0"/>
              <a:t>2024/4/11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F4661A-7B19-46CA-941E-B314278E6D60}" type="datetimeFigureOut">
              <a:rPr kumimoji="1" lang="ja-JP" altLang="en-US" smtClean="0"/>
              <a:t>2024/4/11</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94404-18A1-4919-9781-208C73A49063}"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344488" y="3974234"/>
            <a:ext cx="4189018" cy="2588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22" name="テキスト ボックス 21"/>
          <p:cNvSpPr txBox="1"/>
          <p:nvPr/>
        </p:nvSpPr>
        <p:spPr>
          <a:xfrm>
            <a:off x="128464" y="1556792"/>
            <a:ext cx="5883447" cy="1446550"/>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事業概要</a:t>
            </a:r>
            <a:r>
              <a:rPr lang="en-US" altLang="ja-JP" sz="1400" dirty="0">
                <a:solidFill>
                  <a:prstClr val="black"/>
                </a:solidFill>
              </a:rPr>
              <a:t>】</a:t>
            </a:r>
          </a:p>
          <a:p>
            <a:r>
              <a:rPr lang="ja-JP" altLang="en-US" sz="1200" dirty="0">
                <a:solidFill>
                  <a:prstClr val="black"/>
                </a:solidFill>
              </a:rPr>
              <a:t>総事業費：</a:t>
            </a:r>
            <a:endParaRPr lang="en-US" altLang="ja-JP" sz="1200" dirty="0">
              <a:solidFill>
                <a:prstClr val="black"/>
              </a:solidFill>
            </a:endParaRPr>
          </a:p>
          <a:p>
            <a:r>
              <a:rPr lang="ja-JP" altLang="en-US" sz="1200" dirty="0">
                <a:solidFill>
                  <a:prstClr val="black"/>
                </a:solidFill>
              </a:rPr>
              <a:t>事業期間：</a:t>
            </a:r>
            <a:endParaRPr lang="en-US" altLang="ja-JP" sz="1200" dirty="0">
              <a:solidFill>
                <a:prstClr val="black"/>
              </a:solidFill>
            </a:endParaRPr>
          </a:p>
          <a:p>
            <a:endParaRPr lang="en-US" altLang="ja-JP" sz="1200" dirty="0">
              <a:solidFill>
                <a:prstClr val="black"/>
              </a:solidFill>
            </a:endParaRPr>
          </a:p>
          <a:p>
            <a:r>
              <a:rPr lang="en-US" altLang="ja-JP" sz="1400" dirty="0">
                <a:solidFill>
                  <a:prstClr val="black"/>
                </a:solidFill>
              </a:rPr>
              <a:t>【</a:t>
            </a:r>
            <a:r>
              <a:rPr lang="ja-JP" altLang="en-US" sz="1400" dirty="0">
                <a:solidFill>
                  <a:prstClr val="black"/>
                </a:solidFill>
              </a:rPr>
              <a:t>令和６年度補助要望</a:t>
            </a:r>
            <a:r>
              <a:rPr lang="en-US" altLang="ja-JP" sz="1400" dirty="0">
                <a:solidFill>
                  <a:prstClr val="black"/>
                </a:solidFill>
              </a:rPr>
              <a:t>】</a:t>
            </a:r>
          </a:p>
          <a:p>
            <a:r>
              <a:rPr lang="ja-JP" altLang="en-US" sz="1200" dirty="0">
                <a:solidFill>
                  <a:prstClr val="black"/>
                </a:solidFill>
              </a:rPr>
              <a:t>補助金額：</a:t>
            </a:r>
            <a:endParaRPr lang="en-US" altLang="ja-JP" sz="1200" dirty="0">
              <a:solidFill>
                <a:prstClr val="black"/>
              </a:solidFill>
            </a:endParaRPr>
          </a:p>
          <a:p>
            <a:r>
              <a:rPr lang="ja-JP" altLang="en-US" sz="1200" dirty="0">
                <a:solidFill>
                  <a:prstClr val="black"/>
                </a:solidFill>
              </a:rPr>
              <a:t>補助内容：</a:t>
            </a:r>
            <a:endParaRPr lang="en-US" altLang="ja-JP" sz="1200" dirty="0">
              <a:solidFill>
                <a:prstClr val="black"/>
              </a:solidFill>
            </a:endParaRPr>
          </a:p>
        </p:txBody>
      </p:sp>
      <p:sp>
        <p:nvSpPr>
          <p:cNvPr id="21" name="正方形/長方形 20"/>
          <p:cNvSpPr/>
          <p:nvPr/>
        </p:nvSpPr>
        <p:spPr>
          <a:xfrm>
            <a:off x="56456" y="35116"/>
            <a:ext cx="9777536"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補助対象事業名</a:t>
            </a:r>
          </a:p>
        </p:txBody>
      </p:sp>
      <p:sp>
        <p:nvSpPr>
          <p:cNvPr id="25"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a:solidFill>
                  <a:prstClr val="black"/>
                </a:solidFill>
              </a:rPr>
              <a:t>【</a:t>
            </a:r>
            <a:r>
              <a:rPr lang="ja-JP" altLang="en-US" sz="1400" dirty="0">
                <a:solidFill>
                  <a:prstClr val="black"/>
                </a:solidFill>
              </a:rPr>
              <a:t>概要</a:t>
            </a:r>
            <a:r>
              <a:rPr lang="en-US" altLang="ja-JP" sz="1400" dirty="0">
                <a:solidFill>
                  <a:prstClr val="black"/>
                </a:solidFill>
              </a:rPr>
              <a:t>】</a:t>
            </a:r>
          </a:p>
          <a:p>
            <a:r>
              <a:rPr lang="ja-JP" altLang="en-US" sz="1400" dirty="0">
                <a:solidFill>
                  <a:prstClr val="black"/>
                </a:solidFill>
              </a:rPr>
              <a:t>〇　・・・</a:t>
            </a:r>
            <a:endParaRPr lang="en-US" altLang="ja-JP" sz="1400" dirty="0">
              <a:solidFill>
                <a:prstClr val="black"/>
              </a:solidFill>
            </a:endParaRPr>
          </a:p>
          <a:p>
            <a:r>
              <a:rPr lang="ja-JP" altLang="en-US" sz="1400" dirty="0">
                <a:solidFill>
                  <a:prstClr val="black"/>
                </a:solidFill>
              </a:rPr>
              <a:t>〇　・・・</a:t>
            </a:r>
          </a:p>
        </p:txBody>
      </p:sp>
      <p:sp>
        <p:nvSpPr>
          <p:cNvPr id="28" name="テキスト ボックス 27"/>
          <p:cNvSpPr txBox="1"/>
          <p:nvPr/>
        </p:nvSpPr>
        <p:spPr>
          <a:xfrm>
            <a:off x="138425" y="3250960"/>
            <a:ext cx="3590439"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位置図</a:t>
            </a:r>
            <a:r>
              <a:rPr lang="en-US" altLang="ja-JP" sz="1400" dirty="0">
                <a:solidFill>
                  <a:prstClr val="black"/>
                </a:solidFill>
              </a:rPr>
              <a:t>】</a:t>
            </a:r>
          </a:p>
        </p:txBody>
      </p:sp>
      <p:sp>
        <p:nvSpPr>
          <p:cNvPr id="29" name="テキスト ボックス 28"/>
          <p:cNvSpPr txBox="1"/>
          <p:nvPr/>
        </p:nvSpPr>
        <p:spPr>
          <a:xfrm>
            <a:off x="4808985" y="1574094"/>
            <a:ext cx="4320480"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事業工程</a:t>
            </a:r>
            <a:r>
              <a:rPr lang="en-US" altLang="ja-JP" sz="1400" dirty="0">
                <a:solidFill>
                  <a:prstClr val="black"/>
                </a:solidFill>
              </a:rPr>
              <a:t>】</a:t>
            </a:r>
          </a:p>
        </p:txBody>
      </p:sp>
      <p:sp>
        <p:nvSpPr>
          <p:cNvPr id="30" name="テキスト ボックス 29"/>
          <p:cNvSpPr txBox="1"/>
          <p:nvPr/>
        </p:nvSpPr>
        <p:spPr>
          <a:xfrm>
            <a:off x="4808985" y="3158740"/>
            <a:ext cx="3590439"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整備計画</a:t>
            </a:r>
            <a:r>
              <a:rPr lang="en-US" altLang="ja-JP" sz="1400" dirty="0">
                <a:solidFill>
                  <a:prstClr val="black"/>
                </a:solidFill>
              </a:rPr>
              <a:t>】</a:t>
            </a:r>
          </a:p>
        </p:txBody>
      </p:sp>
      <p:sp>
        <p:nvSpPr>
          <p:cNvPr id="32" name="正方形/長方形 31"/>
          <p:cNvSpPr/>
          <p:nvPr/>
        </p:nvSpPr>
        <p:spPr>
          <a:xfrm>
            <a:off x="5169024" y="3974234"/>
            <a:ext cx="4392489" cy="2588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34"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a:solidFill>
                  <a:prstClr val="black"/>
                </a:solidFill>
              </a:rPr>
              <a:t>【</a:t>
            </a:r>
            <a:r>
              <a:rPr lang="ja-JP" altLang="en-US" sz="1400" dirty="0">
                <a:solidFill>
                  <a:prstClr val="black"/>
                </a:solidFill>
              </a:rPr>
              <a:t>別紙－６</a:t>
            </a:r>
            <a:r>
              <a:rPr lang="en-US" altLang="ja-JP" sz="1400" dirty="0">
                <a:solidFill>
                  <a:prstClr val="black"/>
                </a:solidFill>
              </a:rPr>
              <a:t>】</a:t>
            </a:r>
          </a:p>
        </p:txBody>
      </p:sp>
    </p:spTree>
    <p:extLst>
      <p:ext uri="{BB962C8B-B14F-4D97-AF65-F5344CB8AC3E}">
        <p14:creationId xmlns:p14="http://schemas.microsoft.com/office/powerpoint/2010/main" val="1116506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55894" y="35116"/>
            <a:ext cx="9763021"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〇〇空港におけるビジネスジェット（国際線）の利用状況</a:t>
            </a:r>
          </a:p>
        </p:txBody>
      </p:sp>
      <p:sp>
        <p:nvSpPr>
          <p:cNvPr id="25"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a:solidFill>
                  <a:prstClr val="black"/>
                </a:solidFill>
              </a:rPr>
              <a:t>【</a:t>
            </a:r>
            <a:r>
              <a:rPr lang="ja-JP" altLang="en-US" sz="1400" dirty="0">
                <a:solidFill>
                  <a:prstClr val="black"/>
                </a:solidFill>
              </a:rPr>
              <a:t>概要</a:t>
            </a:r>
            <a:r>
              <a:rPr lang="en-US" altLang="ja-JP" sz="1400" dirty="0">
                <a:solidFill>
                  <a:prstClr val="black"/>
                </a:solidFill>
              </a:rPr>
              <a:t>】</a:t>
            </a:r>
          </a:p>
          <a:p>
            <a:r>
              <a:rPr lang="ja-JP" altLang="en-US" sz="1400" dirty="0">
                <a:solidFill>
                  <a:prstClr val="black"/>
                </a:solidFill>
              </a:rPr>
              <a:t>〇　・・・</a:t>
            </a:r>
            <a:endParaRPr lang="en-US" altLang="ja-JP" sz="1400" dirty="0">
              <a:solidFill>
                <a:prstClr val="black"/>
              </a:solidFill>
            </a:endParaRPr>
          </a:p>
          <a:p>
            <a:r>
              <a:rPr lang="ja-JP" altLang="en-US" sz="1400" dirty="0">
                <a:solidFill>
                  <a:prstClr val="black"/>
                </a:solidFill>
              </a:rPr>
              <a:t>〇　・・・</a:t>
            </a:r>
          </a:p>
        </p:txBody>
      </p:sp>
      <p:sp>
        <p:nvSpPr>
          <p:cNvPr id="29" name="テキスト ボックス 28"/>
          <p:cNvSpPr txBox="1"/>
          <p:nvPr/>
        </p:nvSpPr>
        <p:spPr>
          <a:xfrm>
            <a:off x="187918" y="1345287"/>
            <a:ext cx="4320480"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ビジネスジェット（国際線）受入機数実績の推移</a:t>
            </a:r>
            <a:r>
              <a:rPr lang="en-US" altLang="ja-JP" sz="1400" dirty="0">
                <a:solidFill>
                  <a:prstClr val="black"/>
                </a:solidFill>
              </a:rPr>
              <a:t>】</a:t>
            </a:r>
          </a:p>
        </p:txBody>
      </p:sp>
      <p:sp>
        <p:nvSpPr>
          <p:cNvPr id="32" name="正方形/長方形 31"/>
          <p:cNvSpPr/>
          <p:nvPr/>
        </p:nvSpPr>
        <p:spPr>
          <a:xfrm>
            <a:off x="346978" y="1865933"/>
            <a:ext cx="4392489" cy="19700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white"/>
                </a:solidFill>
              </a:rPr>
              <a:t>グラフ（５カ年程度）</a:t>
            </a:r>
          </a:p>
        </p:txBody>
      </p:sp>
      <p:sp>
        <p:nvSpPr>
          <p:cNvPr id="10" name="テキスト ボックス 9"/>
          <p:cNvSpPr txBox="1"/>
          <p:nvPr/>
        </p:nvSpPr>
        <p:spPr>
          <a:xfrm>
            <a:off x="4818248" y="1356903"/>
            <a:ext cx="4320480"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ビジネスジェット（国際線）受入旅客数実績の推移</a:t>
            </a:r>
            <a:r>
              <a:rPr lang="en-US" altLang="ja-JP" sz="1400" dirty="0">
                <a:solidFill>
                  <a:prstClr val="black"/>
                </a:solidFill>
              </a:rPr>
              <a:t>】</a:t>
            </a:r>
          </a:p>
        </p:txBody>
      </p:sp>
      <p:sp>
        <p:nvSpPr>
          <p:cNvPr id="11" name="正方形/長方形 10"/>
          <p:cNvSpPr/>
          <p:nvPr/>
        </p:nvSpPr>
        <p:spPr>
          <a:xfrm>
            <a:off x="5169024" y="1861449"/>
            <a:ext cx="4392489" cy="19700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white"/>
                </a:solidFill>
              </a:rPr>
              <a:t>グラフ（５カ年程度）</a:t>
            </a:r>
            <a:endParaRPr lang="en-US" altLang="ja-JP" dirty="0">
              <a:solidFill>
                <a:prstClr val="white"/>
              </a:solidFill>
            </a:endParaRPr>
          </a:p>
          <a:p>
            <a:pPr algn="ctr"/>
            <a:r>
              <a:rPr lang="en-US" altLang="ja-JP" sz="1600" dirty="0">
                <a:solidFill>
                  <a:prstClr val="white"/>
                </a:solidFill>
              </a:rPr>
              <a:t>※</a:t>
            </a:r>
            <a:r>
              <a:rPr lang="ja-JP" altLang="en-US" sz="1600" dirty="0">
                <a:solidFill>
                  <a:prstClr val="white"/>
                </a:solidFill>
              </a:rPr>
              <a:t>旅客数については把握可能な範囲で記載</a:t>
            </a:r>
          </a:p>
        </p:txBody>
      </p:sp>
      <p:grpSp>
        <p:nvGrpSpPr>
          <p:cNvPr id="2" name="グループ化 1"/>
          <p:cNvGrpSpPr/>
          <p:nvPr/>
        </p:nvGrpSpPr>
        <p:grpSpPr>
          <a:xfrm>
            <a:off x="41379" y="4144666"/>
            <a:ext cx="9777536" cy="1462577"/>
            <a:chOff x="70407" y="35116"/>
            <a:chExt cx="9777536" cy="1462577"/>
          </a:xfrm>
        </p:grpSpPr>
        <p:sp>
          <p:nvSpPr>
            <p:cNvPr id="14" name="正方形/長方形 13"/>
            <p:cNvSpPr/>
            <p:nvPr/>
          </p:nvSpPr>
          <p:spPr>
            <a:xfrm>
              <a:off x="70408" y="35116"/>
              <a:ext cx="9777535"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ビジネスジェット（国際線）の需要の見込み</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70407" y="543586"/>
              <a:ext cx="9777535" cy="95410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今後の需要の見込み</a:t>
              </a:r>
              <a:r>
                <a:rPr lang="en-US" altLang="ja-JP" sz="1400" dirty="0">
                  <a:solidFill>
                    <a:prstClr val="black"/>
                  </a:solidFill>
                </a:rPr>
                <a:t>】</a:t>
              </a:r>
            </a:p>
            <a:p>
              <a:r>
                <a:rPr lang="ja-JP" altLang="en-US" sz="1400" dirty="0">
                  <a:solidFill>
                    <a:prstClr val="black"/>
                  </a:solidFill>
                </a:rPr>
                <a:t>・これまでの実績や、外的要因、これまでに受けたビジネスジェット（国際線）の利用に関する問い合わせ状況、関係事業者等の声などから、今後の需要の見込みに関して可能な限り具体的に記載。</a:t>
              </a:r>
              <a:endParaRPr lang="en-US" altLang="ja-JP" sz="1400" dirty="0">
                <a:solidFill>
                  <a:prstClr val="black"/>
                </a:solidFill>
              </a:endParaRPr>
            </a:p>
            <a:p>
              <a:endParaRPr lang="en-US" altLang="ja-JP" sz="1400" dirty="0">
                <a:solidFill>
                  <a:prstClr val="black"/>
                </a:solidFill>
              </a:endParaRPr>
            </a:p>
          </p:txBody>
        </p:sp>
      </p:grpSp>
    </p:spTree>
    <p:extLst>
      <p:ext uri="{BB962C8B-B14F-4D97-AF65-F5344CB8AC3E}">
        <p14:creationId xmlns:p14="http://schemas.microsoft.com/office/powerpoint/2010/main" val="2767387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70408" y="35116"/>
            <a:ext cx="9777535"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現状のビジネスジェット（国際線）旅客の動線及び補助事業実施後の動線</a:t>
            </a:r>
            <a:endParaRPr lang="ja-JP" altLang="en-US"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5" name="グループ化 4"/>
          <p:cNvGrpSpPr/>
          <p:nvPr/>
        </p:nvGrpSpPr>
        <p:grpSpPr>
          <a:xfrm>
            <a:off x="344487" y="846584"/>
            <a:ext cx="9289033" cy="5822776"/>
            <a:chOff x="346978" y="4926914"/>
            <a:chExt cx="9214535" cy="2050869"/>
          </a:xfrm>
        </p:grpSpPr>
        <p:sp>
          <p:nvSpPr>
            <p:cNvPr id="7" name="正方形/長方形 6"/>
            <p:cNvSpPr/>
            <p:nvPr/>
          </p:nvSpPr>
          <p:spPr>
            <a:xfrm>
              <a:off x="346978" y="4926914"/>
              <a:ext cx="4392489" cy="20507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white"/>
                  </a:solidFill>
                </a:rPr>
                <a:t>現状の動線について</a:t>
              </a:r>
              <a:endParaRPr lang="en-US" altLang="ja-JP" dirty="0">
                <a:solidFill>
                  <a:prstClr val="white"/>
                </a:solidFill>
              </a:endParaRPr>
            </a:p>
            <a:p>
              <a:pPr algn="ctr"/>
              <a:r>
                <a:rPr lang="ja-JP" altLang="en-US" dirty="0">
                  <a:solidFill>
                    <a:prstClr val="white"/>
                  </a:solidFill>
                </a:rPr>
                <a:t>図面や写真等を使用して記載。</a:t>
              </a:r>
            </a:p>
          </p:txBody>
        </p:sp>
        <p:sp>
          <p:nvSpPr>
            <p:cNvPr id="8" name="正方形/長方形 7"/>
            <p:cNvSpPr/>
            <p:nvPr/>
          </p:nvSpPr>
          <p:spPr>
            <a:xfrm>
              <a:off x="5169024" y="4927027"/>
              <a:ext cx="4392489" cy="20507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white"/>
                  </a:solidFill>
                </a:rPr>
                <a:t>補助事業実施後の動線について</a:t>
              </a:r>
              <a:endParaRPr lang="en-US" altLang="ja-JP" dirty="0">
                <a:solidFill>
                  <a:prstClr val="white"/>
                </a:solidFill>
              </a:endParaRPr>
            </a:p>
            <a:p>
              <a:pPr algn="ctr"/>
              <a:r>
                <a:rPr lang="ja-JP" altLang="en-US" dirty="0">
                  <a:solidFill>
                    <a:prstClr val="white"/>
                  </a:solidFill>
                </a:rPr>
                <a:t>図面や写真等を使用して記載。</a:t>
              </a:r>
            </a:p>
          </p:txBody>
        </p:sp>
      </p:grpSp>
      <p:sp>
        <p:nvSpPr>
          <p:cNvPr id="9" name="テキスト ボックス 8"/>
          <p:cNvSpPr txBox="1"/>
          <p:nvPr/>
        </p:nvSpPr>
        <p:spPr>
          <a:xfrm>
            <a:off x="187918" y="538807"/>
            <a:ext cx="4320480"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現状のビジネスジェット（国際線）旅客の動線</a:t>
            </a:r>
            <a:r>
              <a:rPr lang="en-US" altLang="ja-JP" sz="1400" dirty="0">
                <a:solidFill>
                  <a:prstClr val="black"/>
                </a:solidFill>
              </a:rPr>
              <a:t>】</a:t>
            </a:r>
          </a:p>
        </p:txBody>
      </p:sp>
      <p:sp>
        <p:nvSpPr>
          <p:cNvPr id="10" name="テキスト ボックス 9"/>
          <p:cNvSpPr txBox="1"/>
          <p:nvPr/>
        </p:nvSpPr>
        <p:spPr>
          <a:xfrm>
            <a:off x="4929058" y="550423"/>
            <a:ext cx="4320480"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補助事業実施後の動線</a:t>
            </a:r>
            <a:r>
              <a:rPr lang="en-US" altLang="ja-JP" sz="1400" dirty="0">
                <a:solidFill>
                  <a:prstClr val="black"/>
                </a:solidFill>
              </a:rPr>
              <a:t>】</a:t>
            </a:r>
          </a:p>
        </p:txBody>
      </p:sp>
    </p:spTree>
    <p:extLst>
      <p:ext uri="{BB962C8B-B14F-4D97-AF65-F5344CB8AC3E}">
        <p14:creationId xmlns:p14="http://schemas.microsoft.com/office/powerpoint/2010/main" val="3698570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70408" y="35116"/>
            <a:ext cx="9777535"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ビジネスジェット（国際線）旅客の受入対応についての現状</a:t>
            </a:r>
            <a:endParaRPr lang="ja-JP" altLang="en-US" sz="1600" b="1" dirty="0">
              <a:solidFill>
                <a:prstClr val="black"/>
              </a:solidFill>
              <a:latin typeface="+mj-ea"/>
              <a:ea typeface="+mj-ea"/>
            </a:endParaRPr>
          </a:p>
        </p:txBody>
      </p:sp>
      <p:sp>
        <p:nvSpPr>
          <p:cNvPr id="25"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a:solidFill>
                  <a:prstClr val="black"/>
                </a:solidFill>
              </a:rPr>
              <a:t>【</a:t>
            </a:r>
            <a:r>
              <a:rPr lang="ja-JP" altLang="en-US" sz="1400" dirty="0">
                <a:solidFill>
                  <a:prstClr val="black"/>
                </a:solidFill>
              </a:rPr>
              <a:t>概要</a:t>
            </a:r>
            <a:r>
              <a:rPr lang="en-US" altLang="ja-JP" sz="1400" dirty="0">
                <a:solidFill>
                  <a:prstClr val="black"/>
                </a:solidFill>
              </a:rPr>
              <a:t>】</a:t>
            </a:r>
          </a:p>
          <a:p>
            <a:r>
              <a:rPr lang="ja-JP" altLang="en-US" sz="1400" dirty="0">
                <a:solidFill>
                  <a:prstClr val="black"/>
                </a:solidFill>
              </a:rPr>
              <a:t>〇　・・・</a:t>
            </a:r>
            <a:endParaRPr lang="en-US" altLang="ja-JP" sz="1400" dirty="0">
              <a:solidFill>
                <a:prstClr val="black"/>
              </a:solidFill>
            </a:endParaRPr>
          </a:p>
          <a:p>
            <a:r>
              <a:rPr lang="ja-JP" altLang="en-US" sz="1400" dirty="0">
                <a:solidFill>
                  <a:prstClr val="black"/>
                </a:solidFill>
              </a:rPr>
              <a:t>〇　・・・</a:t>
            </a:r>
          </a:p>
        </p:txBody>
      </p:sp>
      <p:sp>
        <p:nvSpPr>
          <p:cNvPr id="29" name="テキスト ボックス 28"/>
          <p:cNvSpPr txBox="1"/>
          <p:nvPr/>
        </p:nvSpPr>
        <p:spPr>
          <a:xfrm>
            <a:off x="187918" y="1345287"/>
            <a:ext cx="9589618"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ビジネスジェット（国際線）の旅客の現有施設での受入対応状況</a:t>
            </a:r>
            <a:r>
              <a:rPr lang="en-US" altLang="ja-JP" sz="1400" dirty="0">
                <a:solidFill>
                  <a:prstClr val="black"/>
                </a:solidFill>
              </a:rPr>
              <a:t>】</a:t>
            </a:r>
          </a:p>
        </p:txBody>
      </p:sp>
      <p:sp>
        <p:nvSpPr>
          <p:cNvPr id="6" name="テキスト ボックス 5"/>
          <p:cNvSpPr txBox="1"/>
          <p:nvPr/>
        </p:nvSpPr>
        <p:spPr>
          <a:xfrm>
            <a:off x="200472" y="4948131"/>
            <a:ext cx="9433048"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ビジネスジェット（国際線）の旅客の現有施設での受入対応状況についての課題解決策</a:t>
            </a:r>
            <a:r>
              <a:rPr lang="en-US" altLang="ja-JP" sz="1400" dirty="0">
                <a:solidFill>
                  <a:prstClr val="black"/>
                </a:solidFill>
              </a:rPr>
              <a:t>】</a:t>
            </a:r>
          </a:p>
        </p:txBody>
      </p:sp>
      <p:sp>
        <p:nvSpPr>
          <p:cNvPr id="7" name="テキスト ボックス 6"/>
          <p:cNvSpPr txBox="1"/>
          <p:nvPr/>
        </p:nvSpPr>
        <p:spPr>
          <a:xfrm>
            <a:off x="279567" y="5238035"/>
            <a:ext cx="7488832" cy="307777"/>
          </a:xfrm>
          <a:prstGeom prst="rect">
            <a:avLst/>
          </a:prstGeom>
          <a:noFill/>
          <a:ln>
            <a:noFill/>
          </a:ln>
        </p:spPr>
        <p:txBody>
          <a:bodyPr wrap="square" rtlCol="0">
            <a:spAutoFit/>
          </a:bodyPr>
          <a:lstStyle/>
          <a:p>
            <a:r>
              <a:rPr lang="ja-JP" altLang="en-US" sz="1400" dirty="0">
                <a:solidFill>
                  <a:prstClr val="black"/>
                </a:solidFill>
              </a:rPr>
              <a:t>・補助事業の活用以外に、ソフト対策等を実施していれば、記載する。</a:t>
            </a:r>
            <a:endParaRPr lang="en-US" altLang="ja-JP" sz="1400" dirty="0">
              <a:solidFill>
                <a:prstClr val="black"/>
              </a:solidFill>
            </a:endParaRPr>
          </a:p>
        </p:txBody>
      </p:sp>
      <p:sp>
        <p:nvSpPr>
          <p:cNvPr id="8" name="テキスト ボックス 7"/>
          <p:cNvSpPr txBox="1"/>
          <p:nvPr/>
        </p:nvSpPr>
        <p:spPr>
          <a:xfrm>
            <a:off x="200472" y="2852936"/>
            <a:ext cx="4320480"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補助事業の効果</a:t>
            </a:r>
            <a:r>
              <a:rPr lang="en-US" altLang="ja-JP" sz="1400" dirty="0">
                <a:solidFill>
                  <a:prstClr val="black"/>
                </a:solidFill>
              </a:rPr>
              <a:t>】</a:t>
            </a:r>
          </a:p>
        </p:txBody>
      </p:sp>
      <p:sp>
        <p:nvSpPr>
          <p:cNvPr id="2" name="正方形/長方形 1"/>
          <p:cNvSpPr/>
          <p:nvPr/>
        </p:nvSpPr>
        <p:spPr>
          <a:xfrm>
            <a:off x="258214" y="3122384"/>
            <a:ext cx="9735346" cy="1169551"/>
          </a:xfrm>
          <a:prstGeom prst="rect">
            <a:avLst/>
          </a:prstGeom>
        </p:spPr>
        <p:txBody>
          <a:bodyPr wrap="square">
            <a:spAutoFit/>
          </a:bodyPr>
          <a:lstStyle/>
          <a:p>
            <a:r>
              <a:rPr lang="ja-JP" altLang="en-US" sz="1400" dirty="0"/>
              <a:t>・</a:t>
            </a:r>
            <a:r>
              <a:rPr lang="ja-JP" altLang="en-US" sz="1400" dirty="0">
                <a:solidFill>
                  <a:prstClr val="black"/>
                </a:solidFill>
              </a:rPr>
              <a:t>ビジネスジェットの専用動線</a:t>
            </a:r>
            <a:r>
              <a:rPr lang="ja-JP" altLang="en-US" sz="1400" dirty="0"/>
              <a:t>の導入等により、現状の課題が解決される見通しを具体的に記載する。</a:t>
            </a:r>
          </a:p>
          <a:p>
            <a:r>
              <a:rPr lang="ja-JP" altLang="en-US" sz="1400" dirty="0"/>
              <a:t>・</a:t>
            </a:r>
            <a:r>
              <a:rPr lang="ja-JP" altLang="en-US" sz="1400" dirty="0">
                <a:solidFill>
                  <a:prstClr val="black"/>
                </a:solidFill>
              </a:rPr>
              <a:t>ビジネスジェットの専用動線</a:t>
            </a:r>
            <a:r>
              <a:rPr lang="ja-JP" altLang="en-US" sz="1400" dirty="0"/>
              <a:t>を含む、航空旅客ターミナル施設内で実施された搭乗関連手続き円滑化事業による一体的な効果もあれば記載可</a:t>
            </a:r>
          </a:p>
          <a:p>
            <a:r>
              <a:rPr lang="ja-JP" altLang="en-US" sz="1400" dirty="0"/>
              <a:t>・</a:t>
            </a:r>
            <a:r>
              <a:rPr lang="ja-JP" altLang="en-US" sz="1400" dirty="0">
                <a:solidFill>
                  <a:prstClr val="black"/>
                </a:solidFill>
              </a:rPr>
              <a:t>ビジネスジェットの専用動線</a:t>
            </a:r>
            <a:r>
              <a:rPr lang="ja-JP" altLang="en-US" sz="1400" dirty="0"/>
              <a:t>の導入に伴い、ビジネスジェット</a:t>
            </a:r>
            <a:r>
              <a:rPr lang="ja-JP" altLang="en-US" sz="1400" dirty="0">
                <a:solidFill>
                  <a:prstClr val="black"/>
                </a:solidFill>
              </a:rPr>
              <a:t>（国際線）</a:t>
            </a:r>
            <a:r>
              <a:rPr lang="ja-JP" altLang="en-US" sz="1400" dirty="0"/>
              <a:t>受入促進に向けた関係事業者等との取組予定などがあれば記載する。</a:t>
            </a:r>
          </a:p>
        </p:txBody>
      </p:sp>
      <p:sp>
        <p:nvSpPr>
          <p:cNvPr id="9" name="テキスト ボックス 8"/>
          <p:cNvSpPr txBox="1"/>
          <p:nvPr/>
        </p:nvSpPr>
        <p:spPr>
          <a:xfrm>
            <a:off x="287892" y="1805339"/>
            <a:ext cx="9489644" cy="523220"/>
          </a:xfrm>
          <a:prstGeom prst="rect">
            <a:avLst/>
          </a:prstGeom>
          <a:noFill/>
          <a:ln>
            <a:noFill/>
          </a:ln>
        </p:spPr>
        <p:txBody>
          <a:bodyPr wrap="square" rtlCol="0">
            <a:spAutoFit/>
          </a:bodyPr>
          <a:lstStyle/>
          <a:p>
            <a:r>
              <a:rPr lang="ja-JP" altLang="en-US" sz="1400" dirty="0">
                <a:solidFill>
                  <a:prstClr val="black"/>
                </a:solidFill>
              </a:rPr>
              <a:t>・</a:t>
            </a:r>
            <a:r>
              <a:rPr lang="en-US" altLang="ja-JP" sz="1400" dirty="0">
                <a:solidFill>
                  <a:prstClr val="black"/>
                </a:solidFill>
              </a:rPr>
              <a:t> </a:t>
            </a:r>
            <a:r>
              <a:rPr lang="ja-JP" altLang="en-US" sz="1400" dirty="0">
                <a:solidFill>
                  <a:prstClr val="black"/>
                </a:solidFill>
              </a:rPr>
              <a:t>ビジネスジェット（国際線）の旅客の現有施設での受入対応状況（利用時間帯、旅客の待機場所、対応者、待ち時間、機体までの移動手段、ＣＩＱ手続状況等）について具体的に記載する。</a:t>
            </a:r>
            <a:endParaRPr lang="en-US" altLang="ja-JP" sz="1400" dirty="0">
              <a:solidFill>
                <a:prstClr val="black"/>
              </a:solidFill>
            </a:endParaRPr>
          </a:p>
        </p:txBody>
      </p:sp>
    </p:spTree>
    <p:extLst>
      <p:ext uri="{BB962C8B-B14F-4D97-AF65-F5344CB8AC3E}">
        <p14:creationId xmlns:p14="http://schemas.microsoft.com/office/powerpoint/2010/main" val="77299042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476</Words>
  <PresentationFormat>A4 210 x 297 mm</PresentationFormat>
  <Paragraphs>50</Paragraphs>
  <Slides>4</Slides>
  <Notes>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ＭＳ Ｐゴシック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