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0" r:id="rId2"/>
    <p:sldId id="262" r:id="rId3"/>
    <p:sldId id="261" r:id="rId4"/>
    <p:sldId id="263" r:id="rId5"/>
    <p:sldId id="265" r:id="rId6"/>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578" y="114"/>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notesMasters/notesMaster1.xml" Type="http://schemas.openxmlformats.org/officeDocument/2006/relationships/notesMaster"/><Relationship Id="rId8" Target="presProps.xml" Type="http://schemas.openxmlformats.org/officeDocument/2006/relationships/presProps"/><Relationship Id="rId9" Target="viewProps.xml" Type="http://schemas.openxmlformats.org/officeDocument/2006/relationships/view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300"/>
          </a:xfrm>
          <a:prstGeom prst="rect">
            <a:avLst/>
          </a:prstGeom>
        </p:spPr>
        <p:txBody>
          <a:bodyPr vert="horz" lIns="91425" tIns="45713" rIns="91425" bIns="457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25" tIns="45713" rIns="91425" bIns="45713" rtlCol="0"/>
          <a:lstStyle>
            <a:lvl1pPr algn="r">
              <a:defRPr sz="1200"/>
            </a:lvl1pPr>
          </a:lstStyle>
          <a:p>
            <a:fld id="{E34A91B7-06D4-4E49-8C73-6214C7A67EA4}" type="datetimeFigureOut">
              <a:rPr kumimoji="1" lang="ja-JP" altLang="en-US" smtClean="0"/>
              <a:t>2025/7/31</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25" tIns="45713" rIns="91425" bIns="45713" rtlCol="0" anchor="ctr"/>
          <a:lstStyle/>
          <a:p>
            <a:endParaRPr lang="ja-JP" altLang="en-US"/>
          </a:p>
        </p:txBody>
      </p:sp>
      <p:sp>
        <p:nvSpPr>
          <p:cNvPr id="5" name="ノート プレースホルダー 4"/>
          <p:cNvSpPr>
            <a:spLocks noGrp="1"/>
          </p:cNvSpPr>
          <p:nvPr>
            <p:ph type="body" sz="quarter" idx="3"/>
          </p:nvPr>
        </p:nvSpPr>
        <p:spPr>
          <a:xfrm>
            <a:off x="673101" y="4748213"/>
            <a:ext cx="5389563" cy="3884612"/>
          </a:xfrm>
          <a:prstGeom prst="rect">
            <a:avLst/>
          </a:prstGeom>
        </p:spPr>
        <p:txBody>
          <a:bodyPr vert="horz" lIns="91425" tIns="45713" rIns="91425" bIns="457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4"/>
            <a:ext cx="2919413" cy="495300"/>
          </a:xfrm>
          <a:prstGeom prst="rect">
            <a:avLst/>
          </a:prstGeom>
        </p:spPr>
        <p:txBody>
          <a:bodyPr vert="horz" lIns="91425" tIns="45713" rIns="91425" bIns="457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425" tIns="45713" rIns="91425" bIns="45713" rtlCol="0" anchor="b"/>
          <a:lstStyle>
            <a:lvl1pPr algn="r">
              <a:defRPr sz="1200"/>
            </a:lvl1pPr>
          </a:lstStyle>
          <a:p>
            <a:fld id="{D3B80F1B-5D94-4B54-BF96-4F7A916EF995}" type="slidenum">
              <a:rPr kumimoji="1" lang="ja-JP" altLang="en-US" smtClean="0"/>
              <a:t>‹#›</a:t>
            </a:fld>
            <a:endParaRPr kumimoji="1" lang="ja-JP" altLang="en-US"/>
          </a:p>
        </p:txBody>
      </p:sp>
    </p:spTree>
    <p:extLst>
      <p:ext uri="{BB962C8B-B14F-4D97-AF65-F5344CB8AC3E}">
        <p14:creationId xmlns:p14="http://schemas.microsoft.com/office/powerpoint/2010/main" val="39490490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1</a:t>
            </a:fld>
            <a:endParaRPr lang="ja-JP" altLang="en-US">
              <a:solidFill>
                <a:prstClr val="black"/>
              </a:solidFill>
            </a:endParaRPr>
          </a:p>
        </p:txBody>
      </p:sp>
    </p:spTree>
    <p:extLst>
      <p:ext uri="{BB962C8B-B14F-4D97-AF65-F5344CB8AC3E}">
        <p14:creationId xmlns:p14="http://schemas.microsoft.com/office/powerpoint/2010/main" val="4020450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2323894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3819879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4</a:t>
            </a:fld>
            <a:endParaRPr lang="ja-JP" altLang="en-US">
              <a:solidFill>
                <a:prstClr val="black"/>
              </a:solidFill>
            </a:endParaRPr>
          </a:p>
        </p:txBody>
      </p:sp>
    </p:spTree>
    <p:extLst>
      <p:ext uri="{BB962C8B-B14F-4D97-AF65-F5344CB8AC3E}">
        <p14:creationId xmlns:p14="http://schemas.microsoft.com/office/powerpoint/2010/main" val="33930606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5</a:t>
            </a:fld>
            <a:endParaRPr lang="ja-JP" altLang="en-US">
              <a:solidFill>
                <a:prstClr val="black"/>
              </a:solidFill>
            </a:endParaRPr>
          </a:p>
        </p:txBody>
      </p:sp>
    </p:spTree>
    <p:extLst>
      <p:ext uri="{BB962C8B-B14F-4D97-AF65-F5344CB8AC3E}">
        <p14:creationId xmlns:p14="http://schemas.microsoft.com/office/powerpoint/2010/main" val="267429285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4661A-7B19-46CA-941E-B314278E6D60}" type="datetimeFigureOut">
              <a:rPr kumimoji="1" lang="ja-JP" altLang="en-US" smtClean="0"/>
              <a:t>2025/7/31</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5.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344488" y="3974234"/>
            <a:ext cx="4189018"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22" name="テキスト ボックス 21"/>
          <p:cNvSpPr txBox="1"/>
          <p:nvPr/>
        </p:nvSpPr>
        <p:spPr>
          <a:xfrm>
            <a:off x="128464" y="1556792"/>
            <a:ext cx="5883447" cy="1446550"/>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事業概要</a:t>
            </a:r>
            <a:r>
              <a:rPr lang="en-US" altLang="ja-JP" sz="1400" dirty="0">
                <a:solidFill>
                  <a:prstClr val="black"/>
                </a:solidFill>
              </a:rPr>
              <a:t>】</a:t>
            </a:r>
          </a:p>
          <a:p>
            <a:r>
              <a:rPr lang="ja-JP" altLang="en-US" sz="1200" dirty="0">
                <a:solidFill>
                  <a:prstClr val="black"/>
                </a:solidFill>
              </a:rPr>
              <a:t>総事業費：</a:t>
            </a:r>
            <a:endParaRPr lang="en-US" altLang="ja-JP" sz="1200" dirty="0">
              <a:solidFill>
                <a:prstClr val="black"/>
              </a:solidFill>
            </a:endParaRPr>
          </a:p>
          <a:p>
            <a:r>
              <a:rPr lang="ja-JP" altLang="en-US" sz="1200" dirty="0">
                <a:solidFill>
                  <a:prstClr val="black"/>
                </a:solidFill>
              </a:rPr>
              <a:t>事業期間：</a:t>
            </a:r>
            <a:endParaRPr lang="en-US" altLang="ja-JP" sz="1200" dirty="0">
              <a:solidFill>
                <a:prstClr val="black"/>
              </a:solidFill>
            </a:endParaRPr>
          </a:p>
          <a:p>
            <a:endParaRPr lang="en-US" altLang="ja-JP" sz="1200" dirty="0">
              <a:solidFill>
                <a:prstClr val="black"/>
              </a:solidFill>
            </a:endParaRPr>
          </a:p>
          <a:p>
            <a:r>
              <a:rPr lang="en-US" altLang="ja-JP" sz="1400" dirty="0">
                <a:solidFill>
                  <a:prstClr val="black"/>
                </a:solidFill>
              </a:rPr>
              <a:t>【</a:t>
            </a:r>
            <a:r>
              <a:rPr lang="ja-JP" altLang="en-US" sz="1400" dirty="0">
                <a:solidFill>
                  <a:prstClr val="black"/>
                </a:solidFill>
              </a:rPr>
              <a:t>令和７年度補助要望</a:t>
            </a:r>
            <a:r>
              <a:rPr lang="en-US" altLang="ja-JP" sz="1400" dirty="0">
                <a:solidFill>
                  <a:prstClr val="black"/>
                </a:solidFill>
              </a:rPr>
              <a:t>】</a:t>
            </a:r>
          </a:p>
          <a:p>
            <a:r>
              <a:rPr lang="ja-JP" altLang="en-US" sz="1200" dirty="0">
                <a:solidFill>
                  <a:prstClr val="black"/>
                </a:solidFill>
              </a:rPr>
              <a:t>補助金額：</a:t>
            </a:r>
            <a:endParaRPr lang="en-US" altLang="ja-JP" sz="1200" dirty="0">
              <a:solidFill>
                <a:prstClr val="black"/>
              </a:solidFill>
            </a:endParaRPr>
          </a:p>
          <a:p>
            <a:r>
              <a:rPr lang="ja-JP" altLang="en-US" sz="1200" dirty="0">
                <a:solidFill>
                  <a:prstClr val="black"/>
                </a:solidFill>
              </a:rPr>
              <a:t>補助内容：</a:t>
            </a:r>
            <a:endParaRPr lang="en-US" altLang="ja-JP" sz="1200" dirty="0">
              <a:solidFill>
                <a:prstClr val="black"/>
              </a:solidFill>
            </a:endParaRPr>
          </a:p>
        </p:txBody>
      </p:sp>
      <p:sp>
        <p:nvSpPr>
          <p:cNvPr id="21" name="正方形/長方形 20"/>
          <p:cNvSpPr/>
          <p:nvPr/>
        </p:nvSpPr>
        <p:spPr>
          <a:xfrm>
            <a:off x="56456" y="35116"/>
            <a:ext cx="9777536"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b="1" dirty="0">
                <a:solidFill>
                  <a:prstClr val="black"/>
                </a:solidFill>
                <a:latin typeface="+mj-ea"/>
                <a:ea typeface="+mj-ea"/>
              </a:rPr>
              <a:t>補助対象事業名</a:t>
            </a: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8" name="テキスト ボックス 27"/>
          <p:cNvSpPr txBox="1"/>
          <p:nvPr/>
        </p:nvSpPr>
        <p:spPr>
          <a:xfrm>
            <a:off x="138425" y="3250960"/>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位置図</a:t>
            </a:r>
            <a:r>
              <a:rPr lang="en-US" altLang="ja-JP" sz="1400" dirty="0">
                <a:solidFill>
                  <a:prstClr val="black"/>
                </a:solidFill>
              </a:rPr>
              <a:t>】</a:t>
            </a:r>
          </a:p>
        </p:txBody>
      </p:sp>
      <p:sp>
        <p:nvSpPr>
          <p:cNvPr id="29" name="テキスト ボックス 28"/>
          <p:cNvSpPr txBox="1"/>
          <p:nvPr/>
        </p:nvSpPr>
        <p:spPr>
          <a:xfrm>
            <a:off x="4808985" y="1574094"/>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事業工程</a:t>
            </a:r>
            <a:r>
              <a:rPr lang="en-US" altLang="ja-JP" sz="1400" dirty="0">
                <a:solidFill>
                  <a:prstClr val="black"/>
                </a:solidFill>
              </a:rPr>
              <a:t>】</a:t>
            </a:r>
          </a:p>
        </p:txBody>
      </p:sp>
      <p:sp>
        <p:nvSpPr>
          <p:cNvPr id="30" name="テキスト ボックス 29"/>
          <p:cNvSpPr txBox="1"/>
          <p:nvPr/>
        </p:nvSpPr>
        <p:spPr>
          <a:xfrm>
            <a:off x="4808985" y="3158740"/>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整備計画</a:t>
            </a:r>
            <a:r>
              <a:rPr lang="en-US" altLang="ja-JP" sz="1400" dirty="0">
                <a:solidFill>
                  <a:prstClr val="black"/>
                </a:solidFill>
              </a:rPr>
              <a:t>】</a:t>
            </a:r>
          </a:p>
        </p:txBody>
      </p:sp>
      <p:sp>
        <p:nvSpPr>
          <p:cNvPr id="32" name="正方形/長方形 31"/>
          <p:cNvSpPr/>
          <p:nvPr/>
        </p:nvSpPr>
        <p:spPr>
          <a:xfrm>
            <a:off x="5169024" y="3974234"/>
            <a:ext cx="4392489"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34"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prstClr val="black"/>
                </a:solidFill>
              </a:rPr>
              <a:t>【</a:t>
            </a:r>
            <a:r>
              <a:rPr lang="ja-JP" altLang="en-US" sz="1400" dirty="0">
                <a:solidFill>
                  <a:prstClr val="black"/>
                </a:solidFill>
              </a:rPr>
              <a:t>別紙－３</a:t>
            </a:r>
            <a:r>
              <a:rPr lang="en-US" altLang="ja-JP" sz="1400" dirty="0">
                <a:solidFill>
                  <a:prstClr val="black"/>
                </a:solidFill>
              </a:rPr>
              <a:t>】</a:t>
            </a:r>
          </a:p>
        </p:txBody>
      </p:sp>
    </p:spTree>
    <p:extLst>
      <p:ext uri="{BB962C8B-B14F-4D97-AF65-F5344CB8AC3E}">
        <p14:creationId xmlns:p14="http://schemas.microsoft.com/office/powerpoint/2010/main" val="1116506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55894" y="35116"/>
            <a:ext cx="9763021"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b="1" dirty="0">
                <a:solidFill>
                  <a:prstClr val="black"/>
                </a:solidFill>
                <a:latin typeface="+mj-ea"/>
                <a:ea typeface="+mj-ea"/>
              </a:rPr>
              <a:t>〇〇空港の利用状況</a:t>
            </a: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8" name="テキスト ボックス 27"/>
          <p:cNvSpPr txBox="1"/>
          <p:nvPr/>
        </p:nvSpPr>
        <p:spPr>
          <a:xfrm>
            <a:off x="173493" y="4594166"/>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〇〇空港国際線就航路線</a:t>
            </a:r>
            <a:r>
              <a:rPr lang="en-US" altLang="ja-JP" sz="1400" dirty="0">
                <a:solidFill>
                  <a:prstClr val="black"/>
                </a:solidFill>
              </a:rPr>
              <a:t>】</a:t>
            </a:r>
          </a:p>
        </p:txBody>
      </p:sp>
      <p:sp>
        <p:nvSpPr>
          <p:cNvPr id="29" name="テキスト ボックス 28"/>
          <p:cNvSpPr txBox="1"/>
          <p:nvPr/>
        </p:nvSpPr>
        <p:spPr>
          <a:xfrm>
            <a:off x="187918" y="1345287"/>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国際線旅客数の推移</a:t>
            </a:r>
            <a:r>
              <a:rPr lang="en-US" altLang="ja-JP" sz="1400" dirty="0">
                <a:solidFill>
                  <a:prstClr val="black"/>
                </a:solidFill>
              </a:rPr>
              <a:t>】</a:t>
            </a:r>
          </a:p>
        </p:txBody>
      </p:sp>
      <p:sp>
        <p:nvSpPr>
          <p:cNvPr id="30" name="テキスト ボックス 29"/>
          <p:cNvSpPr txBox="1"/>
          <p:nvPr/>
        </p:nvSpPr>
        <p:spPr>
          <a:xfrm>
            <a:off x="5154893" y="4619137"/>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国際線利用者の混雑状況</a:t>
            </a:r>
            <a:r>
              <a:rPr lang="en-US" altLang="ja-JP" sz="1400" dirty="0">
                <a:solidFill>
                  <a:prstClr val="black"/>
                </a:solidFill>
              </a:rPr>
              <a:t>】</a:t>
            </a:r>
          </a:p>
        </p:txBody>
      </p:sp>
      <p:sp>
        <p:nvSpPr>
          <p:cNvPr id="32" name="正方形/長方形 31"/>
          <p:cNvSpPr/>
          <p:nvPr/>
        </p:nvSpPr>
        <p:spPr>
          <a:xfrm>
            <a:off x="346978" y="1865932"/>
            <a:ext cx="4392489"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グラフ（５カ年程度）</a:t>
            </a:r>
          </a:p>
        </p:txBody>
      </p:sp>
      <p:sp>
        <p:nvSpPr>
          <p:cNvPr id="10" name="テキスト ボックス 9"/>
          <p:cNvSpPr txBox="1"/>
          <p:nvPr/>
        </p:nvSpPr>
        <p:spPr>
          <a:xfrm>
            <a:off x="4818248" y="1356903"/>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外国人出入国者数の推移</a:t>
            </a:r>
            <a:r>
              <a:rPr lang="en-US" altLang="ja-JP" sz="1400" dirty="0">
                <a:solidFill>
                  <a:prstClr val="black"/>
                </a:solidFill>
              </a:rPr>
              <a:t>】</a:t>
            </a:r>
          </a:p>
        </p:txBody>
      </p:sp>
      <p:sp>
        <p:nvSpPr>
          <p:cNvPr id="11" name="正方形/長方形 10"/>
          <p:cNvSpPr/>
          <p:nvPr/>
        </p:nvSpPr>
        <p:spPr>
          <a:xfrm>
            <a:off x="5169024" y="1861448"/>
            <a:ext cx="4392489"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グラフ（５カ年程度）</a:t>
            </a:r>
          </a:p>
        </p:txBody>
      </p:sp>
      <p:sp>
        <p:nvSpPr>
          <p:cNvPr id="12" name="正方形/長方形 11"/>
          <p:cNvSpPr/>
          <p:nvPr/>
        </p:nvSpPr>
        <p:spPr>
          <a:xfrm>
            <a:off x="346978" y="4926914"/>
            <a:ext cx="4392489" cy="20507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ポンチ絵に航空会社、就航路線、就航便数、就航機材を記載する。</a:t>
            </a:r>
          </a:p>
        </p:txBody>
      </p:sp>
      <p:sp>
        <p:nvSpPr>
          <p:cNvPr id="13" name="正方形/長方形 12"/>
          <p:cNvSpPr/>
          <p:nvPr/>
        </p:nvSpPr>
        <p:spPr>
          <a:xfrm>
            <a:off x="5169024" y="4927027"/>
            <a:ext cx="4392489" cy="20507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国際線利用者の混雑時の状況の課題が分かるような写真（等）</a:t>
            </a:r>
          </a:p>
        </p:txBody>
      </p:sp>
    </p:spTree>
    <p:extLst>
      <p:ext uri="{BB962C8B-B14F-4D97-AF65-F5344CB8AC3E}">
        <p14:creationId xmlns:p14="http://schemas.microsoft.com/office/powerpoint/2010/main" val="2767387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70408"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国際線の新規就航及び増便に向けた要望活動・調整状況等</a:t>
            </a:r>
            <a:endParaRPr lang="ja-JP" altLang="en-US" sz="1600" b="1" dirty="0">
              <a:solidFill>
                <a:prstClr val="black"/>
              </a:solidFill>
              <a:latin typeface="+mj-ea"/>
              <a:ea typeface="+mj-ea"/>
            </a:endParaRP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9" name="テキスト ボックス 28"/>
          <p:cNvSpPr txBox="1"/>
          <p:nvPr/>
        </p:nvSpPr>
        <p:spPr>
          <a:xfrm>
            <a:off x="187918" y="1345287"/>
            <a:ext cx="4320480" cy="1384995"/>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新規就航及び増便に向けた調整状況</a:t>
            </a:r>
            <a:r>
              <a:rPr lang="en-US" altLang="ja-JP" sz="1400" dirty="0">
                <a:solidFill>
                  <a:prstClr val="black"/>
                </a:solidFill>
              </a:rPr>
              <a:t>】</a:t>
            </a:r>
          </a:p>
          <a:p>
            <a:endParaRPr lang="en-US" altLang="ja-JP" sz="1400" dirty="0">
              <a:solidFill>
                <a:prstClr val="black"/>
              </a:solidFill>
            </a:endParaRPr>
          </a:p>
          <a:p>
            <a:endParaRPr lang="en-US" altLang="ja-JP" sz="1400" dirty="0">
              <a:solidFill>
                <a:prstClr val="black"/>
              </a:solidFill>
            </a:endParaRPr>
          </a:p>
          <a:p>
            <a:r>
              <a:rPr lang="ja-JP" altLang="en-US" sz="1400" dirty="0">
                <a:solidFill>
                  <a:prstClr val="black"/>
                </a:solidFill>
              </a:rPr>
              <a:t>〇〇便（増便　〇⇒〇往復／週）（〇〇航空）</a:t>
            </a:r>
            <a:endParaRPr lang="en-US" altLang="ja-JP" sz="1400" dirty="0">
              <a:solidFill>
                <a:prstClr val="black"/>
              </a:solidFill>
            </a:endParaRPr>
          </a:p>
          <a:p>
            <a:r>
              <a:rPr lang="ja-JP" altLang="en-US" sz="1400" dirty="0">
                <a:solidFill>
                  <a:prstClr val="black"/>
                </a:solidFill>
              </a:rPr>
              <a:t>・　実現に向けた要望活動や調整状況等を記載。</a:t>
            </a:r>
            <a:endParaRPr lang="en-US" altLang="ja-JP" sz="1400" dirty="0">
              <a:solidFill>
                <a:prstClr val="black"/>
              </a:solidFill>
            </a:endParaRPr>
          </a:p>
          <a:p>
            <a:endParaRPr lang="en-US" altLang="ja-JP" sz="1400" dirty="0">
              <a:solidFill>
                <a:prstClr val="black"/>
              </a:solidFill>
            </a:endParaRPr>
          </a:p>
        </p:txBody>
      </p:sp>
    </p:spTree>
    <p:extLst>
      <p:ext uri="{BB962C8B-B14F-4D97-AF65-F5344CB8AC3E}">
        <p14:creationId xmlns:p14="http://schemas.microsoft.com/office/powerpoint/2010/main" val="3698570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70408"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国際線利用者の混雑や待ち時間についての現状</a:t>
            </a:r>
            <a:endParaRPr lang="ja-JP" altLang="en-US" sz="1600" b="1" dirty="0">
              <a:solidFill>
                <a:prstClr val="black"/>
              </a:solidFill>
              <a:latin typeface="+mj-ea"/>
              <a:ea typeface="+mj-ea"/>
            </a:endParaRP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9" name="テキスト ボックス 28"/>
          <p:cNvSpPr txBox="1"/>
          <p:nvPr/>
        </p:nvSpPr>
        <p:spPr>
          <a:xfrm>
            <a:off x="187918" y="1345287"/>
            <a:ext cx="7069338"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国際線利用者の混雑状況（時間帯、場所、人数、待ち時間）について定量的に記載する</a:t>
            </a:r>
            <a:r>
              <a:rPr lang="en-US" altLang="ja-JP" sz="1400" dirty="0">
                <a:solidFill>
                  <a:prstClr val="black"/>
                </a:solidFill>
              </a:rPr>
              <a:t>】</a:t>
            </a:r>
          </a:p>
        </p:txBody>
      </p:sp>
      <p:sp>
        <p:nvSpPr>
          <p:cNvPr id="6" name="テキスト ボックス 5"/>
          <p:cNvSpPr txBox="1"/>
          <p:nvPr/>
        </p:nvSpPr>
        <p:spPr>
          <a:xfrm>
            <a:off x="200472" y="4993431"/>
            <a:ext cx="5832648"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国際線利用者の混雑や待ち時間についての課題解決策</a:t>
            </a:r>
            <a:r>
              <a:rPr lang="en-US" altLang="ja-JP" sz="1400" dirty="0">
                <a:solidFill>
                  <a:prstClr val="black"/>
                </a:solidFill>
              </a:rPr>
              <a:t>】</a:t>
            </a:r>
          </a:p>
        </p:txBody>
      </p:sp>
      <p:sp>
        <p:nvSpPr>
          <p:cNvPr id="7" name="テキスト ボックス 6"/>
          <p:cNvSpPr txBox="1"/>
          <p:nvPr/>
        </p:nvSpPr>
        <p:spPr>
          <a:xfrm>
            <a:off x="432944" y="5281463"/>
            <a:ext cx="7488832" cy="307777"/>
          </a:xfrm>
          <a:prstGeom prst="rect">
            <a:avLst/>
          </a:prstGeom>
          <a:noFill/>
          <a:ln>
            <a:noFill/>
          </a:ln>
        </p:spPr>
        <p:txBody>
          <a:bodyPr wrap="square" rtlCol="0">
            <a:spAutoFit/>
          </a:bodyPr>
          <a:lstStyle/>
          <a:p>
            <a:r>
              <a:rPr lang="ja-JP" altLang="en-US" sz="1400" dirty="0">
                <a:solidFill>
                  <a:prstClr val="black"/>
                </a:solidFill>
              </a:rPr>
              <a:t>補助事業の活用以外に、ソフト対策等を実施していれば、記載する。</a:t>
            </a:r>
            <a:endParaRPr lang="en-US" altLang="ja-JP" sz="1400" dirty="0">
              <a:solidFill>
                <a:prstClr val="black"/>
              </a:solidFill>
            </a:endParaRPr>
          </a:p>
        </p:txBody>
      </p:sp>
      <p:sp>
        <p:nvSpPr>
          <p:cNvPr id="8" name="テキスト ボックス 7"/>
          <p:cNvSpPr txBox="1"/>
          <p:nvPr/>
        </p:nvSpPr>
        <p:spPr>
          <a:xfrm>
            <a:off x="178380" y="2237593"/>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補助事業の効果</a:t>
            </a:r>
            <a:r>
              <a:rPr lang="en-US" altLang="ja-JP" sz="1400" dirty="0">
                <a:solidFill>
                  <a:prstClr val="black"/>
                </a:solidFill>
              </a:rPr>
              <a:t>】</a:t>
            </a:r>
          </a:p>
        </p:txBody>
      </p:sp>
      <p:sp>
        <p:nvSpPr>
          <p:cNvPr id="2" name="正方形/長方形 1"/>
          <p:cNvSpPr/>
          <p:nvPr/>
        </p:nvSpPr>
        <p:spPr>
          <a:xfrm>
            <a:off x="128464" y="2621123"/>
            <a:ext cx="9735346" cy="1384995"/>
          </a:xfrm>
          <a:prstGeom prst="rect">
            <a:avLst/>
          </a:prstGeom>
        </p:spPr>
        <p:txBody>
          <a:bodyPr wrap="square">
            <a:spAutoFit/>
          </a:bodyPr>
          <a:lstStyle/>
          <a:p>
            <a:r>
              <a:rPr lang="ja-JP" altLang="en-US" sz="1400" dirty="0"/>
              <a:t>○</a:t>
            </a:r>
            <a:r>
              <a:rPr lang="en-US" altLang="ja-JP" sz="1400" dirty="0"/>
              <a:t>CUTE</a:t>
            </a:r>
            <a:r>
              <a:rPr lang="ja-JP" altLang="en-US" sz="1400" dirty="0"/>
              <a:t>システム</a:t>
            </a:r>
            <a:endParaRPr lang="en-US" altLang="ja-JP" sz="1400" dirty="0"/>
          </a:p>
          <a:p>
            <a:r>
              <a:rPr lang="ja-JP" altLang="en-US" sz="1400" dirty="0"/>
              <a:t>・</a:t>
            </a:r>
            <a:r>
              <a:rPr lang="en-US" altLang="ja-JP" sz="1400" dirty="0"/>
              <a:t>CUTE</a:t>
            </a:r>
            <a:r>
              <a:rPr lang="ja-JP" altLang="en-US" sz="1400" dirty="0"/>
              <a:t>システムの導入等により、現状の混雑が解決される見通しを定量的に記載する。</a:t>
            </a:r>
          </a:p>
          <a:p>
            <a:r>
              <a:rPr lang="ja-JP" altLang="en-US" sz="1400" dirty="0"/>
              <a:t>　（例）　ＣＵＴＥシステムの導入により、各航空会社の就航時間帯にあわせたチェックインカウンター数を確保する</a:t>
            </a:r>
            <a:endParaRPr lang="en-US" altLang="ja-JP" sz="1400" dirty="0"/>
          </a:p>
          <a:p>
            <a:r>
              <a:rPr lang="ja-JP" altLang="en-US" sz="1400" dirty="0"/>
              <a:t>　　　　　ことが出来、　待ち時間が約○時間から○分に短縮される見込み。</a:t>
            </a:r>
          </a:p>
          <a:p>
            <a:r>
              <a:rPr lang="ja-JP" altLang="en-US" sz="1400" dirty="0"/>
              <a:t>　</a:t>
            </a:r>
            <a:endParaRPr lang="en-US" altLang="ja-JP" sz="1400" dirty="0"/>
          </a:p>
          <a:p>
            <a:r>
              <a:rPr lang="ja-JP" altLang="en-US" sz="1400" dirty="0"/>
              <a:t>・</a:t>
            </a:r>
            <a:r>
              <a:rPr lang="en-US" altLang="ja-JP" sz="1400" dirty="0"/>
              <a:t>CUTE</a:t>
            </a:r>
            <a:r>
              <a:rPr lang="ja-JP" altLang="en-US" sz="1400" dirty="0"/>
              <a:t>システムの導入に伴い、</a:t>
            </a:r>
            <a:r>
              <a:rPr lang="en-US" altLang="ja-JP" sz="1400" dirty="0"/>
              <a:t>CUTE</a:t>
            </a:r>
            <a:r>
              <a:rPr lang="ja-JP" altLang="en-US" sz="1400" dirty="0"/>
              <a:t>システム運用の円滑化に向けた航空会社等との取組予定などがあれば記載する。</a:t>
            </a:r>
          </a:p>
        </p:txBody>
      </p:sp>
      <p:sp>
        <p:nvSpPr>
          <p:cNvPr id="9" name="正方形/長方形 8"/>
          <p:cNvSpPr/>
          <p:nvPr/>
        </p:nvSpPr>
        <p:spPr>
          <a:xfrm>
            <a:off x="187918" y="4110751"/>
            <a:ext cx="9735346" cy="738664"/>
          </a:xfrm>
          <a:prstGeom prst="rect">
            <a:avLst/>
          </a:prstGeom>
        </p:spPr>
        <p:txBody>
          <a:bodyPr wrap="square">
            <a:spAutoFit/>
          </a:bodyPr>
          <a:lstStyle/>
          <a:p>
            <a:r>
              <a:rPr lang="ja-JP" altLang="en-US" sz="1400" dirty="0"/>
              <a:t>○インラインスクリーニングシステム</a:t>
            </a:r>
            <a:endParaRPr lang="en-US" altLang="ja-JP" sz="1400" dirty="0"/>
          </a:p>
          <a:p>
            <a:r>
              <a:rPr lang="ja-JP" altLang="en-US" sz="1400" dirty="0"/>
              <a:t>・インラインシステムの導入等により、現状の混雑が解決される見通しを定量的に記載する。</a:t>
            </a:r>
          </a:p>
          <a:p>
            <a:r>
              <a:rPr lang="ja-JP" altLang="en-US" sz="1400" dirty="0"/>
              <a:t>　　（例）　インラインシステムの導入によりチェックインカウンター前の旅客の待ち時間が約○分から○分に短縮される見込み。</a:t>
            </a:r>
          </a:p>
        </p:txBody>
      </p:sp>
    </p:spTree>
    <p:extLst>
      <p:ext uri="{BB962C8B-B14F-4D97-AF65-F5344CB8AC3E}">
        <p14:creationId xmlns:p14="http://schemas.microsoft.com/office/powerpoint/2010/main" val="772990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84922"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国際線の新規就航や増便の目標</a:t>
            </a:r>
            <a:endParaRPr lang="ja-JP" altLang="en-US" sz="1600" b="1" dirty="0">
              <a:solidFill>
                <a:prstClr val="black"/>
              </a:solidFill>
              <a:latin typeface="+mj-ea"/>
              <a:ea typeface="+mj-ea"/>
            </a:endParaRPr>
          </a:p>
        </p:txBody>
      </p:sp>
      <p:graphicFrame>
        <p:nvGraphicFramePr>
          <p:cNvPr id="10" name="表 9"/>
          <p:cNvGraphicFramePr>
            <a:graphicFrameLocks noGrp="1"/>
          </p:cNvGraphicFramePr>
          <p:nvPr>
            <p:extLst>
              <p:ext uri="{D42A27DB-BD31-4B8C-83A1-F6EECF244321}">
                <p14:modId xmlns:p14="http://schemas.microsoft.com/office/powerpoint/2010/main" val="2274134460"/>
              </p:ext>
            </p:extLst>
          </p:nvPr>
        </p:nvGraphicFramePr>
        <p:xfrm>
          <a:off x="236475" y="548680"/>
          <a:ext cx="9433044" cy="6378793"/>
        </p:xfrm>
        <a:graphic>
          <a:graphicData uri="http://schemas.openxmlformats.org/drawingml/2006/table">
            <a:tbl>
              <a:tblPr firstRow="1" bandRow="1">
                <a:tableStyleId>{073A0DAA-6AF3-43AB-8588-CEC1D06C72B9}</a:tableStyleId>
              </a:tblPr>
              <a:tblGrid>
                <a:gridCol w="657106">
                  <a:extLst>
                    <a:ext uri="{9D8B030D-6E8A-4147-A177-3AD203B41FA5}">
                      <a16:colId xmlns:a16="http://schemas.microsoft.com/office/drawing/2014/main" val="20000"/>
                    </a:ext>
                  </a:extLst>
                </a:gridCol>
                <a:gridCol w="1105668">
                  <a:extLst>
                    <a:ext uri="{9D8B030D-6E8A-4147-A177-3AD203B41FA5}">
                      <a16:colId xmlns:a16="http://schemas.microsoft.com/office/drawing/2014/main" val="20001"/>
                    </a:ext>
                  </a:extLst>
                </a:gridCol>
                <a:gridCol w="747763">
                  <a:extLst>
                    <a:ext uri="{9D8B030D-6E8A-4147-A177-3AD203B41FA5}">
                      <a16:colId xmlns:a16="http://schemas.microsoft.com/office/drawing/2014/main" val="20002"/>
                    </a:ext>
                  </a:extLst>
                </a:gridCol>
                <a:gridCol w="837836">
                  <a:extLst>
                    <a:ext uri="{9D8B030D-6E8A-4147-A177-3AD203B41FA5}">
                      <a16:colId xmlns:a16="http://schemas.microsoft.com/office/drawing/2014/main" val="20003"/>
                    </a:ext>
                  </a:extLst>
                </a:gridCol>
                <a:gridCol w="1296144">
                  <a:extLst>
                    <a:ext uri="{9D8B030D-6E8A-4147-A177-3AD203B41FA5}">
                      <a16:colId xmlns:a16="http://schemas.microsoft.com/office/drawing/2014/main" val="356982255"/>
                    </a:ext>
                  </a:extLst>
                </a:gridCol>
                <a:gridCol w="850683">
                  <a:extLst>
                    <a:ext uri="{9D8B030D-6E8A-4147-A177-3AD203B41FA5}">
                      <a16:colId xmlns:a16="http://schemas.microsoft.com/office/drawing/2014/main" val="3253151163"/>
                    </a:ext>
                  </a:extLst>
                </a:gridCol>
                <a:gridCol w="949517">
                  <a:extLst>
                    <a:ext uri="{9D8B030D-6E8A-4147-A177-3AD203B41FA5}">
                      <a16:colId xmlns:a16="http://schemas.microsoft.com/office/drawing/2014/main" val="1550151986"/>
                    </a:ext>
                  </a:extLst>
                </a:gridCol>
                <a:gridCol w="1287383">
                  <a:extLst>
                    <a:ext uri="{9D8B030D-6E8A-4147-A177-3AD203B41FA5}">
                      <a16:colId xmlns:a16="http://schemas.microsoft.com/office/drawing/2014/main" val="20004"/>
                    </a:ext>
                  </a:extLst>
                </a:gridCol>
                <a:gridCol w="850472">
                  <a:extLst>
                    <a:ext uri="{9D8B030D-6E8A-4147-A177-3AD203B41FA5}">
                      <a16:colId xmlns:a16="http://schemas.microsoft.com/office/drawing/2014/main" val="20005"/>
                    </a:ext>
                  </a:extLst>
                </a:gridCol>
                <a:gridCol w="850472">
                  <a:extLst>
                    <a:ext uri="{9D8B030D-6E8A-4147-A177-3AD203B41FA5}">
                      <a16:colId xmlns:a16="http://schemas.microsoft.com/office/drawing/2014/main" val="20006"/>
                    </a:ext>
                  </a:extLst>
                </a:gridCol>
              </a:tblGrid>
              <a:tr h="379412">
                <a:tc rowSpan="2">
                  <a:txBody>
                    <a:bodyPr/>
                    <a:lstStyle/>
                    <a:p>
                      <a:pPr algn="ctr"/>
                      <a:r>
                        <a:rPr kumimoji="1" lang="ja-JP" altLang="en-US" sz="1200" dirty="0"/>
                        <a:t>就航路線</a:t>
                      </a:r>
                      <a:endParaRPr kumimoji="1" lang="ja-JP" altLang="en-US" sz="1200" b="0" dirty="0">
                        <a:solidFill>
                          <a:schemeClr val="bg1"/>
                        </a:solidFill>
                      </a:endParaRPr>
                    </a:p>
                  </a:txBody>
                  <a:tcPr anchor="ct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平成３０年度</a:t>
                      </a:r>
                      <a:endParaRPr kumimoji="1" lang="en-US" altLang="ja-JP" sz="1400" dirty="0">
                        <a:solidFill>
                          <a:schemeClr val="bg1"/>
                        </a:solidFill>
                      </a:endParaRPr>
                    </a:p>
                  </a:txBody>
                  <a:tcPr anchor="ctr"/>
                </a:tc>
                <a:tc hMerge="1">
                  <a:txBody>
                    <a:bodyPr/>
                    <a:lstStyle/>
                    <a:p>
                      <a:pPr algn="ctr"/>
                      <a:endParaRPr kumimoji="1" lang="ja-JP" altLang="en-US" sz="1400" b="0" dirty="0">
                        <a:solidFill>
                          <a:schemeClr val="tx1"/>
                        </a:solidFill>
                      </a:endParaRPr>
                    </a:p>
                  </a:txBody>
                  <a:tcPr/>
                </a:tc>
                <a:tc hMerge="1">
                  <a:txBody>
                    <a:bodyPr/>
                    <a:lstStyle/>
                    <a:p>
                      <a:pPr algn="ctr"/>
                      <a:endParaRPr kumimoji="1" lang="ja-JP" altLang="en-US" sz="1400" b="0" dirty="0">
                        <a:solidFill>
                          <a:schemeClr val="tx1"/>
                        </a:solidFill>
                      </a:endParaRPr>
                    </a:p>
                  </a:txBody>
                  <a:tcPr/>
                </a:tc>
                <a:tc gridSpan="3">
                  <a:txBody>
                    <a:bodyPr/>
                    <a:lstStyle/>
                    <a:p>
                      <a:pPr algn="ctr"/>
                      <a:r>
                        <a:rPr kumimoji="1" lang="ja-JP" altLang="en-US" sz="1500" dirty="0">
                          <a:solidFill>
                            <a:schemeClr val="bg1"/>
                          </a:solidFill>
                        </a:rPr>
                        <a:t>令和７年度</a:t>
                      </a:r>
                      <a:endParaRPr kumimoji="1" lang="en-US" altLang="ja-JP" sz="1500" dirty="0">
                        <a:solidFill>
                          <a:schemeClr val="bg1"/>
                        </a:solidFill>
                      </a:endParaRPr>
                    </a:p>
                  </a:txBody>
                  <a:tcPr anchor="ctr"/>
                </a:tc>
                <a:tc hMerge="1">
                  <a:txBody>
                    <a:bodyPr/>
                    <a:lstStyle/>
                    <a:p>
                      <a:pPr algn="ctr"/>
                      <a:endParaRPr kumimoji="1" lang="en-US" altLang="ja-JP" sz="1500" dirty="0">
                        <a:solidFill>
                          <a:schemeClr val="bg1"/>
                        </a:solidFill>
                      </a:endParaRPr>
                    </a:p>
                  </a:txBody>
                  <a:tcPr anchor="ctr"/>
                </a:tc>
                <a:tc hMerge="1">
                  <a:txBody>
                    <a:bodyPr/>
                    <a:lstStyle/>
                    <a:p>
                      <a:pPr algn="ctr"/>
                      <a:endParaRPr kumimoji="1" lang="en-US" altLang="ja-JP" sz="1500" dirty="0">
                        <a:solidFill>
                          <a:schemeClr val="bg1"/>
                        </a:solidFill>
                      </a:endParaRPr>
                    </a:p>
                  </a:txBody>
                  <a:tcPr anchor="ctr"/>
                </a:tc>
                <a:tc gridSpan="3">
                  <a:txBody>
                    <a:bodyPr/>
                    <a:lstStyle/>
                    <a:p>
                      <a:pPr algn="ctr"/>
                      <a:r>
                        <a:rPr kumimoji="1" lang="ja-JP" altLang="en-US" sz="1500" dirty="0"/>
                        <a:t>令和１０年度</a:t>
                      </a:r>
                      <a:endParaRPr kumimoji="1" lang="en-US" altLang="ja-JP" sz="1500" dirty="0">
                        <a:solidFill>
                          <a:schemeClr val="bg1"/>
                        </a:solidFill>
                      </a:endParaRPr>
                    </a:p>
                  </a:txBody>
                  <a:tcPr anchor="ctr"/>
                </a:tc>
                <a:tc hMerge="1">
                  <a:txBody>
                    <a:bodyPr/>
                    <a:lstStyle/>
                    <a:p>
                      <a:pPr algn="ctr"/>
                      <a:endParaRPr kumimoji="1" lang="ja-JP" altLang="en-US" sz="1500" dirty="0">
                        <a:solidFill>
                          <a:schemeClr val="tx1"/>
                        </a:solidFill>
                      </a:endParaRPr>
                    </a:p>
                  </a:txBody>
                  <a:tcPr/>
                </a:tc>
                <a:tc hMerge="1">
                  <a:txBody>
                    <a:bodyPr/>
                    <a:lstStyle/>
                    <a:p>
                      <a:pPr algn="ctr"/>
                      <a:endParaRPr kumimoji="1" lang="ja-JP" altLang="en-US" sz="1500" dirty="0">
                        <a:solidFill>
                          <a:schemeClr val="tx1"/>
                        </a:solidFill>
                      </a:endParaRPr>
                    </a:p>
                  </a:txBody>
                  <a:tcPr/>
                </a:tc>
                <a:extLst>
                  <a:ext uri="{0D108BD9-81ED-4DB2-BD59-A6C34878D82A}">
                    <a16:rowId xmlns:a16="http://schemas.microsoft.com/office/drawing/2014/main" val="10000"/>
                  </a:ext>
                </a:extLst>
              </a:tr>
              <a:tr h="535640">
                <a:tc v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t>運航実績便数</a:t>
                      </a:r>
                      <a:endParaRPr kumimoji="1" lang="en-US" altLang="ja-JP" sz="1200" dirty="0">
                        <a:solidFill>
                          <a:schemeClr val="bg1"/>
                        </a:solidFill>
                      </a:endParaRPr>
                    </a:p>
                  </a:txBody>
                  <a:tcPr anchor="ctr"/>
                </a:tc>
                <a:tc>
                  <a:txBody>
                    <a:bodyPr/>
                    <a:lstStyle/>
                    <a:p>
                      <a:pPr algn="ctr"/>
                      <a:r>
                        <a:rPr kumimoji="1" lang="ja-JP" altLang="en-US" sz="1200" dirty="0"/>
                        <a:t>国際線旅客数</a:t>
                      </a:r>
                      <a:endParaRPr kumimoji="1" lang="ja-JP" altLang="en-US" sz="1200" b="0" dirty="0">
                        <a:solidFill>
                          <a:schemeClr val="bg1"/>
                        </a:solidFill>
                      </a:endParaRPr>
                    </a:p>
                  </a:txBody>
                  <a:tcPr anchor="ctr"/>
                </a:tc>
                <a:tc>
                  <a:txBody>
                    <a:bodyPr/>
                    <a:lstStyle/>
                    <a:p>
                      <a:pPr algn="ctr"/>
                      <a:r>
                        <a:rPr kumimoji="1" lang="ja-JP" altLang="en-US" sz="1200" dirty="0"/>
                        <a:t>外国人</a:t>
                      </a:r>
                      <a:endParaRPr kumimoji="1" lang="en-US" altLang="ja-JP" sz="1200" dirty="0"/>
                    </a:p>
                    <a:p>
                      <a:pPr algn="ctr"/>
                      <a:r>
                        <a:rPr kumimoji="1" lang="ja-JP" altLang="en-US" sz="1200" dirty="0"/>
                        <a:t>入国者数</a:t>
                      </a:r>
                      <a:endParaRPr kumimoji="1" lang="ja-JP" altLang="en-US" sz="1200" b="0" dirty="0">
                        <a:solidFill>
                          <a:schemeClr val="bg1"/>
                        </a:solidFill>
                      </a:endParaRPr>
                    </a:p>
                  </a:txBody>
                  <a:tcPr anchor="ctr"/>
                </a:tc>
                <a:tc>
                  <a:txBody>
                    <a:bodyPr/>
                    <a:lstStyle/>
                    <a:p>
                      <a:pPr algn="ctr"/>
                      <a:r>
                        <a:rPr kumimoji="1" lang="ja-JP" altLang="en-US" sz="1200" dirty="0"/>
                        <a:t>目標運航便数</a:t>
                      </a:r>
                      <a:endParaRPr kumimoji="1" lang="en-US" altLang="ja-JP" sz="1200" dirty="0">
                        <a:solidFill>
                          <a:schemeClr val="bg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t>目標国際線旅客数</a:t>
                      </a:r>
                      <a:endParaRPr kumimoji="1" lang="ja-JP" altLang="en-US" sz="1200" dirty="0">
                        <a:solidFill>
                          <a:schemeClr val="bg1"/>
                        </a:solidFill>
                      </a:endParaRPr>
                    </a:p>
                  </a:txBody>
                  <a:tcPr anchor="ctr"/>
                </a:tc>
                <a:tc>
                  <a:txBody>
                    <a:bodyPr/>
                    <a:lstStyle/>
                    <a:p>
                      <a:pPr algn="ctr"/>
                      <a:r>
                        <a:rPr kumimoji="1" lang="ja-JP" altLang="en-US" sz="1200" dirty="0"/>
                        <a:t>目標</a:t>
                      </a:r>
                      <a:endParaRPr kumimoji="1" lang="en-US" altLang="ja-JP" sz="1200" dirty="0"/>
                    </a:p>
                    <a:p>
                      <a:pPr algn="ctr"/>
                      <a:r>
                        <a:rPr kumimoji="1" lang="ja-JP" altLang="en-US" sz="1200" dirty="0"/>
                        <a:t>外国人</a:t>
                      </a:r>
                      <a:endParaRPr kumimoji="1" lang="en-US" altLang="ja-JP" sz="1200" dirty="0"/>
                    </a:p>
                    <a:p>
                      <a:pPr algn="ctr"/>
                      <a:r>
                        <a:rPr kumimoji="1" lang="ja-JP" altLang="en-US" sz="1200" dirty="0"/>
                        <a:t>入国者数</a:t>
                      </a:r>
                      <a:endParaRPr kumimoji="1" lang="ja-JP" altLang="en-US" sz="1200" dirty="0">
                        <a:solidFill>
                          <a:schemeClr val="bg1"/>
                        </a:solidFill>
                      </a:endParaRPr>
                    </a:p>
                  </a:txBody>
                  <a:tcPr anchor="ctr"/>
                </a:tc>
                <a:tc>
                  <a:txBody>
                    <a:bodyPr/>
                    <a:lstStyle/>
                    <a:p>
                      <a:pPr algn="ctr"/>
                      <a:r>
                        <a:rPr kumimoji="1" lang="ja-JP" altLang="en-US" sz="1200" dirty="0"/>
                        <a:t>目標運航便数</a:t>
                      </a:r>
                      <a:endParaRPr kumimoji="1" lang="en-US" altLang="ja-JP" sz="1200" dirty="0">
                        <a:solidFill>
                          <a:schemeClr val="bg1"/>
                        </a:solidFill>
                      </a:endParaRPr>
                    </a:p>
                  </a:txBody>
                  <a:tcPr anchor="ctr"/>
                </a:tc>
                <a:tc>
                  <a:txBody>
                    <a:bodyPr/>
                    <a:lstStyle/>
                    <a:p>
                      <a:pPr algn="ctr"/>
                      <a:r>
                        <a:rPr kumimoji="1" lang="ja-JP" altLang="en-US" sz="1200" dirty="0"/>
                        <a:t>目標国際線旅客数</a:t>
                      </a:r>
                      <a:endParaRPr kumimoji="1" lang="ja-JP" altLang="en-US" sz="1200" dirty="0">
                        <a:solidFill>
                          <a:schemeClr val="bg1"/>
                        </a:solidFill>
                      </a:endParaRPr>
                    </a:p>
                  </a:txBody>
                  <a:tcPr anchor="ctr"/>
                </a:tc>
                <a:tc>
                  <a:txBody>
                    <a:bodyPr/>
                    <a:lstStyle/>
                    <a:p>
                      <a:pPr algn="ctr"/>
                      <a:r>
                        <a:rPr kumimoji="1" lang="ja-JP" altLang="en-US" sz="1200" dirty="0"/>
                        <a:t>目標</a:t>
                      </a:r>
                      <a:endParaRPr kumimoji="1" lang="en-US" altLang="ja-JP" sz="1200" dirty="0"/>
                    </a:p>
                    <a:p>
                      <a:pPr algn="ctr"/>
                      <a:r>
                        <a:rPr kumimoji="1" lang="ja-JP" altLang="en-US" sz="1200" dirty="0"/>
                        <a:t>外国人</a:t>
                      </a:r>
                      <a:endParaRPr kumimoji="1" lang="en-US" altLang="ja-JP" sz="1200" dirty="0"/>
                    </a:p>
                    <a:p>
                      <a:pPr algn="ctr"/>
                      <a:r>
                        <a:rPr kumimoji="1" lang="ja-JP" altLang="en-US" sz="1200" dirty="0"/>
                        <a:t>入国者数</a:t>
                      </a:r>
                      <a:endParaRPr kumimoji="1" lang="ja-JP" altLang="en-US" sz="1200" dirty="0">
                        <a:solidFill>
                          <a:schemeClr val="bg1"/>
                        </a:solidFill>
                      </a:endParaRPr>
                    </a:p>
                  </a:txBody>
                  <a:tcPr anchor="ctr"/>
                </a:tc>
                <a:extLst>
                  <a:ext uri="{0D108BD9-81ED-4DB2-BD59-A6C34878D82A}">
                    <a16:rowId xmlns:a16="http://schemas.microsoft.com/office/drawing/2014/main" val="10001"/>
                  </a:ext>
                </a:extLst>
              </a:tr>
              <a:tr h="414792">
                <a:tc>
                  <a:txBody>
                    <a:bodyPr/>
                    <a:lstStyle/>
                    <a:p>
                      <a:endParaRPr kumimoji="1" lang="en-US" altLang="ja-JP"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2"/>
                  </a:ext>
                </a:extLst>
              </a:tr>
              <a:tr h="414792">
                <a:tc>
                  <a:txBody>
                    <a:bodyPr/>
                    <a:lstStyle/>
                    <a:p>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3"/>
                  </a:ext>
                </a:extLst>
              </a:tr>
              <a:tr h="715945">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4"/>
                  </a:ext>
                </a:extLst>
              </a:tr>
              <a:tr h="414792">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5"/>
                  </a:ext>
                </a:extLst>
              </a:tr>
              <a:tr h="414792">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en-US" altLang="ja-JP" sz="1400" dirty="0"/>
                    </a:p>
                  </a:txBody>
                  <a:tcPr/>
                </a:tc>
                <a:tc>
                  <a:txBody>
                    <a:bodyPr/>
                    <a:lstStyle/>
                    <a:p>
                      <a:pPr algn="ctr"/>
                      <a:endParaRPr kumimoji="1" lang="en-US" altLang="ja-JP" sz="1400" dirty="0"/>
                    </a:p>
                  </a:txBody>
                  <a:tcPr/>
                </a:tc>
                <a:extLst>
                  <a:ext uri="{0D108BD9-81ED-4DB2-BD59-A6C34878D82A}">
                    <a16:rowId xmlns:a16="http://schemas.microsoft.com/office/drawing/2014/main" val="10006"/>
                  </a:ext>
                </a:extLst>
              </a:tr>
              <a:tr h="414792">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7"/>
                  </a:ext>
                </a:extLst>
              </a:tr>
              <a:tr h="414792">
                <a:tc>
                  <a:txBody>
                    <a:bodyPr/>
                    <a:lstStyle/>
                    <a:p>
                      <a:endParaRPr kumimoji="1" lang="ja-JP" altLang="en-US" sz="14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8"/>
                  </a:ext>
                </a:extLst>
              </a:tr>
              <a:tr h="409111">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9"/>
                  </a:ext>
                </a:extLst>
              </a:tr>
              <a:tr h="409111">
                <a:tc>
                  <a:txBody>
                    <a:bodyPr/>
                    <a:lstStyle/>
                    <a:p>
                      <a:endParaRPr kumimoji="1" lang="ja-JP" altLang="en-US" sz="14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10"/>
                  </a:ext>
                </a:extLst>
              </a:tr>
              <a:tr h="409111">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11"/>
                  </a:ext>
                </a:extLst>
              </a:tr>
              <a:tr h="409111">
                <a:tc>
                  <a:txBody>
                    <a:bodyPr/>
                    <a:lstStyle/>
                    <a:p>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rgbClr val="FF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12"/>
                  </a:ext>
                </a:extLst>
              </a:tr>
              <a:tr h="409111">
                <a:tc gridSpan="2">
                  <a:txBody>
                    <a:bodyPr/>
                    <a:lstStyle/>
                    <a:p>
                      <a:pPr algn="r"/>
                      <a:r>
                        <a:rPr kumimoji="1" lang="ja-JP" altLang="en-US" sz="1400" dirty="0"/>
                        <a:t>（合計）</a:t>
                      </a:r>
                    </a:p>
                  </a:txBody>
                  <a:tcPr/>
                </a:tc>
                <a:tc hMerge="1">
                  <a:txBody>
                    <a:bodyPr/>
                    <a:lstStyle/>
                    <a:p>
                      <a:endParaRPr kumimoji="1" lang="ja-JP" altLang="en-US"/>
                    </a:p>
                  </a:txBody>
                  <a:tcPr/>
                </a:tc>
                <a:tc>
                  <a:txBody>
                    <a:bodyPr/>
                    <a:lstStyle/>
                    <a:p>
                      <a:pPr algn="ctr"/>
                      <a:endParaRPr kumimoji="1" lang="ja-JP" altLang="en-US" sz="1400" dirty="0"/>
                    </a:p>
                  </a:txBody>
                  <a:tcPr/>
                </a:tc>
                <a:tc>
                  <a:txBody>
                    <a:bodyPr/>
                    <a:lstStyle/>
                    <a:p>
                      <a:pPr algn="ctr"/>
                      <a:endParaRPr kumimoji="1" lang="ja-JP" altLang="en-US" sz="1400"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dirty="0"/>
                        <a:t>（合計）</a:t>
                      </a:r>
                    </a:p>
                    <a:p>
                      <a:pPr algn="r"/>
                      <a:endParaRPr kumimoji="1" lang="ja-JP" altLang="en-US" sz="1400" dirty="0"/>
                    </a:p>
                  </a:txBody>
                  <a:tcPr/>
                </a:tc>
                <a:tc>
                  <a:txBody>
                    <a:bodyPr/>
                    <a:lstStyle/>
                    <a:p>
                      <a:pPr algn="r"/>
                      <a:endParaRPr kumimoji="1" lang="ja-JP" altLang="en-US" sz="1400" dirty="0"/>
                    </a:p>
                  </a:txBody>
                  <a:tcPr/>
                </a:tc>
                <a:tc>
                  <a:txBody>
                    <a:bodyPr/>
                    <a:lstStyle/>
                    <a:p>
                      <a:pPr algn="r"/>
                      <a:endParaRPr kumimoji="1" lang="ja-JP" altLang="en-US" sz="1400" dirty="0"/>
                    </a:p>
                  </a:txBody>
                  <a:tcPr/>
                </a:tc>
                <a:tc>
                  <a:txBody>
                    <a:bodyPr/>
                    <a:lstStyle/>
                    <a:p>
                      <a:pPr algn="r"/>
                      <a:r>
                        <a:rPr kumimoji="1" lang="ja-JP" altLang="en-US" sz="1400" dirty="0"/>
                        <a:t>（合計）</a:t>
                      </a:r>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5923355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492</Words>
  <PresentationFormat>A4 210 x 297 mm</PresentationFormat>
  <Paragraphs>80</Paragraphs>
  <Slides>5</Slides>
  <Notes>5</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