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0" r:id="rId2"/>
    <p:sldId id="262" r:id="rId3"/>
    <p:sldId id="261" r:id="rId4"/>
    <p:sldId id="263"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482" y="9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2024/4/11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2024/4/11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2024/4/11</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令和６年度補助要望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別紙－６</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〇〇空港におけるビジネスジェット（国際線）の利用状況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ビジネスジェット（国際線）受入機数実績の推移</a:t>
            </a:r>
            <a:r>
              <a:rPr lang="en-US" altLang="ja-JP" sz="1400" dirty="0">
                <a:solidFill>
                  <a:prstClr val="black"/>
                </a:solidFill>
              </a:rPr>
              <a:t>】</a:t>
            </a:r>
          </a:p>
        </p:txBody>
      </p:sp>
      <p:sp>
        <p:nvSpPr>
          <p:cNvPr id="32" name="正方形/長方形 31"/>
          <p:cNvSpPr/>
          <p:nvPr/>
        </p:nvSpPr>
        <p:spPr>
          <a:xfrm>
            <a:off x="346978" y="1865933"/>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ビジネスジェット（国際線）受入旅客数実績の推移</a:t>
            </a:r>
            <a:r>
              <a:rPr lang="en-US" altLang="ja-JP" sz="1400" dirty="0">
                <a:solidFill>
                  <a:prstClr val="black"/>
                </a:solidFill>
              </a:rPr>
              <a:t>】</a:t>
            </a:r>
          </a:p>
        </p:txBody>
      </p:sp>
      <p:sp>
        <p:nvSpPr>
          <p:cNvPr id="11" name="正方形/長方形 10"/>
          <p:cNvSpPr/>
          <p:nvPr/>
        </p:nvSpPr>
        <p:spPr>
          <a:xfrm>
            <a:off x="5169024" y="1861449"/>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endParaRPr lang="en-US" altLang="ja-JP" dirty="0">
              <a:solidFill>
                <a:prstClr val="white"/>
              </a:solidFill>
            </a:endParaRPr>
          </a:p>
          <a:p>
            <a:pPr algn="ctr"/>
            <a:r>
              <a:rPr lang="en-US" altLang="ja-JP" sz="1600" dirty="0">
                <a:solidFill>
                  <a:prstClr val="white"/>
                </a:solidFill>
              </a:rPr>
              <a:t>※</a:t>
            </a:r>
            <a:r>
              <a:rPr lang="ja-JP" altLang="en-US" sz="1600" dirty="0">
                <a:solidFill>
                  <a:prstClr val="white"/>
                </a:solidFill>
              </a:rPr>
              <a:t>旅客数については把握可能な範囲で記載</a:t>
            </a:r>
          </a:p>
        </p:txBody>
      </p:sp>
      <p:grpSp>
        <p:nvGrpSpPr>
          <p:cNvPr id="2" name="グループ化 1"/>
          <p:cNvGrpSpPr/>
          <p:nvPr/>
        </p:nvGrpSpPr>
        <p:grpSpPr>
          <a:xfrm>
            <a:off x="41379" y="4144666"/>
            <a:ext cx="9777536" cy="1462577"/>
            <a:chOff x="70407" y="35116"/>
            <a:chExt cx="9777536" cy="1462577"/>
          </a:xfrm>
        </p:grpSpPr>
        <p:sp>
          <p:nvSpPr>
            <p:cNvPr id="14" name="正方形/長方形 13"/>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ビジネスジェット（国際線）の需要の見込み</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70407" y="543586"/>
              <a:ext cx="9777535" cy="95410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今後の需要の見込み</a:t>
              </a:r>
              <a:r>
                <a:rPr lang="en-US" altLang="ja-JP" sz="1400" dirty="0">
                  <a:solidFill>
                    <a:prstClr val="black"/>
                  </a:solidFill>
                </a:rPr>
                <a:t>】</a:t>
              </a:r>
            </a:p>
            <a:p>
              <a:r>
                <a:rPr lang="ja-JP" altLang="en-US" sz="1400" dirty="0">
                  <a:solidFill>
                    <a:prstClr val="black"/>
                  </a:solidFill>
                </a:rPr>
                <a:t>・これまでの実績や、外的要因、これまでに受けたビジネスジェット（国際線）の利用に関する問い合わせ状況、関係事業者等の声などから、今後の需要の見込みに関して可能な限り具体的に記載。</a:t>
              </a:r>
              <a:endParaRPr lang="en-US" altLang="ja-JP" sz="1400" dirty="0">
                <a:solidFill>
                  <a:prstClr val="black"/>
                </a:solidFill>
              </a:endParaRPr>
            </a:p>
            <a:p>
              <a:endParaRPr lang="en-US" altLang="ja-JP" sz="1400" dirty="0">
                <a:solidFill>
                  <a:prstClr val="black"/>
                </a:solidFill>
              </a:endParaRPr>
            </a:p>
          </p:txBody>
        </p:sp>
      </p:gr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現状のビジネスジェット（国際線）旅客の動線及び補助事業実施後の動線</a:t>
            </a:r>
            <a:endParaRPr lang="ja-JP" altLang="en-US" sz="16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 name="グループ化 4"/>
          <p:cNvGrpSpPr/>
          <p:nvPr/>
        </p:nvGrpSpPr>
        <p:grpSpPr>
          <a:xfrm>
            <a:off x="344487" y="846584"/>
            <a:ext cx="9289033" cy="5822776"/>
            <a:chOff x="346978" y="4926914"/>
            <a:chExt cx="9214535" cy="2050869"/>
          </a:xfrm>
        </p:grpSpPr>
        <p:sp>
          <p:nvSpPr>
            <p:cNvPr id="7" name="正方形/長方形 6"/>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現状の動線について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sp>
          <p:nvSpPr>
            <p:cNvPr id="8" name="正方形/長方形 7"/>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補助事業実施後の動線について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grpSp>
      <p:sp>
        <p:nvSpPr>
          <p:cNvPr id="9" name="テキスト ボックス 8"/>
          <p:cNvSpPr txBox="1"/>
          <p:nvPr/>
        </p:nvSpPr>
        <p:spPr>
          <a:xfrm>
            <a:off x="187918" y="53880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現状のビジネスジェット（国際線）旅客の動線</a:t>
            </a:r>
            <a:r>
              <a:rPr lang="en-US" altLang="ja-JP" sz="1400" dirty="0">
                <a:solidFill>
                  <a:prstClr val="black"/>
                </a:solidFill>
              </a:rPr>
              <a:t>】</a:t>
            </a:r>
          </a:p>
        </p:txBody>
      </p:sp>
      <p:sp>
        <p:nvSpPr>
          <p:cNvPr id="10" name="テキスト ボックス 9"/>
          <p:cNvSpPr txBox="1"/>
          <p:nvPr/>
        </p:nvSpPr>
        <p:spPr>
          <a:xfrm>
            <a:off x="4929058" y="55042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補助事業実施後の動線</a:t>
            </a:r>
            <a:r>
              <a:rPr lang="en-US" altLang="ja-JP" sz="1400" dirty="0">
                <a:solidFill>
                  <a:prstClr val="black"/>
                </a:solidFill>
              </a:rPr>
              <a:t>】</a:t>
            </a: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ビジネスジェット（国際線）旅客の受入対応についての現状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958961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ビジネスジェット（国際線）の旅客の現有施設での受入対応状況</a:t>
            </a:r>
            <a:r>
              <a:rPr lang="en-US" altLang="ja-JP" sz="1400" dirty="0">
                <a:solidFill>
                  <a:prstClr val="black"/>
                </a:solidFill>
              </a:rPr>
              <a:t>】</a:t>
            </a:r>
          </a:p>
        </p:txBody>
      </p:sp>
      <p:sp>
        <p:nvSpPr>
          <p:cNvPr id="6" name="テキスト ボックス 5"/>
          <p:cNvSpPr txBox="1"/>
          <p:nvPr/>
        </p:nvSpPr>
        <p:spPr>
          <a:xfrm>
            <a:off x="200472" y="4948131"/>
            <a:ext cx="94330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ビジネスジェット（国際線）の旅客の現有施設での受入対応状況についての課題解決策</a:t>
            </a:r>
            <a:r>
              <a:rPr lang="en-US" altLang="ja-JP" sz="1400" dirty="0">
                <a:solidFill>
                  <a:prstClr val="black"/>
                </a:solidFill>
              </a:rPr>
              <a:t>】</a:t>
            </a:r>
          </a:p>
        </p:txBody>
      </p:sp>
      <p:sp>
        <p:nvSpPr>
          <p:cNvPr id="7" name="テキスト ボックス 6"/>
          <p:cNvSpPr txBox="1"/>
          <p:nvPr/>
        </p:nvSpPr>
        <p:spPr>
          <a:xfrm>
            <a:off x="279567" y="5238035"/>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200472" y="2852936"/>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258214" y="3122384"/>
            <a:ext cx="9735346" cy="1169551"/>
          </a:xfrm>
          <a:prstGeom prst="rect">
            <a:avLst/>
          </a:prstGeom>
        </p:spPr>
        <p:txBody>
          <a:bodyPr wrap="square">
            <a:spAutoFit/>
          </a:bodyPr>
          <a:lstStyle/>
          <a:p>
            <a:r>
              <a:rPr lang="ja-JP" altLang="en-US" sz="1400" dirty="0"/>
              <a:t>・</a:t>
            </a:r>
            <a:r>
              <a:rPr lang="ja-JP" altLang="en-US" sz="1400" dirty="0">
                <a:solidFill>
                  <a:prstClr val="black"/>
                </a:solidFill>
              </a:rPr>
              <a:t>ビジネスジェットの専用動線</a:t>
            </a:r>
            <a:r>
              <a:rPr lang="ja-JP" altLang="en-US" sz="1400" dirty="0"/>
              <a:t>の導入等により、現状の課題が解決される見通しを具体的に記載する。</a:t>
            </a:r>
          </a:p>
          <a:p>
            <a:r>
              <a:rPr lang="ja-JP" altLang="en-US" sz="1400" dirty="0"/>
              <a:t>・</a:t>
            </a:r>
            <a:r>
              <a:rPr lang="ja-JP" altLang="en-US" sz="1400" dirty="0">
                <a:solidFill>
                  <a:prstClr val="black"/>
                </a:solidFill>
              </a:rPr>
              <a:t>ビジネスジェットの専用動線</a:t>
            </a:r>
            <a:r>
              <a:rPr lang="ja-JP" altLang="en-US" sz="1400" dirty="0"/>
              <a:t>を含む、航空旅客ターミナル施設内で実施された搭乗関連手続き円滑化事業による一体的な効果もあれば記載可</a:t>
            </a:r>
          </a:p>
          <a:p>
            <a:r>
              <a:rPr lang="ja-JP" altLang="en-US" sz="1400" dirty="0"/>
              <a:t>・</a:t>
            </a:r>
            <a:r>
              <a:rPr lang="ja-JP" altLang="en-US" sz="1400" dirty="0">
                <a:solidFill>
                  <a:prstClr val="black"/>
                </a:solidFill>
              </a:rPr>
              <a:t>ビジネスジェットの専用動線</a:t>
            </a:r>
            <a:r>
              <a:rPr lang="ja-JP" altLang="en-US" sz="1400" dirty="0"/>
              <a:t>の導入に伴い、ビジネスジェット</a:t>
            </a:r>
            <a:r>
              <a:rPr lang="ja-JP" altLang="en-US" sz="1400" dirty="0">
                <a:solidFill>
                  <a:prstClr val="black"/>
                </a:solidFill>
              </a:rPr>
              <a:t>（国際線）</a:t>
            </a:r>
            <a:r>
              <a:rPr lang="ja-JP" altLang="en-US" sz="1400" dirty="0"/>
              <a:t>受入促進に向けた関係事業者等との取組予定などがあれば記載する。</a:t>
            </a:r>
          </a:p>
        </p:txBody>
      </p:sp>
      <p:sp>
        <p:nvSpPr>
          <p:cNvPr id="9" name="テキスト ボックス 8"/>
          <p:cNvSpPr txBox="1"/>
          <p:nvPr/>
        </p:nvSpPr>
        <p:spPr>
          <a:xfrm>
            <a:off x="287892" y="1805339"/>
            <a:ext cx="9489644" cy="523220"/>
          </a:xfrm>
          <a:prstGeom prst="rect">
            <a:avLst/>
          </a:prstGeom>
          <a:noFill/>
          <a:ln>
            <a:noFill/>
          </a:ln>
        </p:spPr>
        <p:txBody>
          <a:bodyPr wrap="square" rtlCol="0">
            <a:spAutoFit/>
          </a:bodyPr>
          <a:lstStyle/>
          <a:p>
            <a:r>
              <a:rPr lang="ja-JP" altLang="en-US" sz="1400" dirty="0">
                <a:solidFill>
                  <a:prstClr val="black"/>
                </a:solidFill>
              </a:rPr>
              <a:t>・</a:t>
            </a:r>
            <a:r>
              <a:rPr lang="en-US" altLang="ja-JP" sz="1400" dirty="0">
                <a:solidFill>
                  <a:prstClr val="black"/>
                </a:solidFill>
              </a:rPr>
              <a:t> </a:t>
            </a:r>
            <a:r>
              <a:rPr lang="ja-JP" altLang="en-US" sz="1400" dirty="0">
                <a:solidFill>
                  <a:prstClr val="black"/>
                </a:solidFill>
              </a:rPr>
              <a:t>ビジネスジェット（国際線）の旅客の現有施設での受入対応状況（利用時間帯、旅客の待機場所、対応者、待ち時間、機体までの移動手段、ＣＩＱ手続状況等）について具体的に記載する。</a:t>
            </a:r>
            <a:endParaRPr lang="en-US" altLang="ja-JP" sz="1400" dirty="0">
              <a:solidFill>
                <a:prstClr val="black"/>
              </a:solidFill>
            </a:endParaRPr>
          </a:p>
        </p:txBody>
      </p:sp>
    </p:spTree>
    <p:extLst>
      <p:ext uri="{BB962C8B-B14F-4D97-AF65-F5344CB8AC3E}">
        <p14:creationId xmlns:p14="http://schemas.microsoft.com/office/powerpoint/2010/main" val="7729904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476</Words>
  <PresentationFormat>A4 210 x 297 mm</PresentationFormat>
  <Paragraphs>50</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ＭＳ Ｐゴシック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