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7200900" cy="10333038"/>
  <p:notesSz cx="6735763" cy="9866313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7813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56261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434391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912522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390651" algn="l" defTabSz="956261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868782" algn="l" defTabSz="956261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346913" algn="l" defTabSz="956261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825044" algn="l" defTabSz="956261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255">
          <p15:clr>
            <a:srgbClr val="A4A3A4"/>
          </p15:clr>
        </p15:guide>
        <p15:guide id="2" pos="226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8" userDrawn="1">
          <p15:clr>
            <a:srgbClr val="A4A3A4"/>
          </p15:clr>
        </p15:guide>
        <p15:guide id="2" pos="212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FF00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43"/>
    <p:restoredTop sz="94660"/>
  </p:normalViewPr>
  <p:slideViewPr>
    <p:cSldViewPr>
      <p:cViewPr>
        <p:scale>
          <a:sx n="66" d="100"/>
          <a:sy n="66" d="100"/>
        </p:scale>
        <p:origin x="1830" y="60"/>
      </p:cViewPr>
      <p:guideLst>
        <p:guide orient="horz" pos="3255"/>
        <p:guide pos="2268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-2514" y="-78"/>
      </p:cViewPr>
      <p:guideLst>
        <p:guide orient="horz" pos="3108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7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18830" cy="493316"/>
          </a:xfrm>
          <a:prstGeom prst="rect">
            <a:avLst/>
          </a:prstGeom>
        </p:spPr>
        <p:txBody>
          <a:bodyPr vert="horz" lIns="94855" tIns="47427" rIns="94855" bIns="47427" rtlCol="0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1038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3815375" y="1"/>
            <a:ext cx="2918830" cy="493316"/>
          </a:xfrm>
          <a:prstGeom prst="rect">
            <a:avLst/>
          </a:prstGeom>
        </p:spPr>
        <p:txBody>
          <a:bodyPr vert="horz" lIns="94855" tIns="47427" rIns="94855" bIns="47427" rtlCol="0"/>
          <a:lstStyle>
            <a:lvl1pPr algn="r">
              <a:defRPr sz="1300"/>
            </a:lvl1pPr>
          </a:lstStyle>
          <a:p>
            <a:fld id="{2E73C88D-68A5-4765-8999-664EF5B46FEB}" type="datetimeFigureOut">
              <a:rPr kumimoji="1" lang="ja-JP" altLang="en-US" smtClean="0"/>
              <a:pPr/>
              <a:t>2023/2/28</a:t>
            </a:fld>
            <a:endParaRPr kumimoji="1" lang="ja-JP" altLang="en-US"/>
          </a:p>
        </p:txBody>
      </p:sp>
      <p:sp>
        <p:nvSpPr>
          <p:cNvPr id="1039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1" y="9371286"/>
            <a:ext cx="2918830" cy="493316"/>
          </a:xfrm>
          <a:prstGeom prst="rect">
            <a:avLst/>
          </a:prstGeom>
        </p:spPr>
        <p:txBody>
          <a:bodyPr vert="horz" lIns="94855" tIns="47427" rIns="94855" bIns="47427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1040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3815375" y="9371286"/>
            <a:ext cx="2918830" cy="493316"/>
          </a:xfrm>
          <a:prstGeom prst="rect">
            <a:avLst/>
          </a:prstGeom>
        </p:spPr>
        <p:txBody>
          <a:bodyPr vert="horz" lIns="94855" tIns="47427" rIns="94855" bIns="47427" rtlCol="0" anchor="b"/>
          <a:lstStyle>
            <a:lvl1pPr algn="r">
              <a:defRPr sz="1300"/>
            </a:lvl1pPr>
          </a:lstStyle>
          <a:p>
            <a:fld id="{7FBFE2CE-705C-443C-B52D-AA8BECFD043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58681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3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1064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4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D06EA9-14B5-4F31-95CC-6AD91D20700D}" type="datetimeFigureOut">
              <a:rPr kumimoji="1" lang="ja-JP" altLang="en-US" smtClean="0"/>
              <a:t>2023/2/28</a:t>
            </a:fld>
            <a:endParaRPr kumimoji="1" lang="ja-JP" altLang="en-US"/>
          </a:p>
        </p:txBody>
      </p:sp>
      <p:sp>
        <p:nvSpPr>
          <p:cNvPr id="1065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078698" y="739973"/>
            <a:ext cx="2578368" cy="369986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1066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6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067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1068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4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807EA6-0398-4990-8029-A74DB74122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タイトル 1"/>
          <p:cNvSpPr>
            <a:spLocks noGrp="1"/>
          </p:cNvSpPr>
          <p:nvPr>
            <p:ph type="ctrTitle"/>
          </p:nvPr>
        </p:nvSpPr>
        <p:spPr>
          <a:xfrm>
            <a:off x="540068" y="3209204"/>
            <a:ext cx="6120765" cy="2215642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1032" name="サブタイトル 2"/>
          <p:cNvSpPr>
            <a:spLocks noGrp="1"/>
          </p:cNvSpPr>
          <p:nvPr>
            <p:ph type="subTitle" idx="1"/>
          </p:nvPr>
        </p:nvSpPr>
        <p:spPr>
          <a:xfrm>
            <a:off x="1080135" y="5855390"/>
            <a:ext cx="5040630" cy="264121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781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562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343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125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3906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687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3469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8250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1033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7BCFA-6236-45A1-9B55-E05C1B2587F2}" type="datetimeFigureOut">
              <a:rPr kumimoji="1" lang="ja-JP" altLang="en-US" smtClean="0"/>
              <a:pPr/>
              <a:t>2023/2/28</a:t>
            </a:fld>
            <a:endParaRPr kumimoji="1" lang="ja-JP" altLang="en-US"/>
          </a:p>
        </p:txBody>
      </p:sp>
      <p:sp>
        <p:nvSpPr>
          <p:cNvPr id="1034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35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66C1F-E472-4057-9DCE-54C8326878A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タイトル プレースホルダ 1"/>
          <p:cNvSpPr>
            <a:spLocks noGrp="1"/>
          </p:cNvSpPr>
          <p:nvPr>
            <p:ph type="title"/>
          </p:nvPr>
        </p:nvSpPr>
        <p:spPr>
          <a:xfrm>
            <a:off x="360046" y="413986"/>
            <a:ext cx="6480810" cy="1722173"/>
          </a:xfrm>
          <a:prstGeom prst="rect">
            <a:avLst/>
          </a:prstGeom>
        </p:spPr>
        <p:txBody>
          <a:bodyPr vert="horz" lIns="95626" tIns="47813" rIns="95626" bIns="47813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1026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60046" y="2411044"/>
            <a:ext cx="6480810" cy="6819143"/>
          </a:xfrm>
          <a:prstGeom prst="rect">
            <a:avLst/>
          </a:prstGeom>
        </p:spPr>
        <p:txBody>
          <a:bodyPr vert="horz" lIns="95626" tIns="47813" rIns="95626" bIns="47813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027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360046" y="9577931"/>
            <a:ext cx="1680210" cy="549771"/>
          </a:xfrm>
          <a:prstGeom prst="rect">
            <a:avLst/>
          </a:prstGeom>
        </p:spPr>
        <p:txBody>
          <a:bodyPr vert="horz" lIns="95626" tIns="47813" rIns="95626" bIns="47813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57BCFA-6236-45A1-9B55-E05C1B2587F2}" type="datetimeFigureOut">
              <a:rPr kumimoji="1" lang="ja-JP" altLang="en-US" smtClean="0"/>
              <a:pPr/>
              <a:t>2023/2/28</a:t>
            </a:fld>
            <a:endParaRPr kumimoji="1" lang="ja-JP" altLang="en-US"/>
          </a:p>
        </p:txBody>
      </p:sp>
      <p:sp>
        <p:nvSpPr>
          <p:cNvPr id="1028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2460308" y="9577931"/>
            <a:ext cx="2280285" cy="549771"/>
          </a:xfrm>
          <a:prstGeom prst="rect">
            <a:avLst/>
          </a:prstGeom>
        </p:spPr>
        <p:txBody>
          <a:bodyPr vert="horz" lIns="95626" tIns="47813" rIns="95626" bIns="47813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1029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5160646" y="9577931"/>
            <a:ext cx="1680210" cy="549771"/>
          </a:xfrm>
          <a:prstGeom prst="rect">
            <a:avLst/>
          </a:prstGeom>
        </p:spPr>
        <p:txBody>
          <a:bodyPr vert="horz" lIns="95626" tIns="47813" rIns="95626" bIns="47813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266C1F-E472-4057-9DCE-54C8326878A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</p:sldLayoutIdLst>
  <p:txStyles>
    <p:titleStyle>
      <a:lvl1pPr algn="ctr" defTabSz="956261" rtl="0" eaLnBrk="1" latinLnBrk="0" hangingPunct="1">
        <a:spcBef>
          <a:spcPct val="0"/>
        </a:spcBef>
        <a:buNone/>
        <a:defRPr kumimoji="1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8598" indent="-358598" algn="l" defTabSz="956261" rtl="0" eaLnBrk="1" latinLnBrk="0" hangingPunct="1">
        <a:spcBef>
          <a:spcPct val="20000"/>
        </a:spcBef>
        <a:buFont typeface="Arial" pitchFamily="34" charset="0"/>
        <a:buChar char="•"/>
        <a:defRPr kumimoji="1" sz="3300" kern="1200">
          <a:solidFill>
            <a:schemeClr val="tx1"/>
          </a:solidFill>
          <a:latin typeface="+mn-lt"/>
          <a:ea typeface="+mn-ea"/>
          <a:cs typeface="+mn-cs"/>
        </a:defRPr>
      </a:lvl1pPr>
      <a:lvl2pPr marL="776962" indent="-298831" algn="l" defTabSz="956261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95326" indent="-239065" algn="l" defTabSz="956261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73457" indent="-239065" algn="l" defTabSz="956261" rtl="0" eaLnBrk="1" latinLnBrk="0" hangingPunct="1">
        <a:spcBef>
          <a:spcPct val="20000"/>
        </a:spcBef>
        <a:buFont typeface="Arial" pitchFamily="34" charset="0"/>
        <a:buChar char="–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151587" indent="-239065" algn="l" defTabSz="956261" rtl="0" eaLnBrk="1" latinLnBrk="0" hangingPunct="1">
        <a:spcBef>
          <a:spcPct val="20000"/>
        </a:spcBef>
        <a:buFont typeface="Arial" pitchFamily="34" charset="0"/>
        <a:buChar char="»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629717" indent="-239065" algn="l" defTabSz="956261" rtl="0" eaLnBrk="1" latinLnBrk="0" hangingPunct="1">
        <a:spcBef>
          <a:spcPct val="20000"/>
        </a:spcBef>
        <a:buFont typeface="Arial" pitchFamily="34" charset="0"/>
        <a:buChar char="•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107848" indent="-239065" algn="l" defTabSz="956261" rtl="0" eaLnBrk="1" latinLnBrk="0" hangingPunct="1">
        <a:spcBef>
          <a:spcPct val="20000"/>
        </a:spcBef>
        <a:buFont typeface="Arial" pitchFamily="34" charset="0"/>
        <a:buChar char="•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585978" indent="-239065" algn="l" defTabSz="956261" rtl="0" eaLnBrk="1" latinLnBrk="0" hangingPunct="1">
        <a:spcBef>
          <a:spcPct val="20000"/>
        </a:spcBef>
        <a:buFont typeface="Arial" pitchFamily="34" charset="0"/>
        <a:buChar char="•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064109" indent="-239065" algn="l" defTabSz="956261" rtl="0" eaLnBrk="1" latinLnBrk="0" hangingPunct="1">
        <a:spcBef>
          <a:spcPct val="20000"/>
        </a:spcBef>
        <a:buFont typeface="Arial" pitchFamily="34" charset="0"/>
        <a:buChar char="•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56261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78130" algn="l" defTabSz="956261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56261" algn="l" defTabSz="956261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434391" algn="l" defTabSz="956261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912522" algn="l" defTabSz="956261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390651" algn="l" defTabSz="956261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868782" algn="l" defTabSz="956261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346913" algn="l" defTabSz="956261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25044" algn="l" defTabSz="956261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2" name="正方形/長方形 9"/>
          <p:cNvSpPr/>
          <p:nvPr/>
        </p:nvSpPr>
        <p:spPr>
          <a:xfrm>
            <a:off x="0" y="702023"/>
            <a:ext cx="7200900" cy="96310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3" name="テキスト ボックス 3"/>
          <p:cNvSpPr txBox="1">
            <a:spLocks noChangeArrowheads="1"/>
          </p:cNvSpPr>
          <p:nvPr/>
        </p:nvSpPr>
        <p:spPr>
          <a:xfrm>
            <a:off x="0" y="1"/>
            <a:ext cx="1741621" cy="2376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5626" tIns="37648" rIns="95626" bIns="37648">
            <a:spAutoFit/>
          </a:bodyPr>
          <a:lstStyle/>
          <a:p>
            <a:r>
              <a:rPr lang="ja-JP" altLang="en-US" sz="1050" dirty="0" smtClean="0">
                <a:latin typeface="ＭＳ 明朝" pitchFamily="17" charset="-128"/>
                <a:ea typeface="ＭＳ 明朝" pitchFamily="17" charset="-128"/>
              </a:rPr>
              <a:t>推進費要求書　様式</a:t>
            </a:r>
            <a:r>
              <a:rPr lang="en-US" altLang="ja-JP" sz="1050" dirty="0" smtClean="0">
                <a:latin typeface="ＭＳ 明朝" pitchFamily="17" charset="-128"/>
                <a:ea typeface="ＭＳ 明朝" pitchFamily="17" charset="-128"/>
              </a:rPr>
              <a:t>-</a:t>
            </a:r>
            <a:r>
              <a:rPr lang="ja-JP" altLang="en-US" sz="1050" dirty="0" smtClean="0">
                <a:latin typeface="ＭＳ 明朝" pitchFamily="17" charset="-128"/>
                <a:ea typeface="ＭＳ 明朝" pitchFamily="17" charset="-128"/>
              </a:rPr>
              <a:t>災３</a:t>
            </a:r>
            <a:endParaRPr lang="ja-JP" altLang="en-US" sz="1050" dirty="0">
              <a:latin typeface="ＭＳ 明朝" pitchFamily="17" charset="-128"/>
              <a:ea typeface="ＭＳ 明朝" pitchFamily="17" charset="-128"/>
            </a:endParaRPr>
          </a:p>
        </p:txBody>
      </p:sp>
      <p:sp>
        <p:nvSpPr>
          <p:cNvPr id="1044" name="テキスト ボックス 3"/>
          <p:cNvSpPr txBox="1">
            <a:spLocks noChangeArrowheads="1"/>
          </p:cNvSpPr>
          <p:nvPr/>
        </p:nvSpPr>
        <p:spPr>
          <a:xfrm>
            <a:off x="0" y="197967"/>
            <a:ext cx="7200900" cy="2606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5626" tIns="37648" rIns="95626" bIns="37648">
            <a:spAutoFit/>
          </a:bodyPr>
          <a:lstStyle/>
          <a:p>
            <a:pPr algn="ctr"/>
            <a:r>
              <a:rPr lang="ja-JP" altLang="en-US" sz="1200" dirty="0" smtClean="0">
                <a:latin typeface="ＭＳ 明朝" pitchFamily="17" charset="-128"/>
                <a:ea typeface="ＭＳ 明朝" pitchFamily="17" charset="-128"/>
              </a:rPr>
              <a:t>防災・減災対策等強化事業推進費要求書（事業計画書）［災害対策事業</a:t>
            </a:r>
            <a:r>
              <a:rPr lang="en-US" altLang="ja-JP" sz="1200" dirty="0" smtClean="0">
                <a:latin typeface="ＭＳ 明朝" pitchFamily="17" charset="-128"/>
                <a:ea typeface="ＭＳ 明朝" pitchFamily="17" charset="-128"/>
              </a:rPr>
              <a:t>_</a:t>
            </a:r>
            <a:r>
              <a:rPr lang="ja-JP" altLang="en-US" sz="1200" dirty="0" smtClean="0">
                <a:latin typeface="ＭＳ 明朝" pitchFamily="17" charset="-128"/>
                <a:ea typeface="ＭＳ 明朝" pitchFamily="17" charset="-128"/>
              </a:rPr>
              <a:t>概要図］</a:t>
            </a:r>
            <a:endParaRPr lang="ja-JP" altLang="en-US" sz="1200" dirty="0">
              <a:latin typeface="ＭＳ 明朝" pitchFamily="17" charset="-128"/>
              <a:ea typeface="ＭＳ 明朝" pitchFamily="17" charset="-128"/>
            </a:endParaRPr>
          </a:p>
        </p:txBody>
      </p:sp>
      <p:sp>
        <p:nvSpPr>
          <p:cNvPr id="1045" name="テキスト ボックス 3"/>
          <p:cNvSpPr txBox="1">
            <a:spLocks noChangeArrowheads="1"/>
          </p:cNvSpPr>
          <p:nvPr/>
        </p:nvSpPr>
        <p:spPr>
          <a:xfrm>
            <a:off x="0" y="702023"/>
            <a:ext cx="2880370" cy="23761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lIns="95626" tIns="37648" rIns="95626" bIns="37648">
            <a:spAutoFit/>
          </a:bodyPr>
          <a:lstStyle/>
          <a:p>
            <a:pPr algn="ctr"/>
            <a:r>
              <a:rPr lang="ja-JP" altLang="en-US" sz="1050" dirty="0" smtClean="0">
                <a:latin typeface="ＭＳ 明朝" pitchFamily="17" charset="-128"/>
                <a:ea typeface="ＭＳ 明朝" pitchFamily="17" charset="-128"/>
              </a:rPr>
              <a:t>事　業　計　画　概　要　図</a:t>
            </a:r>
            <a:endParaRPr lang="ja-JP" altLang="en-US" sz="1050" dirty="0">
              <a:latin typeface="ＭＳ 明朝" pitchFamily="17" charset="-128"/>
              <a:ea typeface="ＭＳ 明朝" pitchFamily="17" charset="-128"/>
            </a:endParaRPr>
          </a:p>
        </p:txBody>
      </p:sp>
      <p:sp>
        <p:nvSpPr>
          <p:cNvPr id="1046" name="正方形/長方形 23"/>
          <p:cNvSpPr/>
          <p:nvPr/>
        </p:nvSpPr>
        <p:spPr>
          <a:xfrm>
            <a:off x="288082" y="1062063"/>
            <a:ext cx="2736304" cy="1656184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200" dirty="0">
              <a:solidFill>
                <a:schemeClr val="tx1"/>
              </a:solidFill>
              <a:latin typeface="ＭＳ 明朝" pitchFamily="17" charset="-128"/>
              <a:ea typeface="ＭＳ 明朝" pitchFamily="17" charset="-128"/>
            </a:endParaRPr>
          </a:p>
        </p:txBody>
      </p:sp>
      <p:sp>
        <p:nvSpPr>
          <p:cNvPr id="1047" name="正方形/長方形 25"/>
          <p:cNvSpPr/>
          <p:nvPr/>
        </p:nvSpPr>
        <p:spPr>
          <a:xfrm>
            <a:off x="288082" y="2718247"/>
            <a:ext cx="6480720" cy="4896544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en-US" altLang="ja-JP" sz="1200" dirty="0" smtClean="0">
              <a:solidFill>
                <a:schemeClr val="tx1"/>
              </a:solidFill>
              <a:latin typeface="ＭＳ 明朝" pitchFamily="17" charset="-128"/>
              <a:ea typeface="ＭＳ 明朝" pitchFamily="17" charset="-128"/>
            </a:endParaRPr>
          </a:p>
        </p:txBody>
      </p:sp>
      <p:sp>
        <p:nvSpPr>
          <p:cNvPr id="1048" name="正方形/長方形 31"/>
          <p:cNvSpPr/>
          <p:nvPr/>
        </p:nvSpPr>
        <p:spPr>
          <a:xfrm>
            <a:off x="288082" y="5958607"/>
            <a:ext cx="2736304" cy="1656184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200" dirty="0">
              <a:solidFill>
                <a:schemeClr val="tx1"/>
              </a:solidFill>
              <a:latin typeface="ＭＳ 明朝" pitchFamily="17" charset="-128"/>
              <a:ea typeface="ＭＳ 明朝" pitchFamily="17" charset="-128"/>
            </a:endParaRPr>
          </a:p>
        </p:txBody>
      </p:sp>
      <p:sp>
        <p:nvSpPr>
          <p:cNvPr id="1049" name="正方形/長方形 32"/>
          <p:cNvSpPr/>
          <p:nvPr/>
        </p:nvSpPr>
        <p:spPr>
          <a:xfrm>
            <a:off x="288082" y="8088528"/>
            <a:ext cx="3024336" cy="1830519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en-US" altLang="ja-JP" sz="1200" dirty="0" smtClean="0">
              <a:solidFill>
                <a:schemeClr val="tx1"/>
              </a:solidFill>
              <a:latin typeface="ＭＳ 明朝" pitchFamily="17" charset="-128"/>
              <a:ea typeface="ＭＳ 明朝" pitchFamily="17" charset="-128"/>
            </a:endParaRPr>
          </a:p>
          <a:p>
            <a:pPr algn="ctr"/>
            <a:endParaRPr lang="en-US" altLang="ja-JP" sz="1200" dirty="0">
              <a:solidFill>
                <a:schemeClr val="tx1"/>
              </a:solidFill>
              <a:latin typeface="ＭＳ 明朝" pitchFamily="17" charset="-128"/>
              <a:ea typeface="ＭＳ 明朝" pitchFamily="17" charset="-128"/>
            </a:endParaRPr>
          </a:p>
        </p:txBody>
      </p:sp>
      <p:sp>
        <p:nvSpPr>
          <p:cNvPr id="1050" name="正方形/長方形 33"/>
          <p:cNvSpPr/>
          <p:nvPr/>
        </p:nvSpPr>
        <p:spPr>
          <a:xfrm>
            <a:off x="3794559" y="8118847"/>
            <a:ext cx="2974243" cy="18002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en-US" altLang="ja-JP" sz="1200" dirty="0" smtClean="0">
              <a:solidFill>
                <a:schemeClr val="tx1"/>
              </a:solidFill>
              <a:latin typeface="ＭＳ 明朝" pitchFamily="17" charset="-128"/>
              <a:ea typeface="ＭＳ 明朝" pitchFamily="17" charset="-128"/>
            </a:endParaRPr>
          </a:p>
          <a:p>
            <a:pPr algn="ctr"/>
            <a:endParaRPr lang="en-US" altLang="ja-JP" sz="1200" dirty="0">
              <a:solidFill>
                <a:schemeClr val="tx1"/>
              </a:solidFill>
              <a:latin typeface="ＭＳ 明朝" pitchFamily="17" charset="-128"/>
              <a:ea typeface="ＭＳ 明朝" pitchFamily="17" charset="-128"/>
            </a:endParaRPr>
          </a:p>
        </p:txBody>
      </p:sp>
      <p:graphicFrame>
        <p:nvGraphicFramePr>
          <p:cNvPr id="1051" name="表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7811665"/>
              </p:ext>
            </p:extLst>
          </p:nvPr>
        </p:nvGraphicFramePr>
        <p:xfrm>
          <a:off x="4139158" y="794884"/>
          <a:ext cx="2520280" cy="14817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37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264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 gridSpan="2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kumimoji="1" lang="ja-JP" altLang="en-US" sz="1050" dirty="0" smtClean="0">
                          <a:solidFill>
                            <a:sysClr val="windowText" lastClr="000000"/>
                          </a:solidFill>
                          <a:latin typeface="ＭＳ 明朝" pitchFamily="17" charset="-128"/>
                          <a:ea typeface="ＭＳ 明朝" pitchFamily="17" charset="-128"/>
                        </a:rPr>
                        <a:t>凡　　　例</a:t>
                      </a:r>
                      <a:endParaRPr kumimoji="1" lang="ja-JP" altLang="en-US" sz="1050" dirty="0">
                        <a:solidFill>
                          <a:sysClr val="windowText" lastClr="000000"/>
                        </a:solidFill>
                        <a:latin typeface="ＭＳ 明朝" pitchFamily="17" charset="-128"/>
                        <a:ea typeface="ＭＳ 明朝" pitchFamily="17" charset="-128"/>
                      </a:endParaRPr>
                    </a:p>
                  </a:txBody>
                  <a:tcPr marT="36000" marB="36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05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56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b="1" dirty="0" smtClean="0">
                          <a:solidFill>
                            <a:schemeClr val="bg1"/>
                          </a:solidFill>
                        </a:rPr>
                        <a:t>赤</a:t>
                      </a:r>
                      <a:endParaRPr kumimoji="1" lang="ja-JP" altLang="en-US" sz="105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</a:pPr>
                      <a:r>
                        <a:rPr kumimoji="1" lang="ja-JP" altLang="en-US" sz="1050" dirty="0" smtClean="0">
                          <a:latin typeface="ＭＳ 明朝" pitchFamily="17" charset="-128"/>
                          <a:ea typeface="ＭＳ 明朝" pitchFamily="17" charset="-128"/>
                        </a:rPr>
                        <a:t>推進費施行箇所</a:t>
                      </a:r>
                      <a:endParaRPr kumimoji="1" lang="ja-JP" altLang="en-US" sz="1050" dirty="0">
                        <a:latin typeface="ＭＳ 明朝" pitchFamily="17" charset="-128"/>
                        <a:ea typeface="ＭＳ 明朝" pitchFamily="17" charset="-128"/>
                      </a:endParaRPr>
                    </a:p>
                  </a:txBody>
                  <a:tcPr marT="36000" marB="36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345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b="1" dirty="0" smtClean="0">
                          <a:solidFill>
                            <a:schemeClr val="bg1"/>
                          </a:solidFill>
                        </a:rPr>
                        <a:t>緑</a:t>
                      </a:r>
                      <a:endParaRPr kumimoji="1" lang="ja-JP" altLang="en-US" sz="105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</a:pPr>
                      <a:r>
                        <a:rPr kumimoji="1" lang="ja-JP" altLang="en-US" sz="1050" dirty="0" smtClean="0">
                          <a:latin typeface="ＭＳ 明朝" pitchFamily="17" charset="-128"/>
                          <a:ea typeface="ＭＳ 明朝" pitchFamily="17" charset="-128"/>
                        </a:rPr>
                        <a:t>災害復旧・関連（当年度施行）</a:t>
                      </a:r>
                      <a:endParaRPr kumimoji="1" lang="ja-JP" altLang="en-US" sz="1050" dirty="0">
                        <a:latin typeface="ＭＳ 明朝" pitchFamily="17" charset="-128"/>
                        <a:ea typeface="ＭＳ 明朝" pitchFamily="17" charset="-128"/>
                      </a:endParaRPr>
                    </a:p>
                  </a:txBody>
                  <a:tcPr marT="36000" marB="36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345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b="1" dirty="0" smtClean="0">
                          <a:solidFill>
                            <a:schemeClr val="bg1"/>
                          </a:solidFill>
                        </a:rPr>
                        <a:t>青</a:t>
                      </a:r>
                      <a:endParaRPr kumimoji="1" lang="ja-JP" altLang="en-US" sz="105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</a:pPr>
                      <a:r>
                        <a:rPr kumimoji="1" lang="ja-JP" altLang="en-US" sz="1050" dirty="0" smtClean="0">
                          <a:latin typeface="ＭＳ 明朝" pitchFamily="17" charset="-128"/>
                          <a:ea typeface="ＭＳ 明朝" pitchFamily="17" charset="-128"/>
                        </a:rPr>
                        <a:t>当年度施行箇所</a:t>
                      </a:r>
                      <a:endParaRPr kumimoji="1" lang="ja-JP" altLang="en-US" sz="1050" dirty="0">
                        <a:latin typeface="ＭＳ 明朝" pitchFamily="17" charset="-128"/>
                        <a:ea typeface="ＭＳ 明朝" pitchFamily="17" charset="-128"/>
                      </a:endParaRPr>
                    </a:p>
                  </a:txBody>
                  <a:tcPr marT="36000" marB="36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345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b="1" dirty="0" smtClean="0">
                          <a:solidFill>
                            <a:schemeClr val="tx1"/>
                          </a:solidFill>
                        </a:rPr>
                        <a:t>黄</a:t>
                      </a:r>
                      <a:endParaRPr kumimoji="1" lang="ja-JP" altLang="en-US" sz="105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</a:pPr>
                      <a:r>
                        <a:rPr kumimoji="1" lang="ja-JP" altLang="en-US" sz="1050" dirty="0" smtClean="0">
                          <a:latin typeface="ＭＳ 明朝" pitchFamily="17" charset="-128"/>
                          <a:ea typeface="ＭＳ 明朝" pitchFamily="17" charset="-128"/>
                        </a:rPr>
                        <a:t>次年度以降の実施予定</a:t>
                      </a:r>
                      <a:endParaRPr kumimoji="1" lang="ja-JP" altLang="en-US" sz="1050" dirty="0">
                        <a:latin typeface="ＭＳ 明朝" pitchFamily="17" charset="-128"/>
                        <a:ea typeface="ＭＳ 明朝" pitchFamily="17" charset="-128"/>
                      </a:endParaRPr>
                    </a:p>
                  </a:txBody>
                  <a:tcPr marT="36000" marB="36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345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b="1" dirty="0" smtClean="0">
                          <a:solidFill>
                            <a:schemeClr val="bg1"/>
                          </a:solidFill>
                        </a:rPr>
                        <a:t>黒</a:t>
                      </a:r>
                      <a:endParaRPr kumimoji="1" lang="ja-JP" altLang="en-US" sz="105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</a:pPr>
                      <a:r>
                        <a:rPr kumimoji="1" lang="ja-JP" altLang="en-US" sz="1050" dirty="0" smtClean="0">
                          <a:latin typeface="ＭＳ 明朝" pitchFamily="17" charset="-128"/>
                          <a:ea typeface="ＭＳ 明朝" pitchFamily="17" charset="-128"/>
                        </a:rPr>
                        <a:t>施行完了箇所</a:t>
                      </a:r>
                      <a:endParaRPr kumimoji="1" lang="ja-JP" altLang="en-US" sz="1050" dirty="0">
                        <a:latin typeface="ＭＳ 明朝" pitchFamily="17" charset="-128"/>
                        <a:ea typeface="ＭＳ 明朝" pitchFamily="17" charset="-128"/>
                      </a:endParaRPr>
                    </a:p>
                  </a:txBody>
                  <a:tcPr marT="36000" marB="36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1052" name="Picture 2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20730" y="2805485"/>
            <a:ext cx="552450" cy="70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54" name="テキスト ボックス 3"/>
          <p:cNvSpPr txBox="1">
            <a:spLocks noChangeArrowheads="1"/>
          </p:cNvSpPr>
          <p:nvPr/>
        </p:nvSpPr>
        <p:spPr>
          <a:xfrm>
            <a:off x="0" y="464409"/>
            <a:ext cx="1440210" cy="23761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lIns="95626" tIns="37648" rIns="95626" bIns="37648">
            <a:spAutoFit/>
          </a:bodyPr>
          <a:lstStyle/>
          <a:p>
            <a:r>
              <a:rPr lang="ja-JP" altLang="en-US" sz="1050" dirty="0" smtClean="0">
                <a:latin typeface="ＭＳ 明朝" pitchFamily="17" charset="-128"/>
                <a:ea typeface="ＭＳ 明朝" pitchFamily="17" charset="-128"/>
              </a:rPr>
              <a:t>事業名（地区名）</a:t>
            </a:r>
            <a:endParaRPr lang="ja-JP" altLang="en-US" sz="1050" dirty="0">
              <a:latin typeface="ＭＳ 明朝" pitchFamily="17" charset="-128"/>
              <a:ea typeface="ＭＳ 明朝" pitchFamily="17" charset="-128"/>
            </a:endParaRPr>
          </a:p>
        </p:txBody>
      </p:sp>
      <p:sp>
        <p:nvSpPr>
          <p:cNvPr id="1055" name="テキスト ボックス 3"/>
          <p:cNvSpPr txBox="1">
            <a:spLocks noChangeArrowheads="1"/>
          </p:cNvSpPr>
          <p:nvPr/>
        </p:nvSpPr>
        <p:spPr>
          <a:xfrm>
            <a:off x="1440210" y="464409"/>
            <a:ext cx="5760690" cy="23687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lIns="95626" tIns="37648" rIns="95626" bIns="37648">
            <a:spAutoFit/>
          </a:bodyPr>
          <a:lstStyle/>
          <a:p>
            <a:endParaRPr lang="ja-JP" altLang="en-US" sz="1050" dirty="0">
              <a:latin typeface="ＭＳ 明朝" pitchFamily="17" charset="-128"/>
              <a:ea typeface="ＭＳ 明朝" pitchFamily="17" charset="-128"/>
            </a:endParaRPr>
          </a:p>
        </p:txBody>
      </p:sp>
      <p:sp>
        <p:nvSpPr>
          <p:cNvPr id="1056" name="テキスト ボックス 2"/>
          <p:cNvSpPr txBox="1"/>
          <p:nvPr/>
        </p:nvSpPr>
        <p:spPr>
          <a:xfrm>
            <a:off x="72033" y="1072093"/>
            <a:ext cx="12961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1400" dirty="0" smtClean="0"/>
              <a:t>【</a:t>
            </a:r>
            <a:r>
              <a:rPr lang="ja-JP" altLang="en-US" sz="1400" dirty="0" smtClean="0"/>
              <a:t>位置図</a:t>
            </a:r>
            <a:r>
              <a:rPr lang="en-US" altLang="ja-JP" sz="1400" dirty="0" smtClean="0"/>
              <a:t>】</a:t>
            </a:r>
            <a:endParaRPr kumimoji="1" lang="ja-JP" altLang="en-US" sz="1400" dirty="0"/>
          </a:p>
        </p:txBody>
      </p:sp>
      <p:sp>
        <p:nvSpPr>
          <p:cNvPr id="1057" name="テキスト ボックス 18"/>
          <p:cNvSpPr txBox="1"/>
          <p:nvPr/>
        </p:nvSpPr>
        <p:spPr>
          <a:xfrm>
            <a:off x="72033" y="2738842"/>
            <a:ext cx="12961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1400" dirty="0" smtClean="0"/>
              <a:t>【</a:t>
            </a:r>
            <a:r>
              <a:rPr lang="ja-JP" altLang="en-US" sz="1400" dirty="0"/>
              <a:t>平面</a:t>
            </a:r>
            <a:r>
              <a:rPr lang="ja-JP" altLang="en-US" sz="1400" dirty="0" smtClean="0"/>
              <a:t>図</a:t>
            </a:r>
            <a:r>
              <a:rPr lang="en-US" altLang="ja-JP" sz="1400" dirty="0" smtClean="0"/>
              <a:t>】</a:t>
            </a:r>
            <a:endParaRPr kumimoji="1" lang="ja-JP" altLang="en-US" sz="1400" dirty="0"/>
          </a:p>
        </p:txBody>
      </p:sp>
      <p:sp>
        <p:nvSpPr>
          <p:cNvPr id="1058" name="テキスト ボックス 19"/>
          <p:cNvSpPr txBox="1"/>
          <p:nvPr/>
        </p:nvSpPr>
        <p:spPr>
          <a:xfrm>
            <a:off x="78135" y="5979202"/>
            <a:ext cx="12961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1400" dirty="0" smtClean="0"/>
              <a:t>【</a:t>
            </a:r>
            <a:r>
              <a:rPr lang="ja-JP" altLang="en-US" sz="1400" dirty="0"/>
              <a:t>断面</a:t>
            </a:r>
            <a:r>
              <a:rPr lang="ja-JP" altLang="en-US" sz="1400" dirty="0" smtClean="0"/>
              <a:t>図</a:t>
            </a:r>
            <a:r>
              <a:rPr lang="en-US" altLang="ja-JP" sz="1400" dirty="0" smtClean="0"/>
              <a:t>】</a:t>
            </a:r>
            <a:endParaRPr kumimoji="1" lang="ja-JP" altLang="en-US" sz="1400" dirty="0"/>
          </a:p>
        </p:txBody>
      </p:sp>
      <p:sp>
        <p:nvSpPr>
          <p:cNvPr id="1059" name="テキスト ボックス 20"/>
          <p:cNvSpPr txBox="1"/>
          <p:nvPr/>
        </p:nvSpPr>
        <p:spPr>
          <a:xfrm>
            <a:off x="78146" y="8118847"/>
            <a:ext cx="12961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400" dirty="0" smtClean="0"/>
              <a:t>写真①</a:t>
            </a:r>
            <a:endParaRPr kumimoji="1" lang="ja-JP" altLang="en-US" sz="1400" dirty="0"/>
          </a:p>
        </p:txBody>
      </p:sp>
      <p:sp>
        <p:nvSpPr>
          <p:cNvPr id="1060" name="テキスト ボックス 24"/>
          <p:cNvSpPr txBox="1"/>
          <p:nvPr/>
        </p:nvSpPr>
        <p:spPr>
          <a:xfrm>
            <a:off x="3600450" y="8164432"/>
            <a:ext cx="12961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400" dirty="0" smtClean="0"/>
              <a:t>写真②</a:t>
            </a:r>
            <a:endParaRPr kumimoji="1" lang="ja-JP" altLang="en-US" sz="1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デザインの設定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標準">
  <a:themeElements>
    <a:clrScheme name="標準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標準">
      <a:majorFont>
        <a:latin typeface="游ゴシック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標準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</TotalTime>
  <Words>90</Words>
  <Application>Microsoft Office PowerPoint</Application>
  <PresentationFormat>ユーザー設定</PresentationFormat>
  <Paragraphs>20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ＭＳ Ｐゴシック</vt:lpstr>
      <vt:lpstr>ＭＳ 明朝</vt:lpstr>
      <vt:lpstr>游ゴシック</vt:lpstr>
      <vt:lpstr>Arial</vt:lpstr>
      <vt:lpstr>Calibri</vt:lpstr>
      <vt:lpstr>デザインの設定</vt:lpstr>
      <vt:lpstr>PowerPoint プレゼンテーション</vt:lpstr>
    </vt:vector>
  </TitlesOfParts>
  <Company>国土交通省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行政情報化推進課</dc:creator>
  <cp:lastModifiedBy>小澤 国大</cp:lastModifiedBy>
  <cp:revision>43</cp:revision>
  <cp:lastPrinted>2020-01-08T07:20:07Z</cp:lastPrinted>
  <dcterms:created xsi:type="dcterms:W3CDTF">2011-02-07T02:49:28Z</dcterms:created>
  <dcterms:modified xsi:type="dcterms:W3CDTF">2023-02-28T02:18:54Z</dcterms:modified>
</cp:coreProperties>
</file>