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中川 量太" initials="中川 量太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00"/>
    <a:srgbClr val="66FF33"/>
    <a:srgbClr val="CCFF66"/>
    <a:srgbClr val="0000FF"/>
    <a:srgbClr val="FFFF99"/>
    <a:srgbClr val="FFFF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048"/>
    <p:restoredTop sz="97997" autoAdjust="0"/>
  </p:normalViewPr>
  <p:slideViewPr>
    <p:cSldViewPr>
      <p:cViewPr varScale="1">
        <p:scale>
          <a:sx n="111" d="100"/>
          <a:sy n="111" d="100"/>
        </p:scale>
        <p:origin x="1980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INKS2001\MLIT\NRBKTS-HD\&#9678;H23nd\&#9678;&#35519;&#25972;&#23460;\21_&#23448;&#27665;&#36899;&#25658;&#22522;&#30436;&#25972;&#20633;&#25512;&#36914;&#35519;&#26619;&#36027;\14_H27&#23455;&#26045;%20&#23448;&#27665;&#36899;&#25658;&#22522;&#30436;&#25972;&#20633;&#25512;&#36914;&#35519;&#26619;&#36027;\03&#31532;&#65297;&#22238;&#12288;&#23455;&#35336;\&#26696;&#20214;&#35519;&#25972;\&#38745;&#23713;&#30476;\150226&#38745;&#23713;&#30476;&#8594;&#22269;&#25919;&#23616;\4_150226&#38745;&#23713;&#30476;&#28207;&#28286;&#20225;&#30011;&#35506;&#12304;&#27096;&#24335;1-1&#12305;&#65288;&#35519;&#26619;&#65289;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INKS2001\MLIT\NRBKTS-HD\&#9678;H23nd\&#9678;&#35519;&#25972;&#23460;\21_&#23448;&#27665;&#36899;&#25658;&#22522;&#30436;&#25972;&#20633;&#25512;&#36914;&#35519;&#26619;&#36027;\14_H27&#23455;&#26045;%20&#23448;&#27665;&#36899;&#25658;&#22522;&#30436;&#25972;&#20633;&#25512;&#36914;&#35519;&#26619;&#36027;\03&#31532;&#65297;&#22238;&#12288;&#23455;&#35336;\&#26696;&#20214;&#35519;&#25972;\&#38745;&#23713;&#30476;\150226&#38745;&#23713;&#30476;&#8594;&#22269;&#25919;&#23616;\4_150226&#38745;&#23713;&#30476;&#28207;&#28286;&#20225;&#30011;&#35506;&#12304;&#27096;&#24335;1-1&#12305;&#65288;&#35519;&#26619;&#65289;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28-432C-B872-AA9E43F729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28-432C-B872-AA9E43F729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28-432C-B872-AA9E43F729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28-432C-B872-AA9E43F729C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D28-432C-B872-AA9E43F729C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D28-432C-B872-AA9E43F729CF}"/>
              </c:ext>
            </c:extLst>
          </c:dPt>
          <c:val>
            <c:numRef>
              <c:f>Sheet1!$B$2:$G$2</c:f>
              <c:numCache>
                <c:formatCode>General</c:formatCode>
                <c:ptCount val="6"/>
                <c:pt idx="0">
                  <c:v>50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  <c:pt idx="4">
                  <c:v>80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D28-432C-B872-AA9E43F72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 vertOverflow="overflow" horzOverflow="overflow" anchor="ctr" anchorCtr="1"/>
    <a:lstStyle/>
    <a:p>
      <a:pPr algn="ctr" rtl="0">
        <a:defRPr lang="ja-JP" altLang="en-US" sz="1000"/>
      </a:pPr>
      <a:endParaRPr lang="ja-JP"/>
    </a:p>
  </c:txPr>
  <c:externalData r:id="rId3">
    <c:autoUpdate val="0"/>
  </c:externalData>
  <c:extLst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D5-4965-BC5C-E94AB42FE88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D5-4965-BC5C-E94AB42FE88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BD5-4965-BC5C-E94AB42FE88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BD5-4965-BC5C-E94AB42FE88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BD5-4965-BC5C-E94AB42FE88C}"/>
              </c:ext>
            </c:extLst>
          </c:dPt>
          <c:val>
            <c:numRef>
              <c:f>Sheet1!$B$3:$F$3</c:f>
              <c:numCache>
                <c:formatCode>General</c:formatCode>
                <c:ptCount val="5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BD5-4965-BC5C-E94AB42FE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 vertOverflow="overflow" horzOverflow="overflow" anchor="ctr" anchorCtr="1"/>
    <a:lstStyle/>
    <a:p>
      <a:pPr algn="ctr" rtl="0">
        <a:defRPr lang="ja-JP" altLang="en-US" sz="1000"/>
      </a:pPr>
      <a:endParaRPr lang="ja-JP"/>
    </a:p>
  </c:txPr>
  <c:externalData r:id="rId3">
    <c:autoUpdate val="0"/>
  </c:externalData>
  <c:extLst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vertOverflow="clip" horzOverflow="clip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vertOverflow="clip" horzOverflow="clip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799" cy="51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8" tIns="47343" rIns="94688" bIns="47343" numCol="1" anchor="t" anchorCtr="0" compatLnSpc="1">
            <a:prstTxWarp prst="textNoShape">
              <a:avLst/>
            </a:prstTxWarp>
          </a:bodyPr>
          <a:lstStyle>
            <a:lvl1pPr defTabSz="946648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01" name="日付プレースホルダ 2"/>
          <p:cNvSpPr>
            <a:spLocks noGrp="1"/>
          </p:cNvSpPr>
          <p:nvPr>
            <p:ph type="dt" idx="1"/>
          </p:nvPr>
        </p:nvSpPr>
        <p:spPr>
          <a:xfrm>
            <a:off x="4019848" y="1"/>
            <a:ext cx="3077799" cy="51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8" tIns="47343" rIns="94688" bIns="47343" numCol="1" anchor="t" anchorCtr="0" compatLnSpc="1">
            <a:prstTxWarp prst="textNoShape">
              <a:avLst/>
            </a:prstTxWarp>
          </a:bodyPr>
          <a:lstStyle>
            <a:lvl1pPr algn="r" defTabSz="946648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F1034E2-CCC6-4613-83C0-84E475A84313}" type="datetimeFigureOut">
              <a:rPr lang="ja-JP" altLang="en-US"/>
              <a:pPr>
                <a:defRPr/>
              </a:pPr>
              <a:t>2024/4/12</a:t>
            </a:fld>
            <a:endParaRPr lang="en-US" altLang="ja-JP"/>
          </a:p>
        </p:txBody>
      </p:sp>
      <p:sp>
        <p:nvSpPr>
          <p:cNvPr id="1102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6763"/>
            <a:ext cx="5541962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28" tIns="47663" rIns="95328" bIns="47663" rtlCol="0" anchor="ctr"/>
          <a:lstStyle/>
          <a:p>
            <a:pPr lvl="0"/>
            <a:endParaRPr lang="ja-JP" altLang="en-US" noProof="0"/>
          </a:p>
        </p:txBody>
      </p:sp>
      <p:sp>
        <p:nvSpPr>
          <p:cNvPr id="1103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1918" y="4861484"/>
            <a:ext cx="5675466" cy="460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8" tIns="47343" rIns="94688" bIns="473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04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721330"/>
            <a:ext cx="3077799" cy="51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8" tIns="47343" rIns="94688" bIns="47343" numCol="1" anchor="b" anchorCtr="0" compatLnSpc="1">
            <a:prstTxWarp prst="textNoShape">
              <a:avLst/>
            </a:prstTxWarp>
          </a:bodyPr>
          <a:lstStyle>
            <a:lvl1pPr defTabSz="946648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05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19848" y="9721330"/>
            <a:ext cx="3077799" cy="51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8" tIns="47343" rIns="94688" bIns="47343" numCol="1" anchor="b" anchorCtr="0" compatLnSpc="1">
            <a:prstTxWarp prst="textNoShape">
              <a:avLst/>
            </a:prstTxWarp>
          </a:bodyPr>
          <a:lstStyle>
            <a:lvl1pPr algn="r" defTabSz="946648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088E0FB-36E8-4F3D-B9A6-A8D16EBA519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1206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1160"/>
            <a:fld id="{4C534A6D-81B2-42C4-B578-B77F9B86348D}" type="slidenum">
              <a:rPr lang="en-US" altLang="ja-JP" smtClean="0">
                <a:ea typeface="ＭＳ Ｐゴシック" charset="-128"/>
              </a:rPr>
              <a:pPr defTabSz="951160"/>
              <a:t>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95802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03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6DC9D-E885-418E-8317-1D80D9480D4C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3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3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C1CB7-102D-4721-A993-30C25CF270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89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9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3CA22-7FF9-4718-8C83-37E6BAA9DCAA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9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92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4E821-66A4-4F48-B3A7-59D0153B4D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95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9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BDE0E-E9BE-4ED1-8273-0760499F29BE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9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9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FFBFC-E4C4-4653-A48B-9FE01B6493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38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146B4-8C8F-4623-9399-0E875D9297ED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4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4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5E211-7F4F-4E70-865F-318DF834B41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044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104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C836E-462C-4E64-BE0F-48F2AD50FCD5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4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4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F55E-52D8-4A3C-9B7B-229D94A8F5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50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51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5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2B4D-A9BA-4118-B463-6CC8CA1BFC45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5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5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08D84-BB85-44DC-A69B-4D0C5594666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057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1058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59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1060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61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0DA9-4C45-4707-A106-949BBCDCC72E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62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63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5550D-8455-41C5-942A-E408090FD3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106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4DA80-7BFD-4F9C-862D-F0D5FF56CD07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6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6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D0442-9CEF-40F0-96F3-C4BBEFDC44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F1D1-CD0C-4D64-ACF8-B3E3553C2EBF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7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72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CFD74-BFC4-4169-B497-D74FD27BD12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075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76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107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3D82D-8016-4439-8F68-45A5B00F3385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7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7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E9CD9-9FFB-4D5C-9E66-B739C12722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082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1083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108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58E2-E7E2-47A5-A75C-8177CBBA76A1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8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8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60B48-069F-4A2C-9447-3326F9294D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6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7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C055A7-25A9-49BE-A5BB-6A2490802F33}" type="datetimeFigureOut">
              <a:rPr lang="ja-JP" altLang="en-US"/>
              <a:pPr>
                <a:defRPr/>
              </a:pPr>
              <a:t>2024/4/12</a:t>
            </a:fld>
            <a:endParaRPr lang="ja-JP" altLang="en-US"/>
          </a:p>
        </p:txBody>
      </p:sp>
      <p:sp>
        <p:nvSpPr>
          <p:cNvPr id="102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2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AE3C9A-2AF6-40F1-914A-2572DA78A1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テキスト ボックス 66"/>
          <p:cNvSpPr txBox="1">
            <a:spLocks noChangeArrowheads="1"/>
          </p:cNvSpPr>
          <p:nvPr/>
        </p:nvSpPr>
        <p:spPr>
          <a:xfrm>
            <a:off x="100331" y="2515835"/>
            <a:ext cx="9673432" cy="3354765"/>
          </a:xfrm>
          <a:prstGeom prst="rect">
            <a:avLst/>
          </a:prstGeom>
          <a:solidFill>
            <a:schemeClr val="accent5">
              <a:lumMod val="20000"/>
              <a:lumOff val="80000"/>
              <a:alpha val="4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u="sng" dirty="0">
                <a:latin typeface="HG丸ｺﾞｼｯｸM-PRO" pitchFamily="50" charset="-128"/>
                <a:ea typeface="HG丸ｺﾞｼｯｸM-PRO" pitchFamily="50" charset="-128"/>
              </a:rPr>
              <a:t>３．調査成果</a:t>
            </a:r>
            <a:endParaRPr lang="en-US" altLang="ja-JP" sz="105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1100" dirty="0"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11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08" name="Rectangle 2"/>
          <p:cNvSpPr>
            <a:spLocks noChangeArrowheads="1"/>
          </p:cNvSpPr>
          <p:nvPr/>
        </p:nvSpPr>
        <p:spPr>
          <a:xfrm>
            <a:off x="0" y="404664"/>
            <a:ext cx="9906000" cy="38735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ja-JP" altLang="en-US" sz="2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○○○に係る検討調査</a:t>
            </a:r>
          </a:p>
        </p:txBody>
      </p:sp>
      <p:sp>
        <p:nvSpPr>
          <p:cNvPr id="1109" name="正方形/長方形 118"/>
          <p:cNvSpPr>
            <a:spLocks noChangeArrowheads="1"/>
          </p:cNvSpPr>
          <p:nvPr/>
        </p:nvSpPr>
        <p:spPr>
          <a:xfrm>
            <a:off x="75618" y="86817"/>
            <a:ext cx="30521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400" b="1" dirty="0">
                <a:latin typeface="HG丸ｺﾞｼｯｸM-PRO" pitchFamily="50" charset="-128"/>
                <a:ea typeface="HG丸ｺﾞｼｯｸM-PRO" pitchFamily="50" charset="-128"/>
              </a:rPr>
              <a:t>【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要領様式５</a:t>
            </a:r>
            <a:r>
              <a:rPr lang="en-US" altLang="ja-JP" sz="1400" b="1" dirty="0">
                <a:latin typeface="HG丸ｺﾞｼｯｸM-PRO" pitchFamily="50" charset="-128"/>
                <a:ea typeface="HG丸ｺﾞｼｯｸM-PRO" pitchFamily="50" charset="-128"/>
              </a:rPr>
              <a:t>】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調査成果報告書の概要</a:t>
            </a:r>
            <a:endParaRPr lang="ja-JP" altLang="en-US" sz="1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10" name="テキスト ボックス 113"/>
          <p:cNvSpPr txBox="1">
            <a:spLocks noChangeArrowheads="1"/>
          </p:cNvSpPr>
          <p:nvPr/>
        </p:nvSpPr>
        <p:spPr>
          <a:xfrm>
            <a:off x="3512840" y="175940"/>
            <a:ext cx="639316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ja-JP" sz="1400" dirty="0">
                <a:latin typeface="HG丸ｺﾞｼｯｸM-PRO" pitchFamily="50" charset="-128"/>
                <a:ea typeface="HG丸ｺﾞｼｯｸM-PRO" pitchFamily="50" charset="-128"/>
              </a:rPr>
              <a:t>【</a:t>
            </a:r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事業費：　　千円　国費：　　千円</a:t>
            </a:r>
            <a:r>
              <a:rPr lang="en-US" altLang="ja-JP" sz="1400" dirty="0">
                <a:latin typeface="HG丸ｺﾞｼｯｸM-PRO" pitchFamily="50" charset="-128"/>
                <a:ea typeface="HG丸ｺﾞｼｯｸM-PRO" pitchFamily="50" charset="-128"/>
              </a:rPr>
              <a:t>】【</a:t>
            </a:r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実施主体名：○○○市</a:t>
            </a:r>
            <a:r>
              <a:rPr lang="en-US" altLang="ja-JP" sz="1400" dirty="0">
                <a:latin typeface="HG丸ｺﾞｼｯｸM-PRO" pitchFamily="50" charset="-128"/>
                <a:ea typeface="HG丸ｺﾞｼｯｸM-PRO" pitchFamily="50" charset="-128"/>
              </a:rPr>
              <a:t>】</a:t>
            </a:r>
            <a:endParaRPr lang="ja-JP" altLang="en-US" sz="1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11" name="正方形/長方形 108"/>
          <p:cNvSpPr>
            <a:spLocks noChangeArrowheads="1"/>
          </p:cNvSpPr>
          <p:nvPr/>
        </p:nvSpPr>
        <p:spPr>
          <a:xfrm>
            <a:off x="128711" y="908645"/>
            <a:ext cx="57807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200" u="sng" dirty="0">
                <a:latin typeface="HG丸ｺﾞｼｯｸM-PRO" pitchFamily="50" charset="-128"/>
                <a:ea typeface="HG丸ｺﾞｼｯｸM-PRO" pitchFamily="50" charset="-128"/>
              </a:rPr>
              <a:t>１．調査の目的・必要性</a:t>
            </a:r>
            <a:endParaRPr lang="en-US" altLang="ja-JP" sz="1200" u="sng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12" name="AutoShape 48" descr="data:image/jpeg;base64,/9j/4AAQSkZJRgABAQAAAQABAAD/2wCEAAkGBwgHBgkIBwgKCgkLDRYPDQwMDRsUFRAWIB0iIiAdHx8kKDQsJCYxJx8fLT0tMTU3Ojo6Iys/RD84QzQ5OjcBCgoKDQwNGg8PGjclHyU3Nzc3Nzc3Nzc3Nzc3Nzc3Nzc3Nzc3Nzc3Nzc3Nzc3Nzc3Nzc3Nzc3Nzc3Nzc3Nzc3N//AABEIAGkAaQMBEQACEQEDEQH/xAAbAAEAAwEBAQEAAAAAAAAAAAAABQYHAwIEAf/EADQQAAEBBQMLAwQCAwAAAAAAAAADAQIEBREHEtEGExUxNlRzg5Oxw1VxlBQWFyFRUkFykf/EABoBAQADAQEBAAAAAAAAAAAAAAAEBQYDAgH/xAA0EQABAQMHCwQCAwEAAAAAAAAAAQIDBAYREhMxgZEzNENRUlNhcYLBwgUVFqEUMiHR8UH/2gAMAwEAAhEDEQA/ANxAAAAAAAAAAAAAAAAAAAAAAOS0QhDsY1dZNJjf0xr7zHa/9PiqiWnplhpr9UnOWkYHfYbqu4nykzrPdQ92VwGkYHfYbqu4ikzrFQ92VwGkYHfYbqu4ikzrFQ92VwGkYHfYbqu4ikzrFQ92VwGkYHfYbqu4ikzrFQ92VwGkYHfYbqu4ikzrFQ92VwGkYHfYbqu4ikzrFQ92VwGkYHfYbqu4ikzrFQ92VwGkYHfYbqu4ikzrFQ92VwPaUZCrP3EYlFR6lbrijGtPqNIth5adNspO0iodz6eAAACg2wQsRFSaBchUFVnmRNWupuNeaxl1v8EWLSdlDQycesO4htW1RP4/7zMiiJdHQyeciYKJRTrS8oi86yvu1hAVma1DaMRDltaLDaKvBUPMNBRUXe+khVl7tL2aTa9SuqtPZooz2Ienj527/dpE5rMd9DTT0yN+O/gfaHD6Of5kPvExQaGmnpkb8d/AUOH0PzIfeJig0NNPTI347+AocPofmQ+8TFBoaaemRvx38BQ4fQ/Mh94mKDQ009Mjfjv4Chw+h+ZD7xMUOURLo6GTzkTBRKKdaXlEXnWV92sPiszWoemIhy2tFhtFXgqHmGgoqLvfSQqy92l7NJtepXVWns0UZ7EPTx87d/u0ic1mLzZRLo2FypapEwUQi59M+y8ok86ytXf8tYSYZmZ5YZ+UMQ6eQczDSKs6WKnE2RmosDEAAAH5T9gFMtb2PV46fcjRWTvLyT2fJyUgbENc55HkOcJa1d3LGVOh6vE1ImmSAAAAAAKXa3serx0+5GisneXkns+TkpA2Ia5zyPIc4S1q7uWMqdD1eJqRNMkAAAAAAUu1vY9Xjp9yNFZO8vJPZ8nJSrWQTSXy3SzZhGw8NnMzczyjHL1M5Wlfdhxhm2WVWddXcuJRw759VVTKtTUrEn1Gi/dOT/rUv+S5iS653tIZj26M3TWCj7pyf9al/wAlzEVzvaQe3Rm6awUfdOT/AK1L/kuYiud7SD26M3TWCj7pyf8AWpf8lzEVzvaQe3Rm6awUfdOT/rUv+S5iK53tIPbozdNYKVO02eSmPyWUQgZlCRCueTbcSWdebSv8MaR4l4y0xMilv6FBxDqMRp4wqJMtqKfDYhrnXI8h8hLWru5JlToerxNSJpkgAAAAACl2t7Hq8dPuRorJ3l5J7Pk5KZPIMm5nlDn9FpOKZi7nLyjHaXq01/6tITDtpv8AVDZRnqDiDo1yzT2Xf6S/42yn3RHru4nSoe6iD8hgdpcFH42yn3RHru4ioe6h8hgdpcFH42yn3RHru4ioe6h8hgdpcFH42yn3RHru4ioe6h8hgdpcFH42yn3RHru4ioe6h8hgdpcFPgnWRs6kkC2NmCCbiDHmOta6q682rdX6YeGnTbCTtISIX1eFinlW7X+eRcrENc65HkJEJa1d3KSVOh6vE1ImmSAAAAAAKXa3serx0+5GisneXkns+TkpA2Ia51yPIc4S1q7uWMqdF1eJqRNMkAAAAAAUu1vY9Xjp9yNFZO8vJPZ8nJSBsQ1zrkeQ5wlrV3csZU6Hq8TUiaZIAAAAAApdrex6vHT7kaKyd5eSez5OSkDYhrnXI8hzhLWru5Yyp0PV4mpE0yQAAAAABS7W9j1eOn3I0Vk7y8k9nyclIGxDXOuR5DnCWtXdyxlToerxNSJpkgAAAAACl2t7Hq8dPuRorJ3l5J7Pk5KQNiGudcjyHOEtau7ljKnQ9XiakTTJAAAAAAFLtb2PV46fcjRWTvLyT2fJyUgbENc65HkOcJa1d3LGVOh6vE1ImmSAAAAAAKXa3serx0+5GisneXkns+TkpA2Ia51yPIc4S1q7uWMqdD1eJqRNMkAAAAAAUu1vY9Xjp9yNFZO8vJPZ8nJSBsQ1zrkeQ5wlrV3csZU6Hq8TUiaZIAAAAAApdrex6vHT7kaKyd5eSez5OSkDYhrnXI8hzhLWru5Yyp0PV4mpE0yQAAAAABS7W9j1eOn3I0Vk7y8k9nyclIGxDXOuR5DnCWtXdyxlToerxNSJpkgAAAAACvZdSSKygkL8BBPpOKvKuPVVeaxlGezGnF+7VtiZCy9Ki2ISJR68RZplsIyznJSPyYbMPr1Yd9kTmrmZea2l2/WtWM/sw8uHTTuekSvWvU3UdV1aKlGe3jN/RdCQUYAAAAABXsupJFZQSF+Agn0nFXlXHqqvNYyjPZjTi/dq2xMhZelRbEJEo9eIs0y2EZZzkpH5MNmH16sO+yJzVzMvNbS7frWrGf2YeXDpp3PSJXrXqbqOq6tFSjPbxm/ouhIKMAAAAAAAAAAAAAAAAAAAAAAAAAAAAAAAAAAAAAAAAAAAAA//2Q=="/>
          <p:cNvSpPr>
            <a:spLocks noChangeAspect="1" noChangeArrowheads="1"/>
          </p:cNvSpPr>
          <p:nvPr/>
        </p:nvSpPr>
        <p:spPr>
          <a:xfrm>
            <a:off x="155575" y="-4794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13" name="AutoShape 50" descr="data:image/jpeg;base64,/9j/4AAQSkZJRgABAQAAAQABAAD/2wCEAAkGBwgHBgkIBwgKCgkLDRYPDQwMDRsUFRAWIB0iIiAdHx8kKDQsJCYxJx8fLT0tMTU3Ojo6Iys/RD84QzQ5OjcBCgoKDQwNGg8PGjclHyU3Nzc3Nzc3Nzc3Nzc3Nzc3Nzc3Nzc3Nzc3Nzc3Nzc3Nzc3Nzc3Nzc3Nzc3Nzc3Nzc3N//AABEIAGkAaQMBEQACEQEDEQH/xAAbAAEAAwEBAQEAAAAAAAAAAAAABQYHAwIEAf/EADQQAAEBBQMLAwQCAwAAAAAAAAADAQIEBREHEtEGExUxNlRzg5Oxw1VxlBQWFyFRUkFykf/EABoBAQADAQEBAAAAAAAAAAAAAAAEBQYDAgH/xAA0EQABAQMHCwQCAwEAAAAAAAAAAQIDBAYREhMxgZEzNENRUlNhcYLBwgUVFqEUMiHR8UH/2gAMAwEAAhEDEQA/ANxAAAAAAAAAAAAAAAAAAAAAAOS0QhDsY1dZNJjf0xr7zHa/9PiqiWnplhpr9UnOWkYHfYbqu4nykzrPdQ92VwGkYHfYbqu4ikzrFQ92VwGkYHfYbqu4ikzrFQ92VwGkYHfYbqu4ikzrFQ92VwGkYHfYbqu4ikzrFQ92VwGkYHfYbqu4ikzrFQ92VwGkYHfYbqu4ikzrFQ92VwGkYHfYbqu4ikzrFQ92VwGkYHfYbqu4ikzrFQ92VwPaUZCrP3EYlFR6lbrijGtPqNIth5adNspO0iodz6eAAACg2wQsRFSaBchUFVnmRNWupuNeaxl1v8EWLSdlDQycesO4htW1RP4/7zMiiJdHQyeciYKJRTrS8oi86yvu1hAVma1DaMRDltaLDaKvBUPMNBRUXe+khVl7tL2aTa9SuqtPZooz2Ienj527/dpE5rMd9DTT0yN+O/gfaHD6Of5kPvExQaGmnpkb8d/AUOH0PzIfeJig0NNPTI347+AocPofmQ+8TFBoaaemRvx38BQ4fQ/Mh94mKDQ009Mjfjv4Chw+h+ZD7xMUOURLo6GTzkTBRKKdaXlEXnWV92sPiszWoemIhy2tFhtFXgqHmGgoqLvfSQqy92l7NJtepXVWns0UZ7EPTx87d/u0ic1mLzZRLo2FypapEwUQi59M+y8ok86ytXf8tYSYZmZ5YZ+UMQ6eQczDSKs6WKnE2RmosDEAAAH5T9gFMtb2PV46fcjRWTvLyT2fJyUgbENc55HkOcJa1d3LGVOh6vE1ImmSAAAAAAKXa3serx0+5GisneXkns+TkpA2Ia5zyPIc4S1q7uWMqdD1eJqRNMkAAAAAAUu1vY9Xjp9yNFZO8vJPZ8nJSrWQTSXy3SzZhGw8NnMzczyjHL1M5Wlfdhxhm2WVWddXcuJRw759VVTKtTUrEn1Gi/dOT/rUv+S5iS653tIZj26M3TWCj7pyf9al/wAlzEVzvaQe3Rm6awUfdOT/AK1L/kuYiud7SD26M3TWCj7pyf8AWpf8lzEVzvaQe3Rm6awUfdOT/rUv+S5iK53tIPbozdNYKVO02eSmPyWUQgZlCRCueTbcSWdebSv8MaR4l4y0xMilv6FBxDqMRp4wqJMtqKfDYhrnXI8h8hLWru5JlToerxNSJpkgAAAAACl2t7Hq8dPuRorJ3l5J7Pk5KZPIMm5nlDn9FpOKZi7nLyjHaXq01/6tITDtpv8AVDZRnqDiDo1yzT2Xf6S/42yn3RHru4nSoe6iD8hgdpcFH42yn3RHru4ioe6h8hgdpcFH42yn3RHru4ioe6h8hgdpcFH42yn3RHru4ioe6h8hgdpcFH42yn3RHru4ioe6h8hgdpcFPgnWRs6kkC2NmCCbiDHmOta6q682rdX6YeGnTbCTtISIX1eFinlW7X+eRcrENc65HkJEJa1d3KSVOh6vE1ImmSAAAAAAKXa3serx0+5GisneXkns+TkpA2Ia51yPIc4S1q7uWMqdF1eJqRNMkAAAAAAUu1vY9Xjp9yNFZO8vJPZ8nJSBsQ1zrkeQ5wlrV3csZU6Hq8TUiaZIAAAAAApdrex6vHT7kaKyd5eSez5OSkDYhrnXI8hzhLWru5Yyp0PV4mpE0yQAAAAABS7W9j1eOn3I0Vk7y8k9nyclIGxDXOuR5DnCWtXdyxlToerxNSJpkgAAAAACl2t7Hq8dPuRorJ3l5J7Pk5KQNiGudcjyHOEtau7ljKnQ9XiakTTJAAAAAAFLtb2PV46fcjRWTvLyT2fJyUgbENc65HkOcJa1d3LGVOh6vE1ImmSAAAAAAKXa3serx0+5GisneXkns+TkpA2Ia51yPIc4S1q7uWMqdD1eJqRNMkAAAAAAUu1vY9Xjp9yNFZO8vJPZ8nJSBsQ1zrkeQ5wlrV3csZU6Hq8TUiaZIAAAAAApdrex6vHT7kaKyd5eSez5OSkDYhrnXI8hzhLWru5Yyp0PV4mpE0yQAAAAABS7W9j1eOn3I0Vk7y8k9nyclIGxDXOuR5DnCWtXdyxlToerxNSJpkgAAAAACvZdSSKygkL8BBPpOKvKuPVVeaxlGezGnF+7VtiZCy9Ki2ISJR68RZplsIyznJSPyYbMPr1Yd9kTmrmZea2l2/WtWM/sw8uHTTuekSvWvU3UdV1aKlGe3jN/RdCQUYAAAAABXsupJFZQSF+Agn0nFXlXHqqvNYyjPZjTi/dq2xMhZelRbEJEo9eIs0y2EZZzkpH5MNmH16sO+yJzVzMvNbS7frWrGf2YeXDpp3PSJXrXqbqOq6tFSjPbxm/ouhIKMAAAAAAAAAAAAAAAAAAAAAAAAAAAAAAAAAAAAAAAAAAAAA//2Q=="/>
          <p:cNvSpPr>
            <a:spLocks noChangeAspect="1" noChangeArrowheads="1"/>
          </p:cNvSpPr>
          <p:nvPr/>
        </p:nvSpPr>
        <p:spPr>
          <a:xfrm>
            <a:off x="155575" y="-4794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14" name="AutoShape 4"/>
          <p:cNvSpPr>
            <a:spLocks noChangeArrowheads="1"/>
          </p:cNvSpPr>
          <p:nvPr/>
        </p:nvSpPr>
        <p:spPr>
          <a:xfrm>
            <a:off x="100013" y="872566"/>
            <a:ext cx="5786641" cy="1502625"/>
          </a:xfrm>
          <a:prstGeom prst="roundRect">
            <a:avLst>
              <a:gd name="adj" fmla="val 8815"/>
            </a:avLst>
          </a:prstGeom>
          <a:noFill/>
          <a:ln w="19050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defTabSz="1474788"/>
            <a:endParaRPr lang="ja-JP" altLang="ja-JP" sz="1400"/>
          </a:p>
        </p:txBody>
      </p:sp>
      <p:sp>
        <p:nvSpPr>
          <p:cNvPr id="1115" name="テキスト ボックス 66"/>
          <p:cNvSpPr txBox="1">
            <a:spLocks noChangeArrowheads="1"/>
          </p:cNvSpPr>
          <p:nvPr/>
        </p:nvSpPr>
        <p:spPr>
          <a:xfrm>
            <a:off x="100013" y="6019021"/>
            <a:ext cx="9673750" cy="784830"/>
          </a:xfrm>
          <a:prstGeom prst="rect">
            <a:avLst/>
          </a:prstGeom>
          <a:solidFill>
            <a:schemeClr val="accent6">
              <a:lumMod val="40000"/>
              <a:lumOff val="60000"/>
              <a:alpha val="4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u="sng" dirty="0">
                <a:latin typeface="HG丸ｺﾞｼｯｸM-PRO" pitchFamily="50" charset="-128"/>
                <a:ea typeface="HG丸ｺﾞｼｯｸM-PRO" pitchFamily="50" charset="-128"/>
              </a:rPr>
              <a:t>４．基盤整備の見込み・今後の課題</a:t>
            </a:r>
            <a:endParaRPr lang="en-US" altLang="ja-JP" sz="12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11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en-US" altLang="ja-JP" sz="1050" dirty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1050" dirty="0">
                <a:latin typeface="HG丸ｺﾞｼｯｸM-PRO" pitchFamily="50" charset="-128"/>
                <a:ea typeface="HG丸ｺﾞｼｯｸM-PRO" pitchFamily="50" charset="-128"/>
              </a:rPr>
              <a:t>基盤整備の着工時期、完了時期についても可能な範囲で記載</a:t>
            </a: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16" name="テキスト ボックス 66"/>
          <p:cNvSpPr txBox="1">
            <a:spLocks noChangeArrowheads="1"/>
          </p:cNvSpPr>
          <p:nvPr/>
        </p:nvSpPr>
        <p:spPr>
          <a:xfrm>
            <a:off x="5984721" y="868379"/>
            <a:ext cx="3789042" cy="1522601"/>
          </a:xfrm>
          <a:prstGeom prst="rect">
            <a:avLst/>
          </a:prstGeom>
          <a:solidFill>
            <a:schemeClr val="accent3">
              <a:lumMod val="20000"/>
              <a:lumOff val="80000"/>
              <a:alpha val="4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u="sng" dirty="0">
                <a:latin typeface="HG丸ｺﾞｼｯｸM-PRO" pitchFamily="50" charset="-128"/>
                <a:ea typeface="HG丸ｺﾞｼｯｸM-PRO" pitchFamily="50" charset="-128"/>
              </a:rPr>
              <a:t>２．調査の内容</a:t>
            </a:r>
            <a:r>
              <a:rPr lang="ja-JP" altLang="en-US" sz="1200" u="none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900" u="none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※要領様式１調査計画書の「調査の内容」</a:t>
            </a:r>
            <a:endParaRPr lang="en-US" altLang="ja-JP" sz="900" u="none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①・・・・・・・・・・・・・・・・・検討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②・・・・・・・・・・・・・・・・・調査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1100" u="sng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aphicFrame>
        <p:nvGraphicFramePr>
          <p:cNvPr id="1117" name="グラフ 26"/>
          <p:cNvGraphicFramePr/>
          <p:nvPr>
            <p:extLst>
              <p:ext uri="{D42A27DB-BD31-4B8C-83A1-F6EECF244321}">
                <p14:modId xmlns:p14="http://schemas.microsoft.com/office/powerpoint/2010/main" val="2366045229"/>
              </p:ext>
            </p:extLst>
          </p:nvPr>
        </p:nvGraphicFramePr>
        <p:xfrm>
          <a:off x="7200307" y="2810126"/>
          <a:ext cx="1501647" cy="1217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18" name="グラフ 27"/>
          <p:cNvGraphicFramePr/>
          <p:nvPr>
            <p:extLst>
              <p:ext uri="{D42A27DB-BD31-4B8C-83A1-F6EECF244321}">
                <p14:modId xmlns:p14="http://schemas.microsoft.com/office/powerpoint/2010/main" val="2548749213"/>
              </p:ext>
            </p:extLst>
          </p:nvPr>
        </p:nvGraphicFramePr>
        <p:xfrm>
          <a:off x="8442363" y="2786149"/>
          <a:ext cx="1253992" cy="124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19" name="正方形/長方形 108"/>
          <p:cNvSpPr>
            <a:spLocks noChangeArrowheads="1"/>
          </p:cNvSpPr>
          <p:nvPr/>
        </p:nvSpPr>
        <p:spPr>
          <a:xfrm>
            <a:off x="8507052" y="3952455"/>
            <a:ext cx="115194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 algn="ctr">
              <a:defRPr/>
            </a:pPr>
            <a:r>
              <a:rPr lang="ja-JP" altLang="en-US" sz="700" b="1" dirty="0">
                <a:latin typeface="HG丸ｺﾞｼｯｸM-PRO" pitchFamily="50" charset="-128"/>
                <a:ea typeface="HG丸ｺﾞｼｯｸM-PRO" pitchFamily="50" charset="-128"/>
              </a:rPr>
              <a:t>解説</a:t>
            </a:r>
            <a:endParaRPr lang="en-US" altLang="ja-JP" sz="7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0" name="正方形/長方形 108"/>
          <p:cNvSpPr>
            <a:spLocks noChangeArrowheads="1"/>
          </p:cNvSpPr>
          <p:nvPr/>
        </p:nvSpPr>
        <p:spPr>
          <a:xfrm>
            <a:off x="7375158" y="3947798"/>
            <a:ext cx="115194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 algn="ctr">
              <a:defRPr/>
            </a:pPr>
            <a:r>
              <a:rPr lang="ja-JP" altLang="en-US" sz="700" b="1" dirty="0">
                <a:latin typeface="HG丸ｺﾞｼｯｸM-PRO" pitchFamily="50" charset="-128"/>
                <a:ea typeface="HG丸ｺﾞｼｯｸM-PRO" pitchFamily="50" charset="-128"/>
              </a:rPr>
              <a:t>解説</a:t>
            </a:r>
            <a:endParaRPr lang="en-US" altLang="ja-JP" sz="7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1" name="正方形/長方形 108"/>
          <p:cNvSpPr>
            <a:spLocks noChangeArrowheads="1"/>
          </p:cNvSpPr>
          <p:nvPr/>
        </p:nvSpPr>
        <p:spPr>
          <a:xfrm>
            <a:off x="173589" y="1159043"/>
            <a:ext cx="5690988" cy="116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※要領様式１調査計画書の「調査の目的・必要性」</a:t>
            </a:r>
          </a:p>
          <a:p>
            <a:pPr marL="180975" indent="-180975">
              <a:defRPr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 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 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 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 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 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2" name="正方形/長方形 33"/>
          <p:cNvSpPr/>
          <p:nvPr/>
        </p:nvSpPr>
        <p:spPr>
          <a:xfrm>
            <a:off x="4897571" y="2961981"/>
            <a:ext cx="1131871" cy="886364"/>
          </a:xfrm>
          <a:prstGeom prst="rect">
            <a:avLst/>
          </a:prstGeom>
          <a:solidFill>
            <a:srgbClr val="00B05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solidFill>
                  <a:schemeClr val="tx1"/>
                </a:solidFill>
              </a:rPr>
              <a:t>施設配置案Ａ</a:t>
            </a:r>
          </a:p>
        </p:txBody>
      </p:sp>
      <p:sp>
        <p:nvSpPr>
          <p:cNvPr id="1123" name="正方形/長方形 36"/>
          <p:cNvSpPr/>
          <p:nvPr/>
        </p:nvSpPr>
        <p:spPr>
          <a:xfrm>
            <a:off x="6175017" y="2951637"/>
            <a:ext cx="1115357" cy="896707"/>
          </a:xfrm>
          <a:prstGeom prst="rect">
            <a:avLst/>
          </a:prstGeom>
          <a:solidFill>
            <a:srgbClr val="00B05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solidFill>
                  <a:schemeClr val="tx1"/>
                </a:solidFill>
              </a:rPr>
              <a:t>施設配置案Ｂ</a:t>
            </a:r>
          </a:p>
        </p:txBody>
      </p:sp>
      <p:sp>
        <p:nvSpPr>
          <p:cNvPr id="1124" name="正方形/長方形 108"/>
          <p:cNvSpPr>
            <a:spLocks noChangeArrowheads="1"/>
          </p:cNvSpPr>
          <p:nvPr/>
        </p:nvSpPr>
        <p:spPr>
          <a:xfrm>
            <a:off x="330679" y="6218507"/>
            <a:ext cx="94453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　　　　　　　　　　　　　　　　　　　　　　　　　　　　　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）・・・・・・・・・・・・・・・・・・・・・・</a:t>
            </a:r>
            <a:endParaRPr lang="en-US" altLang="ja-JP" sz="1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</a:t>
            </a:r>
            <a:endParaRPr lang="en-US" altLang="ja-JP" sz="1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</a:t>
            </a:r>
            <a:endParaRPr lang="en-US" altLang="ja-JP" sz="1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5" name="正方形/長方形 41"/>
          <p:cNvSpPr/>
          <p:nvPr/>
        </p:nvSpPr>
        <p:spPr>
          <a:xfrm>
            <a:off x="7433936" y="4504260"/>
            <a:ext cx="2227735" cy="1301588"/>
          </a:xfrm>
          <a:prstGeom prst="rect">
            <a:avLst/>
          </a:prstGeom>
          <a:solidFill>
            <a:srgbClr val="00B05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solidFill>
                  <a:schemeClr val="tx1"/>
                </a:solidFill>
              </a:rPr>
              <a:t>イメージパース</a:t>
            </a:r>
          </a:p>
        </p:txBody>
      </p:sp>
      <p:sp>
        <p:nvSpPr>
          <p:cNvPr id="1126" name="正方形/長方形 108"/>
          <p:cNvSpPr>
            <a:spLocks noChangeArrowheads="1"/>
          </p:cNvSpPr>
          <p:nvPr/>
        </p:nvSpPr>
        <p:spPr>
          <a:xfrm>
            <a:off x="6336744" y="1267740"/>
            <a:ext cx="33222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・・・・・</a:t>
            </a: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7" name="テキスト ボックス 2"/>
          <p:cNvSpPr txBox="1"/>
          <p:nvPr/>
        </p:nvSpPr>
        <p:spPr>
          <a:xfrm>
            <a:off x="8527103" y="-67071"/>
            <a:ext cx="1616226" cy="30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令和６年度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28" name="正方形/長方形 108"/>
          <p:cNvSpPr>
            <a:spLocks noChangeArrowheads="1"/>
          </p:cNvSpPr>
          <p:nvPr/>
        </p:nvSpPr>
        <p:spPr>
          <a:xfrm>
            <a:off x="6352664" y="1829806"/>
            <a:ext cx="33222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29" name="正方形/長方形 108"/>
          <p:cNvSpPr>
            <a:spLocks noChangeArrowheads="1"/>
          </p:cNvSpPr>
          <p:nvPr/>
        </p:nvSpPr>
        <p:spPr>
          <a:xfrm>
            <a:off x="203321" y="2958396"/>
            <a:ext cx="46317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30" name="正方形/長方形 108"/>
          <p:cNvSpPr>
            <a:spLocks noChangeArrowheads="1"/>
          </p:cNvSpPr>
          <p:nvPr/>
        </p:nvSpPr>
        <p:spPr>
          <a:xfrm>
            <a:off x="4643019" y="3866287"/>
            <a:ext cx="30189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31" name="正方形/長方形 108"/>
          <p:cNvSpPr>
            <a:spLocks noChangeArrowheads="1"/>
          </p:cNvSpPr>
          <p:nvPr/>
        </p:nvSpPr>
        <p:spPr>
          <a:xfrm>
            <a:off x="226344" y="4486560"/>
            <a:ext cx="70955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defRPr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（文字は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 ・・・・・・・・・・・・・・・・・・・・・・・・・・・・・・・・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 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 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 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180975" indent="-180975">
              <a:defRPr/>
            </a:pPr>
            <a:r>
              <a:rPr lang="ja-JP" altLang="en-US" sz="1000" b="1" dirty="0">
                <a:latin typeface="HG丸ｺﾞｼｯｸM-PRO" pitchFamily="50" charset="-128"/>
                <a:ea typeface="HG丸ｺﾞｼｯｸM-PRO" pitchFamily="50" charset="-128"/>
              </a:rPr>
              <a:t>・・・・・・・・・・・・・・・・・・・・・・・・・・・・・・・・・・・・・・・・・・・・・・・ ・・・・・・・</a:t>
            </a:r>
            <a:endParaRPr lang="en-US" altLang="ja-JP" sz="1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32" name="正方形/長方形 4"/>
          <p:cNvSpPr/>
          <p:nvPr/>
        </p:nvSpPr>
        <p:spPr>
          <a:xfrm>
            <a:off x="1856656" y="915976"/>
            <a:ext cx="3672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（タイトルは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HG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丸ゴシック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M-PRO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33" name="テキスト ボックス 66"/>
          <p:cNvSpPr txBox="1">
            <a:spLocks noChangeArrowheads="1"/>
          </p:cNvSpPr>
          <p:nvPr/>
        </p:nvSpPr>
        <p:spPr>
          <a:xfrm>
            <a:off x="226344" y="2726636"/>
            <a:ext cx="352038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①・・・・・・・・・・・・・・・検討</a:t>
            </a:r>
            <a:endParaRPr lang="en-US" altLang="ja-JP" sz="11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34" name="テキスト ボックス 66"/>
          <p:cNvSpPr txBox="1">
            <a:spLocks noChangeArrowheads="1"/>
          </p:cNvSpPr>
          <p:nvPr/>
        </p:nvSpPr>
        <p:spPr>
          <a:xfrm>
            <a:off x="226344" y="4221088"/>
            <a:ext cx="3286496" cy="27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②・・・・・・・・・・・・・・・調査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custGeom>
          <a:avLst/>
          <a:gdLst/>
          <a:ahLst/>
          <a:cxnLst/>
          <a:rect l="l" t="t" r="r" b="b"/>
          <a:pathLst/>
        </a:custGeom>
        <a:solidFill>
          <a:srgbClr val="00B050">
            <a:alpha val="40000"/>
          </a:srgbClr>
        </a:solidFill>
        <a:ln w="28575">
          <a:solidFill>
            <a:srgbClr val="66FF33"/>
          </a:solidFill>
        </a:ln>
      </a:spPr>
      <a:bodyPr vertOverflow="overflow" horzOverflow="overflow" rtlCol="0" anchor="ctr"/>
      <a:lstStyle>
        <a:defPPr algn="ctr">
          <a:defRPr kumimoji="1" b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26212</TotalTime>
  <Words>1387</Words>
  <Application>Microsoft Office PowerPoint</Application>
  <PresentationFormat>A4 210 x 297 mm</PresentationFormat>
  <Paragraphs>71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HG丸ｺﾞｼｯｸM-PRO</vt:lpstr>
      <vt:lpstr>Arial</vt:lpstr>
      <vt:lpstr>Calibri</vt:lpstr>
      <vt:lpstr>Office テーマ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行政情報化推進課</dc:creator>
  <cp:lastModifiedBy>藤井 駿</cp:lastModifiedBy>
  <cp:revision>927</cp:revision>
  <cp:lastPrinted>2019-10-07T04:23:30Z</cp:lastPrinted>
  <dcterms:created xsi:type="dcterms:W3CDTF">2011-08-10T07:00:17Z</dcterms:created>
  <dcterms:modified xsi:type="dcterms:W3CDTF">2024-04-12T05:53:17Z</dcterms:modified>
</cp:coreProperties>
</file>